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</p:sldMasterIdLst>
  <p:notesMasterIdLst>
    <p:notesMasterId r:id="rId16"/>
  </p:notesMasterIdLst>
  <p:handoutMasterIdLst>
    <p:handoutMasterId r:id="rId17"/>
  </p:handoutMasterIdLst>
  <p:sldIdLst>
    <p:sldId id="723" r:id="rId3"/>
    <p:sldId id="731" r:id="rId4"/>
    <p:sldId id="761" r:id="rId5"/>
    <p:sldId id="724" r:id="rId6"/>
    <p:sldId id="742" r:id="rId7"/>
    <p:sldId id="743" r:id="rId8"/>
    <p:sldId id="726" r:id="rId9"/>
    <p:sldId id="744" r:id="rId10"/>
    <p:sldId id="728" r:id="rId11"/>
    <p:sldId id="729" r:id="rId12"/>
    <p:sldId id="763" r:id="rId13"/>
    <p:sldId id="730" r:id="rId14"/>
    <p:sldId id="72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723"/>
            <p14:sldId id="731"/>
            <p14:sldId id="761"/>
            <p14:sldId id="724"/>
            <p14:sldId id="742"/>
            <p14:sldId id="743"/>
            <p14:sldId id="726"/>
            <p14:sldId id="744"/>
            <p14:sldId id="728"/>
            <p14:sldId id="729"/>
            <p14:sldId id="763"/>
            <p14:sldId id="730"/>
            <p14:sldId id="7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EB"/>
    <a:srgbClr val="987DB3"/>
    <a:srgbClr val="C1B1D1"/>
    <a:srgbClr val="8D6FAB"/>
    <a:srgbClr val="9B6EBC"/>
    <a:srgbClr val="764696"/>
    <a:srgbClr val="50236E"/>
    <a:srgbClr val="FF9999"/>
    <a:srgbClr val="E94537"/>
    <a:srgbClr val="00B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6163" autoAdjust="0"/>
  </p:normalViewPr>
  <p:slideViewPr>
    <p:cSldViewPr snapToGrid="0">
      <p:cViewPr varScale="1">
        <p:scale>
          <a:sx n="68" d="100"/>
          <a:sy n="68" d="100"/>
        </p:scale>
        <p:origin x="84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 smtClean="0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 smtClean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 smtClean="0">
              <a:solidFill>
                <a:srgbClr val="50236E"/>
              </a:solidFill>
            </a:endParaRPr>
          </a:p>
          <a:p>
            <a:r>
              <a:rPr lang="ru-RU" b="1" dirty="0" smtClean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самостоятельно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подать 3-НДФЛ и заплатить налог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2721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2720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Все прочие подарки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 smtClean="0"/>
                  <a:t>3</a:t>
                </a:r>
                <a:r>
                  <a:rPr lang="ru-RU" dirty="0"/>
                  <a:t>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</a:t>
                </a:r>
                <a:r>
                  <a:rPr lang="ru-RU" dirty="0" smtClean="0"/>
                  <a:t>):</a:t>
                </a:r>
                <a:endParaRPr lang="en-US" sz="2000" i="1" dirty="0" smtClean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 smtClean="0"/>
                  <a:t>4</a:t>
                </a:r>
                <a:r>
                  <a:rPr lang="ru-RU" dirty="0"/>
                  <a:t>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</a:t>
                </a:r>
                <a:r>
                  <a:rPr lang="ru-RU" dirty="0" smtClean="0"/>
                  <a:t>:</a:t>
                </a:r>
                <a: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Страховые взносы: заполняем РСВ, ПСВ, ЕФС-1</a:t>
            </a:r>
            <a:endParaRPr lang="ru-RU" dirty="0"/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  <a:endParaRPr lang="ru-RU" sz="2400" dirty="0" smtClean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E94537"/>
                    </a:solidFill>
                  </a:rPr>
                  <a:t>Важно</a:t>
                </a:r>
                <a:endParaRPr lang="ru-RU" sz="2000" b="1" dirty="0">
                  <a:solidFill>
                    <a:srgbClr val="E94537"/>
                  </a:solidFill>
                </a:endParaRP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 smtClean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2023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 июля 2023 г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12:00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Лекторы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 1 </a:t>
            </a:r>
            <a:r>
              <a:rPr lang="ru-RU" dirty="0" err="1" smtClean="0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Расчет </a:t>
            </a:r>
            <a:r>
              <a:rPr lang="ru-RU" b="1" dirty="0" smtClean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6-НДФЛ за </a:t>
            </a:r>
            <a:r>
              <a:rPr lang="ru-RU" b="1" dirty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2023 г.</a:t>
            </a:r>
          </a:p>
          <a:p>
            <a:pPr>
              <a:spcAft>
                <a:spcPts val="800"/>
              </a:spcAft>
            </a:pPr>
            <a:r>
              <a:rPr lang="ru-RU" u="sng" dirty="0">
                <a:ea typeface="Times New Roman" panose="02020603050405020304" pitchFamily="18" charset="0"/>
                <a:cs typeface="Calibri" panose="020F0502020204030204" pitchFamily="34" charset="0"/>
              </a:rPr>
              <a:t>Закон от 31.07.2023 № 389-ФЗ - с 1 января 2023 г</a:t>
            </a:r>
            <a:r>
              <a:rPr lang="ru-RU" u="sng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u="sng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Вычет по НДФЛ на недееспособного ребенка или подопечного предоставляем родителю, супругу (супруге) родителя, усыновителю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независимо от возраста ребенка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Если работник принес подтверждающие документы: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 2023 г. - предоставляем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вычет с января 2023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г., делаем перерасчет налога с начала года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 2024 г. – отправляем работника за вычетами в ИФНС (п. 4 ст. 218 НК РФ).</a:t>
            </a: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42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В 6-НДФЛ за 2023 г. отражаем неудержанный налог: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поле 170 раздела 2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общая сумма не удержанного НДФЛ за год, без разбивки по физлицам и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доходам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разделе 4 Справки о доходах физлица - сумма дохода, с которого не удержан налог, и сумма неудержанного налога.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При выплате физлицу денежных доходов в 2024 г.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доудерживать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налог не нужно (подп. 4 п. 1, п. 6 ст. 228 НК РФ).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Передаем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физлицу Справку о доходах и суммах налога физического лица (Приложение № 4 к Приказу ФНС от 15.10.2020 № ЕД-7-11/753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@).</a:t>
            </a: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→ Неудержанный налог взыщет с физлица налоговая инспекция.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34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Ситуация 2.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2023 г.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организация выплатила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доход, с которого по ошибке не был удержан налог (неправильные вычеты или ставка налога), и работник уволился (в 2024 г. выплат не будет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51919"/>
            <a:ext cx="10515600" cy="403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13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Ситуация 3.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2023 г. с дохода по ошибке не удержали НДФЛ и физлицо продолжает работать в 2024 г. (получает выплаты).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Если ошибка была допущена в январе – сентябре 2023 г., сдаем уточненные 6-НДФЛ за отчетные периоды 2023 г. (с корректировкой полей 020, 130, 140).</a:t>
            </a: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ru-RU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Доудерживаем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налог из выплат 2024 г. (Письмо ФНС от 24.04.2019 № БС-3-11/4119@). Ограничение – общая сумма удерживаемого НДФЛ не может превышать 20% от выплаты (Письмо ФНС от 29.06.2020 № БС-4-11/10498@).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Удержанный из доходов 2024 г. налог отражаем в расчете 6-НДФЛ за I квартал 2024г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В 6-НДФЛ за 2023 г. налог показываем как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исчисленный и не показываем как неудержанный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После удержания НДФЛ в текущем периоде подаем уточненный 6-НДФЛ (Письмо ФНС от 24.04.2019 № БС-3-11/4119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@).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Контрольные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соотношения по расчету 6-НДФЛ</a:t>
            </a:r>
          </a:p>
          <a:p>
            <a:pPr>
              <a:spcAft>
                <a:spcPts val="800"/>
              </a:spcAft>
            </a:pPr>
            <a:r>
              <a:rPr lang="ru-RU" u="sng" dirty="0">
                <a:ea typeface="Times New Roman" panose="02020603050405020304" pitchFamily="18" charset="0"/>
                <a:cs typeface="Calibri" panose="020F0502020204030204" pitchFamily="34" charset="0"/>
              </a:rPr>
              <a:t>Письмо ФНС от 18.02.2022 № БС-4-11/1981@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1. Средняя зарплата по каждому работнику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 данным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Справки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≥ МРОТ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2. Средняя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зарплата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целом по налоговому агенту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 данным Справок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≥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Средняя зарплата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субъекте РФ по соответствующей отрасли экономики</a:t>
            </a: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→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невыполнении КС направляется требование о представлении пояснений или внесении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исправлений, рассматривается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вопрос о проведении иных мероприятий налогового контроля с целью выявления возможного занижения налоговой базы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DEAFB2-B08D-79EE-0555-D38BA1168826}"/>
              </a:ext>
            </a:extLst>
          </p:cNvPr>
          <p:cNvSpPr txBox="1"/>
          <p:nvPr/>
        </p:nvSpPr>
        <p:spPr>
          <a:xfrm>
            <a:off x="838200" y="5222415"/>
            <a:ext cx="10515600" cy="1163395"/>
          </a:xfrm>
          <a:prstGeom prst="rect">
            <a:avLst/>
          </a:prstGeom>
          <a:solidFill>
            <a:srgbClr val="E94537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6E0E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E6E0E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ru-RU" sz="2400" dirty="0"/>
              <a:t>Данные </a:t>
            </a:r>
            <a:r>
              <a:rPr lang="ru-RU" sz="2400" dirty="0" smtClean="0"/>
              <a:t>6-НДФЛ </a:t>
            </a:r>
            <a:r>
              <a:rPr lang="ru-RU" sz="2400" dirty="0"/>
              <a:t>не сопоставляются с данными Расчета по страховым взносам, ПСВ или с отчетом ЕФС-1</a:t>
            </a:r>
            <a:r>
              <a:rPr lang="ru-RU" sz="2400" dirty="0" smtClean="0"/>
              <a:t>. </a:t>
            </a: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■</a:t>
            </a:r>
            <a:endParaRPr lang="ru-RU" sz="24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A887AA6-3BF2-C696-9CA5-4925F9CC7C5B}"/>
              </a:ext>
            </a:extLst>
          </p:cNvPr>
          <p:cNvSpPr/>
          <p:nvPr/>
        </p:nvSpPr>
        <p:spPr>
          <a:xfrm>
            <a:off x="1276855" y="5248309"/>
            <a:ext cx="9211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9453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Важно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C7DA3CD-04B4-9E55-84FA-24B888A7A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87" y="5277387"/>
            <a:ext cx="329568" cy="32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7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Состав 6-НДФЛ за 2023 г.: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титульный лист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1 по каждому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КБК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2 по каждому КБК и каждой ставке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налога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справки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 доходах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разделы 2 и Приложения по каждой ставке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КБК).</a:t>
            </a: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Ответственность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штраф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за нарушение срока представления отчета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– 1 000 руб. за каждый полный и неполный месяц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просрочки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(п. 1.2 ст. 126 НК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РФ)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штраф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за недостоверные сведения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6-НДФЛ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– 500 руб. (п. 1 ст. 126.1 НК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РФ).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4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Недостоверные сведения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- любые реквизиты расчета 6-НДФЛ, не соответствующие действительности (Письмо ФНС от 09.08.2016 № ГД-4-11/14515):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ошибки в персональных данных налогоплательщика (ИНН физлица, фамилия, имя, отчество, дата рождения, паспортные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данные)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ошибки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кодах доходов и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вычетов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арифметические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ошибки в суммовых показателях, искажения суммовых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показателей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иные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ошибки, влекущие неблагоприятные последствия для бюджета в виде не исчисления и (или) неполного исчисления, не перечисления налога, нарушения прав физлиц (например,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неправильные суммы налоговых вычетов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7523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Особенности заполнения 6-НДФЛ за год: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заполняем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поле 024 раздела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1 = НДФЛ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, подлежащий перечислению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сроку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29.12.2023, удержанный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за период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23 декабря по 31 декабря </a:t>
            </a: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 каждой ставке НДФЛ 13%, 15% и 30% (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Письмо ФНС от 22.05.2023 № БС-4-11/6401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@): </a:t>
            </a: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если зарплата за декабрь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2023 г. не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была выплачена до 31.12.2023, то в 6-НДФЛ за 2023 г. ее не отражаем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Справке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 разделе 2 поле «Сумма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налога перечисленная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» не заполняем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 Справке о доходах за 2023 г. доход отражаем с указанием в поле «месяц» порядкового номера месяца 2023 г., в котором доход 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был выплачен работникам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US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https</a:t>
            </a:r>
            <a:r>
              <a:rPr lang="en-US" dirty="0">
                <a:ea typeface="Times New Roman" panose="02020603050405020304" pitchFamily="18" charset="0"/>
                <a:cs typeface="Calibri" panose="020F0502020204030204" pitchFamily="34" charset="0"/>
              </a:rPr>
              <a:t>://www.nalog.gov.ru/rn77/service/kb</a:t>
            </a:r>
            <a:r>
              <a:rPr lang="en-US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/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886036"/>
              </p:ext>
            </p:extLst>
          </p:nvPr>
        </p:nvGraphicFramePr>
        <p:xfrm>
          <a:off x="838200" y="3343275"/>
          <a:ext cx="10515601" cy="571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58339">
                  <a:extLst>
                    <a:ext uri="{9D8B030D-6E8A-4147-A177-3AD203B41FA5}">
                      <a16:colId xmlns:a16="http://schemas.microsoft.com/office/drawing/2014/main" val="1115224348"/>
                    </a:ext>
                  </a:extLst>
                </a:gridCol>
                <a:gridCol w="417444">
                  <a:extLst>
                    <a:ext uri="{9D8B030D-6E8A-4147-A177-3AD203B41FA5}">
                      <a16:colId xmlns:a16="http://schemas.microsoft.com/office/drawing/2014/main" val="2422376866"/>
                    </a:ext>
                  </a:extLst>
                </a:gridCol>
                <a:gridCol w="3839818">
                  <a:extLst>
                    <a:ext uri="{9D8B030D-6E8A-4147-A177-3AD203B41FA5}">
                      <a16:colId xmlns:a16="http://schemas.microsoft.com/office/drawing/2014/main" val="2096606385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Сумма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строк 020 в 6-НДФЛ за четыре квартала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Строка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160 в 6-НДФЛ за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207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46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97" y="1085852"/>
            <a:ext cx="11515647" cy="4972050"/>
          </a:xfrm>
        </p:spPr>
      </p:pic>
    </p:spTree>
    <p:extLst>
      <p:ext uri="{BB962C8B-B14F-4D97-AF65-F5344CB8AC3E}">
        <p14:creationId xmlns:p14="http://schemas.microsoft.com/office/powerpoint/2010/main" val="205717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01" y="1396761"/>
            <a:ext cx="9203257" cy="3658318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9152626" y="1036146"/>
            <a:ext cx="2353574" cy="5349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Зарплата за декабрь 2022 + аванс за январь 2023, выплаченные в январе 2023 </a:t>
            </a: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Зарплата за январь 2023 + аванс за февраль 2023, выплаченные в феврале 2023</a:t>
            </a: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Отпускные, выплаченные в феврале 2023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8220974" y="2915728"/>
            <a:ext cx="931652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8220974" y="3699476"/>
            <a:ext cx="931652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 flipV="1">
            <a:off x="8220974" y="4431102"/>
            <a:ext cx="931652" cy="140898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152626" y="1130060"/>
            <a:ext cx="0" cy="18891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152626" y="3335546"/>
            <a:ext cx="0" cy="18891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149751" y="5580552"/>
            <a:ext cx="5751" cy="8942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839639" y="5554813"/>
            <a:ext cx="73798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Порядковый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номер месяца налогового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периода, за который фактически получен доход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883226" y="5546704"/>
            <a:ext cx="2120357" cy="81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1126836" y="4609472"/>
            <a:ext cx="0" cy="93723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3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Ставки и КБК по НДФЛ, действующие в 2023 г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u="sng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Письма </a:t>
            </a:r>
            <a:r>
              <a:rPr lang="ru-RU" u="sng" dirty="0">
                <a:ea typeface="Times New Roman" panose="02020603050405020304" pitchFamily="18" charset="0"/>
                <a:cs typeface="Calibri" panose="020F0502020204030204" pitchFamily="34" charset="0"/>
              </a:rPr>
              <a:t>ФНС от 20.09.2023 № БС-3-11/12158@, от 04.04.2023 № ЗГ-3-11/4649</a:t>
            </a:r>
            <a:r>
              <a:rPr lang="ru-RU" u="sng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@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При выплате дивидендов нерезиденту независимо от суммы дохода указывается КБК 182 1 01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02130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01 1000 110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fontAlgn="base"/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  Ставка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НДФЛ в 2024 г. (раздел Калькуляторы)</a:t>
            </a:r>
          </a:p>
          <a:p>
            <a:pPr fontAlgn="base"/>
            <a:r>
              <a:rPr lang="en-US" u="sng" dirty="0">
                <a:ea typeface="Times New Roman" panose="02020603050405020304" pitchFamily="18" charset="0"/>
                <a:cs typeface="Calibri" panose="020F0502020204030204" pitchFamily="34" charset="0"/>
              </a:rPr>
              <a:t>https://glavkniga.ru/calculators/ndfl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004420"/>
              </p:ext>
            </p:extLst>
          </p:nvPr>
        </p:nvGraphicFramePr>
        <p:xfrm>
          <a:off x="838200" y="1529372"/>
          <a:ext cx="10515600" cy="2282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251">
                  <a:extLst>
                    <a:ext uri="{9D8B030D-6E8A-4147-A177-3AD203B41FA5}">
                      <a16:colId xmlns:a16="http://schemas.microsoft.com/office/drawing/2014/main" val="3087443206"/>
                    </a:ext>
                  </a:extLst>
                </a:gridCol>
                <a:gridCol w="5258349">
                  <a:extLst>
                    <a:ext uri="{9D8B030D-6E8A-4147-A177-3AD203B41FA5}">
                      <a16:colId xmlns:a16="http://schemas.microsoft.com/office/drawing/2014/main" val="792771013"/>
                    </a:ext>
                  </a:extLst>
                </a:gridCol>
              </a:tblGrid>
              <a:tr h="296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Ставка НДФЛ в поле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100 разд. 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КБК в поле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105 разд. 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590541"/>
                  </a:ext>
                </a:extLst>
              </a:tr>
              <a:tr h="296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13%, кроме налога с дивидендов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182 1 01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02010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 01 1000 110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942026"/>
                  </a:ext>
                </a:extLst>
              </a:tr>
              <a:tr h="296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489996"/>
                  </a:ext>
                </a:extLst>
              </a:tr>
              <a:tr h="296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35%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888684"/>
                  </a:ext>
                </a:extLst>
              </a:tr>
              <a:tr h="296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15%, кроме налога с дивидендов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182 1 01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02080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 01 1000 110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131817"/>
                  </a:ext>
                </a:extLst>
              </a:tr>
              <a:tr h="296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13% с дивидендов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182 1 01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02130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 01 1000 110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10520"/>
                  </a:ext>
                </a:extLst>
              </a:tr>
              <a:tr h="296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15% с дивидендов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182 1 01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02140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 01 1000 110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485578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296525"/>
            <a:ext cx="321909" cy="32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4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Участнику общества,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являющемуся работником, выплачиваются и зарплата, и дивиденды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В 2023 г. НДФЛ считается отдельно по каждой налоговой базе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(п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. 3 ст. 224 НК РФ; Письмо Минфина от 11.11.2022 № 03-04-06/109859): 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отдельно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 дивидендам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отдельно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доходам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физлица как по трудовым договорам, так и по ГПД.</a:t>
            </a: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Пример.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Зарплата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работника 3 млн руб., дивиденды 4 млн руб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.: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ставка НДФЛ по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зарплате –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13%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ставка НДФЛ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дивидендам – 13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%.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ИФНС пересчитает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налог и вышлет физлицу уведомление на доплату НДФЛ по сроку 2 декабря 2024 г.</a:t>
            </a:r>
          </a:p>
        </p:txBody>
      </p:sp>
    </p:spTree>
    <p:extLst>
      <p:ext uri="{BB962C8B-B14F-4D97-AF65-F5344CB8AC3E}">
        <p14:creationId xmlns:p14="http://schemas.microsoft.com/office/powerpoint/2010/main" val="259920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сдают работодатели по итогам года в ИФНС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Когда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передаем неудержанный НДФЛ на взыскание в ИФНС</a:t>
            </a:r>
          </a:p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При невозможности в течение календарного года удержать НДФЛ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налоговый агент обязан сообщить о доходе и сумме неудержанного налога не позднее 25 февраля (п. 5 ст. 226 НК РФ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 налоговую инспекцию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физлицу.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Ситуация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1.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2023 г. организация: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выплатила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физлицу доход, с которого невозможно было удержать НДФЛ, и до конца года не хватило денежных выплат физлицу для удержания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налога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сделала пересчет НДФЛ при изменении статуса работника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на нерезидента, и до конца года не хватило доходов для удержания налога по ставке 30%.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9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8563</TotalTime>
  <Words>1270</Words>
  <Application>Microsoft Office PowerPoint</Application>
  <PresentationFormat>Широкоэкранный</PresentationFormat>
  <Paragraphs>106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1120</cp:revision>
  <dcterms:created xsi:type="dcterms:W3CDTF">2022-05-22T12:20:38Z</dcterms:created>
  <dcterms:modified xsi:type="dcterms:W3CDTF">2024-01-23T20:36:04Z</dcterms:modified>
</cp:coreProperties>
</file>