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902" r:id="rId3"/>
    <p:sldId id="901" r:id="rId4"/>
    <p:sldId id="900" r:id="rId5"/>
    <p:sldId id="842" r:id="rId6"/>
    <p:sldId id="844" r:id="rId7"/>
    <p:sldId id="845" r:id="rId8"/>
    <p:sldId id="846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902"/>
            <p14:sldId id="901"/>
            <p14:sldId id="900"/>
            <p14:sldId id="842"/>
            <p14:sldId id="844"/>
            <p14:sldId id="845"/>
            <p14:sldId id="8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" initials="Е" lastIdx="25" clrIdx="0">
    <p:extLst>
      <p:ext uri="{19B8F6BF-5375-455C-9EA6-DF929625EA0E}">
        <p15:presenceInfo xmlns:p15="http://schemas.microsoft.com/office/powerpoint/2012/main" userId="Евгени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36E"/>
    <a:srgbClr val="D7CDE2"/>
    <a:srgbClr val="C6B7D5"/>
    <a:srgbClr val="9966FF"/>
    <a:srgbClr val="764696"/>
    <a:srgbClr val="8D6FAB"/>
    <a:srgbClr val="E8E2EE"/>
    <a:srgbClr val="E4E4E8"/>
    <a:srgbClr val="E5DEE3"/>
    <a:srgbClr val="FC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7" autoAdjust="0"/>
    <p:restoredTop sz="96163" autoAdjust="0"/>
  </p:normalViewPr>
  <p:slideViewPr>
    <p:cSldViewPr snapToGrid="0">
      <p:cViewPr varScale="1">
        <p:scale>
          <a:sx n="91" d="100"/>
          <a:sy n="91" d="100"/>
        </p:scale>
        <p:origin x="81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dirty="0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Ошибки в разделении расходов на прямые и косвенные</a:t>
            </a: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752475" y="943847"/>
            <a:ext cx="10515600" cy="684813"/>
          </a:xfrm>
          <a:solidFill>
            <a:schemeClr val="bg1"/>
          </a:solidFill>
        </p:spPr>
        <p:txBody>
          <a:bodyPr/>
          <a:lstStyle/>
          <a:p>
            <a:pPr fontAlgn="base"/>
            <a:r>
              <a:rPr lang="ru-RU" sz="4000" b="1" dirty="0">
                <a:solidFill>
                  <a:srgbClr val="50236E"/>
                </a:solidFill>
              </a:rPr>
              <a:t>Ошибки в разделении расходов на прямые и косвенные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2475" y="2365007"/>
            <a:ext cx="107061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Необоснованное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отнесение прямых расходов к косвенным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может привести к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досрочному уменьшению базы по налогу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 прибыль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2 ст. 318 НК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РФ),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и, как следствие, будут грозить пени и штрафы.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DEAFB2-B08D-79EE-0555-D38BA1168826}"/>
              </a:ext>
            </a:extLst>
          </p:cNvPr>
          <p:cNvSpPr txBox="1"/>
          <p:nvPr/>
        </p:nvSpPr>
        <p:spPr>
          <a:xfrm>
            <a:off x="752475" y="4094146"/>
            <a:ext cx="10515600" cy="1711238"/>
          </a:xfrm>
          <a:prstGeom prst="rect">
            <a:avLst/>
          </a:prstGeom>
          <a:solidFill>
            <a:srgbClr val="E94537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E6E0E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ru-RU" sz="2000" dirty="0"/>
              <a:t>Неправомерное отнесение к косвенным расходам затрат, которые должны быть учтены как прямые расходы, является частым нарушением, включенным ФНС в специальный Перечень, за которым должны следить проверяющие </a:t>
            </a:r>
            <a:r>
              <a:rPr lang="ru-RU" sz="2000" dirty="0" smtClean="0"/>
              <a:t>(Перечень </a:t>
            </a:r>
            <a:r>
              <a:rPr lang="ru-RU" sz="2000" dirty="0"/>
              <a:t>частых нарушений обязательных требований по налоговому </a:t>
            </a:r>
            <a:r>
              <a:rPr lang="ru-RU" sz="2000" dirty="0" smtClean="0"/>
              <a:t>контролю).</a:t>
            </a:r>
            <a:endParaRPr lang="ru-RU" sz="20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A887AA6-3BF2-C696-9CA5-4925F9CC7C5B}"/>
              </a:ext>
            </a:extLst>
          </p:cNvPr>
          <p:cNvSpPr/>
          <p:nvPr/>
        </p:nvSpPr>
        <p:spPr>
          <a:xfrm>
            <a:off x="1190939" y="4156858"/>
            <a:ext cx="9211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9453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Важно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C7DA3CD-04B4-9E55-84FA-24B888A7A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71" y="4185936"/>
            <a:ext cx="329568" cy="32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17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Ошибки в разделении расходов на прямые и косвенные</a:t>
            </a:r>
          </a:p>
        </p:txBody>
      </p:sp>
      <p:sp>
        <p:nvSpPr>
          <p:cNvPr id="5" name="Скругленный прямоугольник 8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532904" y="1695512"/>
            <a:ext cx="7056616" cy="778089"/>
          </a:xfrm>
          <a:prstGeom prst="roundRect">
            <a:avLst/>
          </a:prstGeom>
          <a:solidFill>
            <a:srgbClr val="E4E4E8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расходы</a:t>
            </a:r>
            <a:r>
              <a:rPr lang="ru-RU" b="1" dirty="0">
                <a:solidFill>
                  <a:schemeClr val="tx1"/>
                </a:solidFill>
              </a:rPr>
              <a:t>, связанные с производством </a:t>
            </a:r>
            <a:r>
              <a:rPr lang="ru-RU" b="1" dirty="0" smtClean="0">
                <a:solidFill>
                  <a:schemeClr val="tx1"/>
                </a:solidFill>
              </a:rPr>
              <a:t>и/или реализацией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8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7939443" y="1717453"/>
            <a:ext cx="3605979" cy="778089"/>
          </a:xfrm>
          <a:prstGeom prst="roundRect">
            <a:avLst/>
          </a:prstGeom>
          <a:solidFill>
            <a:srgbClr val="E4E4E8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внереализационные расходы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1581150" y="681801"/>
            <a:ext cx="8568690" cy="769506"/>
          </a:xfrm>
          <a:prstGeom prst="roundRect">
            <a:avLst/>
          </a:prstGeom>
          <a:solidFill>
            <a:srgbClr val="E8E2E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Расходы для целей налогообложения прибыли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(общая классификация)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8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532904" y="2759971"/>
            <a:ext cx="3889467" cy="752049"/>
          </a:xfrm>
          <a:prstGeom prst="roundRect">
            <a:avLst/>
          </a:prstGeom>
          <a:solidFill>
            <a:srgbClr val="D7CDE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прямые расходы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(ст. 318 - 320 НК РФ)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4675927" y="2733020"/>
            <a:ext cx="2913594" cy="796755"/>
          </a:xfrm>
          <a:prstGeom prst="roundRect">
            <a:avLst/>
          </a:prstGeom>
          <a:solidFill>
            <a:srgbClr val="E4E4E8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косвенные расходы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8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7499603" y="4142500"/>
            <a:ext cx="4045819" cy="2112349"/>
          </a:xfrm>
          <a:prstGeom prst="roundRect">
            <a:avLst/>
          </a:prstGeom>
          <a:solidFill>
            <a:srgbClr val="E4E4E8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списываются </a:t>
            </a:r>
            <a:r>
              <a:rPr lang="ru-RU" dirty="0">
                <a:solidFill>
                  <a:schemeClr val="tx1"/>
                </a:solidFill>
              </a:rPr>
              <a:t>на затраты текущего отчетного (налогового) периода независимо от наличия или отсутствия </a:t>
            </a:r>
            <a:r>
              <a:rPr lang="ru-RU" dirty="0" smtClean="0">
                <a:solidFill>
                  <a:schemeClr val="tx1"/>
                </a:solidFill>
              </a:rPr>
              <a:t>реализации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9145219" y="1451307"/>
            <a:ext cx="0" cy="312412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600766" y="1405325"/>
            <a:ext cx="0" cy="312412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9187391" y="2470582"/>
            <a:ext cx="35526" cy="1669706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574710" y="2447560"/>
            <a:ext cx="0" cy="312412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8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473097" y="5905893"/>
            <a:ext cx="6138799" cy="709606"/>
          </a:xfrm>
          <a:prstGeom prst="roundRect">
            <a:avLst/>
          </a:prstGeom>
          <a:solidFill>
            <a:srgbClr val="D7CDE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 торговых организаций уменьшают базу по мере реализации покупных товаров (ст.320 НК РФ)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6">
            <a:extLst>
              <a:ext uri="{FF2B5EF4-FFF2-40B4-BE49-F238E27FC236}">
                <a16:creationId xmlns:a16="http://schemas.microsoft.com/office/drawing/2014/main" id="{DE35B93F-C11B-4E04-8FCA-EFA8431B479D}"/>
              </a:ext>
            </a:extLst>
          </p:cNvPr>
          <p:cNvSpPr/>
          <p:nvPr/>
        </p:nvSpPr>
        <p:spPr>
          <a:xfrm>
            <a:off x="246800" y="3766411"/>
            <a:ext cx="6710954" cy="2966898"/>
          </a:xfrm>
          <a:prstGeom prst="roundRect">
            <a:avLst/>
          </a:prstGeom>
          <a:noFill/>
          <a:ln w="28575">
            <a:solidFill>
              <a:srgbClr val="764696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>
              <a:highlight>
                <a:srgbClr val="FF0000"/>
              </a:highlight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7090973" y="3529775"/>
            <a:ext cx="1842863" cy="612725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327272" y="2447560"/>
            <a:ext cx="0" cy="312412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8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532904" y="3913752"/>
            <a:ext cx="6138799" cy="848937"/>
          </a:xfrm>
          <a:prstGeom prst="roundRect">
            <a:avLst/>
          </a:prstGeom>
          <a:solidFill>
            <a:srgbClr val="D7CDE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уменьшают базу </a:t>
            </a:r>
            <a:r>
              <a:rPr lang="ru-RU" dirty="0">
                <a:solidFill>
                  <a:schemeClr val="tx1"/>
                </a:solidFill>
              </a:rPr>
              <a:t>по налогу </a:t>
            </a:r>
            <a:r>
              <a:rPr lang="ru-RU" dirty="0" smtClean="0">
                <a:solidFill>
                  <a:schemeClr val="tx1"/>
                </a:solidFill>
              </a:rPr>
              <a:t>по </a:t>
            </a:r>
            <a:r>
              <a:rPr lang="ru-RU" dirty="0">
                <a:solidFill>
                  <a:schemeClr val="tx1"/>
                </a:solidFill>
              </a:rPr>
              <a:t>мере реализации продукции (работ, услуг), в стоимости которой они </a:t>
            </a:r>
            <a:r>
              <a:rPr lang="ru-RU" dirty="0" smtClean="0">
                <a:solidFill>
                  <a:schemeClr val="tx1"/>
                </a:solidFill>
              </a:rPr>
              <a:t>учтены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8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504857" y="4870979"/>
            <a:ext cx="6138799" cy="868025"/>
          </a:xfrm>
          <a:prstGeom prst="roundRect">
            <a:avLst/>
          </a:prstGeom>
          <a:solidFill>
            <a:srgbClr val="D7CDE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относящиеся к услугам можно учитывать в </a:t>
            </a:r>
            <a:r>
              <a:rPr lang="ru-RU" dirty="0">
                <a:solidFill>
                  <a:schemeClr val="tx1"/>
                </a:solidFill>
              </a:rPr>
              <a:t>текущем периоде </a:t>
            </a:r>
            <a:r>
              <a:rPr lang="ru-RU" dirty="0" smtClean="0">
                <a:solidFill>
                  <a:schemeClr val="tx1"/>
                </a:solidFill>
              </a:rPr>
              <a:t>без распределения на НЗП и ГП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(абз</a:t>
            </a:r>
            <a:r>
              <a:rPr lang="ru-RU" dirty="0">
                <a:solidFill>
                  <a:schemeClr val="tx1"/>
                </a:solidFill>
              </a:rPr>
              <a:t>. 3 п. 2 ст. 318 НК </a:t>
            </a:r>
            <a:r>
              <a:rPr lang="ru-RU" dirty="0" smtClean="0">
                <a:solidFill>
                  <a:schemeClr val="tx1"/>
                </a:solidFill>
              </a:rPr>
              <a:t>РФ)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536453" y="3450595"/>
            <a:ext cx="0" cy="312412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70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Ошибки в разделении расходов на прямые и косвенные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57225" y="804279"/>
            <a:ext cx="107061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Прямые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расходы, которые прямо упомянуты в п. 1 ст. 318 НК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затраты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 сырье или материалы, используемые в производстве товаров, комплектующие изделия, полуфабрикаты - те затраты, которые поименованы в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подп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1, 4 п. 1 ст. 254 НК РФ;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расходы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 оплату труда персонала, участвующего в производственном процессе, а также соответствующие взносы на обязательное социальное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страхование;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суммы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амортизации основных средств, используемых при производстве.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Обычно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расширяют этот перечень прямых расходов за счет затрат: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 услуги сторонних организаций, непосредственно связанные с производством продукции (расходы на переработку сырья на давальческой основе, на субподрядные работы и т.д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.);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на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аренду и коммунальные платежи по производственным помещениям;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 страхование производственного оборудования и помещений.</a:t>
            </a:r>
          </a:p>
        </p:txBody>
      </p:sp>
    </p:spTree>
    <p:extLst>
      <p:ext uri="{BB962C8B-B14F-4D97-AF65-F5344CB8AC3E}">
        <p14:creationId xmlns:p14="http://schemas.microsoft.com/office/powerpoint/2010/main" val="139838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Ошибки в разделении расходов на прямые и косвенные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27536" y="1138584"/>
            <a:ext cx="107061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Механизм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распределения затрат на производство и реализацию должен содержать экономически обоснованные показатели, обусловленные технологическим процессом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Это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подтверждает и судебная практика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(Определение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КС от 25.04.2019 N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876-О). 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56941" y="4537387"/>
            <a:ext cx="10847291" cy="1508105"/>
            <a:chOff x="838200" y="5318272"/>
            <a:chExt cx="9676291" cy="1276057"/>
          </a:xfrm>
        </p:grpSpPr>
        <p:sp>
          <p:nvSpPr>
            <p:cNvPr id="11" name="TextBox 10"/>
            <p:cNvSpPr txBox="1"/>
            <p:nvPr/>
          </p:nvSpPr>
          <p:spPr>
            <a:xfrm>
              <a:off x="838200" y="5318272"/>
              <a:ext cx="9676291" cy="1276057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E6E0EB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М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E6E0E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lvl="0">
                <a:lnSpc>
                  <a:spcPct val="90000"/>
                </a:lnSpc>
                <a:defRPr/>
              </a:pPr>
              <a:r>
                <a: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Статья </a:t>
              </a: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«</a:t>
              </a:r>
              <a:r>
                <a:rPr lang="ru-RU" sz="2000" b="1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В каких случаях налоговые расходы на ремонт и аренду ОС отнести к </a:t>
              </a:r>
              <a:r>
                <a:rPr lang="ru-RU" sz="2000" b="1" dirty="0" smtClean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прямым»</a:t>
              </a: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 </a:t>
              </a:r>
              <a:r>
                <a: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в ГК, </a:t>
              </a: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2023, </a:t>
              </a:r>
              <a:r>
                <a: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№ </a:t>
              </a:r>
              <a:r>
                <a:rPr lang="ru-RU" sz="2000" dirty="0" smtClean="0">
                  <a:solidFill>
                    <a:prstClr val="black"/>
                  </a:solidFill>
                  <a:latin typeface="Calibri" panose="020F0502020204030204"/>
                </a:rPr>
                <a:t>15</a:t>
              </a:r>
              <a:endPara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>
                <a:lnSpc>
                  <a:spcPct val="90000"/>
                </a:lnSpc>
                <a:defRPr/>
              </a:pPr>
              <a:r>
                <a:rPr lang="en-US" sz="2000" u="sng" dirty="0">
                  <a:solidFill>
                    <a:srgbClr val="7030A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https://glavkniga.ru/elver/2023/15/6622</a:t>
              </a:r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947121" y="5378934"/>
              <a:ext cx="2474611" cy="369332"/>
              <a:chOff x="1542886" y="4478272"/>
              <a:chExt cx="2474611" cy="369332"/>
            </a:xfrm>
          </p:grpSpPr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42886" y="4501983"/>
                <a:ext cx="321909" cy="321909"/>
              </a:xfrm>
              <a:prstGeom prst="rect">
                <a:avLst/>
              </a:prstGeom>
            </p:spPr>
          </p:pic>
          <p:sp>
            <p:nvSpPr>
              <p:cNvPr id="14" name="Прямоугольник 13"/>
              <p:cNvSpPr/>
              <p:nvPr/>
            </p:nvSpPr>
            <p:spPr>
              <a:xfrm>
                <a:off x="1856220" y="4478272"/>
                <a:ext cx="21612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236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Материалы по теме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2644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Ошибки в разделении расходов на прямые и косвенные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5592" y="1228228"/>
            <a:ext cx="105982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Встречаются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расходы, которые исходя из своей сущности могут показаться прямыми, однако в налоговом учете их без проблем можно отнести к косвенным.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Пример -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амортизационная премия. </a:t>
            </a: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lvl="1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Амортизационную премию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(в отличие от обычной амортизации)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можно учитывать как косвенный расход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вне зависимости от того, как и где используется оборудование, в том числе и когда амортизационная премия начисляется при реконструкции, достройке или модернизации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3 ст. 272 НК РФ; Письмо Минфина от 20.08.2014 N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03-03-06/1/41628).</a:t>
            </a:r>
          </a:p>
        </p:txBody>
      </p:sp>
    </p:spTree>
    <p:extLst>
      <p:ext uri="{BB962C8B-B14F-4D97-AF65-F5344CB8AC3E}">
        <p14:creationId xmlns:p14="http://schemas.microsoft.com/office/powerpoint/2010/main" val="295688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Ошибки в разделении расходов на прямые и косвенные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2904" y="3763611"/>
            <a:ext cx="107061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Остальные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расходы (кроме внереализационных) относятся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 торговых организаций к косвенным расходам.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Это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например, уплаченные "ввозные" таможенные пошлины и сборы (не включенные в стоимость самих товаров)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или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затраты на предпродажную подготовку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(Письма Минфина от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29.05.2007 N 03-03-06/1/335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от 04.09.2012 N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03-03-06/1/465).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4" name="Скругленный прямоугольник 8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433151" y="2102836"/>
            <a:ext cx="4612674" cy="1380717"/>
          </a:xfrm>
          <a:prstGeom prst="roundRect">
            <a:avLst/>
          </a:prstGeom>
          <a:solidFill>
            <a:srgbClr val="E4E4E8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>
                <a:solidFill>
                  <a:schemeClr val="tx1"/>
                </a:solidFill>
              </a:rPr>
              <a:t>стоимость товаров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8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5386648" y="2124777"/>
            <a:ext cx="6059022" cy="1380717"/>
          </a:xfrm>
          <a:prstGeom prst="roundRect">
            <a:avLst/>
          </a:prstGeom>
          <a:solidFill>
            <a:srgbClr val="E4E4E8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транспортные </a:t>
            </a:r>
            <a:r>
              <a:rPr lang="ru-RU" b="1" dirty="0">
                <a:solidFill>
                  <a:schemeClr val="tx1"/>
                </a:solidFill>
              </a:rPr>
              <a:t>расходы по доставке товаров до склада торговой организации (если такие расходы не включены в стоимость приобретения товаров) </a:t>
            </a: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id="{B8C24A9F-CE35-4B4E-BAAE-A0E13115F279}"/>
              </a:ext>
            </a:extLst>
          </p:cNvPr>
          <p:cNvSpPr/>
          <p:nvPr/>
        </p:nvSpPr>
        <p:spPr>
          <a:xfrm>
            <a:off x="1481397" y="1089125"/>
            <a:ext cx="8568690" cy="769506"/>
          </a:xfrm>
          <a:prstGeom prst="roundRect">
            <a:avLst/>
          </a:prstGeom>
          <a:solidFill>
            <a:srgbClr val="E8E2EE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Прямые расходы </a:t>
            </a:r>
            <a:r>
              <a:rPr lang="ru-RU" sz="2000" dirty="0">
                <a:solidFill>
                  <a:schemeClr val="tx1"/>
                </a:solidFill>
              </a:rPr>
              <a:t>в торговле </a:t>
            </a:r>
            <a:r>
              <a:rPr lang="ru-RU" sz="2000" dirty="0" smtClean="0">
                <a:solidFill>
                  <a:schemeClr val="tx1"/>
                </a:solidFill>
              </a:rPr>
              <a:t>(ст</a:t>
            </a:r>
            <a:r>
              <a:rPr lang="ru-RU" sz="2000" dirty="0">
                <a:solidFill>
                  <a:schemeClr val="tx1"/>
                </a:solidFill>
              </a:rPr>
              <a:t>. 320 НК </a:t>
            </a:r>
            <a:r>
              <a:rPr lang="ru-RU" sz="2000" dirty="0" smtClean="0">
                <a:solidFill>
                  <a:schemeClr val="tx1"/>
                </a:solidFill>
              </a:rPr>
              <a:t>РФ)</a:t>
            </a:r>
            <a:endParaRPr lang="ru-RU" sz="200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8962339" y="1812365"/>
            <a:ext cx="0" cy="312412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501013" y="1812649"/>
            <a:ext cx="0" cy="312412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794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Ошибки в разделении расходов на прямые и косвенные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76127" y="1203117"/>
            <a:ext cx="107061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Торговым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организациям нельзя расширять список прямых расходов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ведь тогда пострадает "прибыльная" база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периода, в котором они реализованы.</a:t>
            </a:r>
          </a:p>
          <a:p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Но есть право выбора,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куда относить прочие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(нетранспортные) расходы,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связанные с приобретением товаров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Их можно включить: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или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сразу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базу текущего периода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- в качестве самостоятельного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косвенного расхода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или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покупную стоимость товаров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- тогда они будут учитываться аналогично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прямым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расходам, то есть уменьшат "прибыльную" базу только после продажи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товара (подп.3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п. 1 ст. 268 НК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РФ).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7616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20829</TotalTime>
  <Words>704</Words>
  <Application>Microsoft Office PowerPoint</Application>
  <PresentationFormat>Широкоэкранный</PresentationFormat>
  <Paragraphs>54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1957</cp:revision>
  <dcterms:created xsi:type="dcterms:W3CDTF">2022-05-22T12:20:38Z</dcterms:created>
  <dcterms:modified xsi:type="dcterms:W3CDTF">2024-03-14T16:44:48Z</dcterms:modified>
</cp:coreProperties>
</file>