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577" r:id="rId3"/>
    <p:sldId id="576" r:id="rId4"/>
    <p:sldId id="546" r:id="rId5"/>
    <p:sldId id="547" r:id="rId6"/>
    <p:sldId id="54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77"/>
            <p14:sldId id="576"/>
            <p14:sldId id="546"/>
            <p14:sldId id="547"/>
            <p14:sldId id="5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9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54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33295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243420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3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71158" y="112477"/>
            <a:ext cx="8119617" cy="365125"/>
          </a:xfrm>
        </p:spPr>
        <p:txBody>
          <a:bodyPr/>
          <a:lstStyle/>
          <a:p>
            <a:pPr algn="r"/>
            <a:r>
              <a:rPr lang="ru-RU" dirty="0"/>
              <a:t>Почему работодателю важно отслеживать статус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676" y="1011219"/>
            <a:ext cx="11113312" cy="5734304"/>
          </a:xfrm>
        </p:spPr>
        <p:txBody>
          <a:bodyPr>
            <a:noAutofit/>
          </a:bodyPr>
          <a:lstStyle/>
          <a:p>
            <a:pPr fontAlgn="base"/>
            <a:r>
              <a:rPr lang="ru-RU" sz="4400" b="1" dirty="0">
                <a:solidFill>
                  <a:srgbClr val="50236E"/>
                </a:solidFill>
                <a:effectLst/>
              </a:rPr>
              <a:t>Зачем отслеживать статус работника</a:t>
            </a:r>
            <a:r>
              <a:rPr lang="ru-RU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solidFill>
                <a:srgbClr val="50236E"/>
              </a:solidFill>
              <a:effectLst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чтобы </a:t>
            </a:r>
            <a:r>
              <a:rPr lang="ru-RU" dirty="0"/>
              <a:t>правильно исчислить и удержать НДФЛ из доходов работника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04627"/>
              </p:ext>
            </p:extLst>
          </p:nvPr>
        </p:nvGraphicFramePr>
        <p:xfrm>
          <a:off x="815676" y="2611989"/>
          <a:ext cx="10589550" cy="323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379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3144981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474119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428335"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Нерезидент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7800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Какие доходы облагаются российским НДФЛ</a:t>
                      </a:r>
                      <a:endParaRPr lang="ru-RU" sz="16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 источников в РФ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 зарубежных источников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от источников в РФ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488248"/>
                  </a:ext>
                </a:extLst>
              </a:tr>
              <a:tr h="967598"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Право на налоговые вычеты (</a:t>
                      </a:r>
                      <a:r>
                        <a:rPr lang="ru-R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стандартные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социальные</a:t>
                      </a: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имущественные)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Есть</a:t>
                      </a:r>
                    </a:p>
                  </a:txBody>
                  <a:tcPr marL="90000" marR="90000" marT="46800" marB="46800"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90000" marR="90000" marT="46800" marB="46800"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49241"/>
                  </a:ext>
                </a:extLst>
              </a:tr>
              <a:tr h="790478"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Ставка налога</a:t>
                      </a: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 с доходов за год в пределах 5 млн руб.;</a:t>
                      </a:r>
                    </a:p>
                    <a:p>
                      <a:pPr marL="285750" indent="-285750" algn="l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 суммы, превышающей 5 млн руб.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 независимо от размера доходов за год;</a:t>
                      </a:r>
                    </a:p>
                    <a:p>
                      <a:pPr marL="285750" indent="-285750" algn="l">
                        <a:lnSpc>
                          <a:spcPts val="17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 с дивидендов российских компаний 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rgbClr val="DD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47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2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Почему работодателю важно отслеживать статус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>
              <a:lnSpc>
                <a:spcPts val="44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50236E"/>
                </a:solidFill>
              </a:rPr>
              <a:t>Кто отвечает за определение налогового статуса работника </a:t>
            </a:r>
          </a:p>
          <a:p>
            <a:r>
              <a:rPr lang="ru-RU" b="1" dirty="0"/>
              <a:t>Документы:</a:t>
            </a:r>
            <a:r>
              <a:rPr lang="ru-RU" dirty="0"/>
              <a:t> </a:t>
            </a:r>
            <a:r>
              <a:rPr lang="ru-RU" b="0" i="0" dirty="0">
                <a:effectLst/>
              </a:rPr>
              <a:t>Письма Минфина от 21.06.2023 № 03-04-05/57598; ФНС от 30.09.2019 № БС-4-11/19925</a:t>
            </a:r>
          </a:p>
          <a:p>
            <a:pPr fontAlgn="base"/>
            <a:r>
              <a:rPr lang="ru-RU" i="0" dirty="0">
                <a:effectLst/>
              </a:rPr>
              <a:t>Ответственность за правильность определения налогового статуса физлиц — получателей дохода лежит на </a:t>
            </a:r>
            <a:r>
              <a:rPr lang="ru-RU" dirty="0"/>
              <a:t>налоговом агенте (организации, ИП), который этот доход </a:t>
            </a:r>
            <a:r>
              <a:rPr lang="ru-RU" i="0" dirty="0">
                <a:effectLst/>
              </a:rPr>
              <a:t>выплачивает. В этих целях он вправе запрашивать у физлиц все необходимые документы. 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017D22A-C2FD-BBFC-A5C8-69B4D76FF412}"/>
              </a:ext>
            </a:extLst>
          </p:cNvPr>
          <p:cNvGrpSpPr/>
          <p:nvPr/>
        </p:nvGrpSpPr>
        <p:grpSpPr>
          <a:xfrm>
            <a:off x="838200" y="4764201"/>
            <a:ext cx="10515600" cy="1550168"/>
            <a:chOff x="893900" y="2202671"/>
            <a:chExt cx="10515600" cy="155016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659393-F778-5439-B35B-24494BA4DDA0}"/>
                </a:ext>
              </a:extLst>
            </p:cNvPr>
            <p:cNvSpPr txBox="1"/>
            <p:nvPr/>
          </p:nvSpPr>
          <p:spPr>
            <a:xfrm>
              <a:off x="893900" y="2202671"/>
              <a:ext cx="10515600" cy="1550168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i="0" dirty="0">
                  <a:effectLst/>
                </a:rPr>
                <a:t>Компания может в локальном нормативном акте, трудовом</a:t>
              </a:r>
              <a:r>
                <a:rPr lang="ru-RU" sz="2400" i="0" dirty="0">
                  <a:solidFill>
                    <a:srgbClr val="FF0000"/>
                  </a:solidFill>
                  <a:effectLst/>
                </a:rPr>
                <a:t> </a:t>
              </a:r>
              <a:r>
                <a:rPr lang="ru-RU" sz="2400" i="0" dirty="0">
                  <a:effectLst/>
                </a:rPr>
                <a:t>или в гражданско-правовом договоре предусмотреть обязанность работников/исполнителей сообщать о переезде за границу и об изменении налогового статуса.</a:t>
              </a:r>
              <a:endParaRPr lang="ru-RU" sz="2400" dirty="0"/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41467409-1013-3BD0-8493-0C432343BA23}"/>
                </a:ext>
              </a:extLst>
            </p:cNvPr>
            <p:cNvGrpSpPr/>
            <p:nvPr/>
          </p:nvGrpSpPr>
          <p:grpSpPr>
            <a:xfrm>
              <a:off x="1002987" y="2256507"/>
              <a:ext cx="1250718" cy="402560"/>
              <a:chOff x="1002987" y="2256507"/>
              <a:chExt cx="1250718" cy="402560"/>
            </a:xfrm>
          </p:grpSpPr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5079DD15-BFB6-C6D0-92D4-8A4285F3C03D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668BAB21-E33E-A35E-2499-43D9CFEFB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56507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486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Почему работодателю важно отслеживать статус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b="1" dirty="0">
                <a:solidFill>
                  <a:srgbClr val="50236E"/>
                </a:solidFill>
              </a:rPr>
              <a:t>Последствия для налогового агента  при недоплате НДФЛ</a:t>
            </a:r>
          </a:p>
          <a:p>
            <a:pPr fontAlgn="base"/>
            <a:r>
              <a:rPr lang="ru-RU" b="0" i="0" dirty="0">
                <a:effectLst/>
              </a:rPr>
              <a:t>Если инспекторы при выездной проверке обнаружат, что НДФЛ удерживали и уплачивали по ставке 13% вместо  30%, </a:t>
            </a:r>
            <a:r>
              <a:rPr lang="ru-RU" dirty="0"/>
              <a:t>налоговому агенту  (п. 1, 9 ст. 75, п. 1 ст. 123, п. 1 ст. 126.1, п. 10 ст. 226 НК РФ, п. 21 </a:t>
            </a:r>
            <a:r>
              <a:rPr lang="ru-RU" b="0" dirty="0">
                <a:effectLst/>
              </a:rPr>
              <a:t>Постановления Пленума ВАС РФ от 30.07.2013 № 57</a:t>
            </a:r>
            <a:r>
              <a:rPr lang="ru-RU" dirty="0"/>
              <a:t>):</a:t>
            </a:r>
            <a:endParaRPr lang="ru-RU" b="0" i="0" dirty="0">
              <a:effectLst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/>
              <a:t>доначислят </a:t>
            </a:r>
            <a:r>
              <a:rPr lang="ru-RU" dirty="0" err="1"/>
              <a:t>недоудержанный</a:t>
            </a:r>
            <a:r>
              <a:rPr lang="ru-RU" dirty="0"/>
              <a:t> НДФЛ;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/>
              <a:t>н</a:t>
            </a:r>
            <a:r>
              <a:rPr lang="ru-RU" b="0" i="0" dirty="0">
                <a:effectLst/>
              </a:rPr>
              <a:t>ачислят штраф в размере 20% от неудержанной (неуплаченной) суммы НДФЛ;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/>
              <a:t>начислят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пени за неперечисление (несвоевременное перечисление) налога за каждый день просрочки;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/>
              <a:t>в</a:t>
            </a:r>
            <a:r>
              <a:rPr lang="ru-RU" b="0" i="0" dirty="0">
                <a:effectLst/>
              </a:rPr>
              <a:t>ыставят штраф за недостоверные сведения в расчете 6-НДФЛ – 500 руб. за каждый расчет с ошибками.  </a:t>
            </a:r>
          </a:p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30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Почему работодателю важно отслеживать статус работника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50236E"/>
                </a:solidFill>
              </a:rPr>
              <a:t>О регрессных требованиях к физлицам при взыскании налога с НДФЛ-агента </a:t>
            </a:r>
          </a:p>
          <a:p>
            <a:r>
              <a:rPr lang="ru-RU" b="1" dirty="0"/>
              <a:t>Документ:</a:t>
            </a:r>
            <a:r>
              <a:rPr lang="ru-RU" dirty="0"/>
              <a:t> </a:t>
            </a:r>
            <a:r>
              <a:rPr lang="ru-RU" b="0" i="0" dirty="0">
                <a:effectLst/>
              </a:rPr>
              <a:t>Письмо </a:t>
            </a:r>
            <a:r>
              <a:rPr lang="ru-RU" b="0" dirty="0">
                <a:effectLst/>
              </a:rPr>
              <a:t>ФНС от 10.01.2020 № БС-4-11/85@ </a:t>
            </a:r>
          </a:p>
          <a:p>
            <a:r>
              <a:rPr lang="ru-RU" dirty="0"/>
              <a:t>Если инспекторы при проверке доначислили НДФЛ налоговому агенту, тогда:</a:t>
            </a:r>
            <a:endParaRPr lang="ru-RU" b="0" i="0" dirty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dirty="0">
                <a:effectLst/>
              </a:rPr>
              <a:t>уплатить </a:t>
            </a:r>
            <a:r>
              <a:rPr lang="ru-RU" dirty="0"/>
              <a:t>этот НДФЛ организация или ИП должны </a:t>
            </a:r>
            <a:r>
              <a:rPr lang="ru-RU" b="0" dirty="0">
                <a:effectLst/>
              </a:rPr>
              <a:t>за счет собственных средств;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dirty="0">
                <a:effectLst/>
              </a:rPr>
              <a:t>доначисленная сумма налога не признается доходом физлица;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dirty="0">
                <a:effectLst/>
              </a:rPr>
              <a:t>суммы доначисленного налога не нужно отражать в расчете 6-НДФЛ и справке о доходах физлица;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этот доначисленный НДФЛ работодатель </a:t>
            </a:r>
            <a:r>
              <a:rPr lang="ru-RU" b="0" dirty="0">
                <a:effectLst/>
              </a:rPr>
              <a:t>не вправе удержать из доходов работника;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err="1"/>
              <a:t>доначисленный</a:t>
            </a:r>
            <a:r>
              <a:rPr lang="ru-RU" dirty="0"/>
              <a:t> НДФЛ нельзя учесть в расходах (Письмо Минфина от 29.01.2020 № 03-11-09/5344).</a:t>
            </a:r>
            <a:endParaRPr lang="ru-RU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4864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345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829</cp:revision>
  <dcterms:created xsi:type="dcterms:W3CDTF">2022-05-22T12:20:38Z</dcterms:created>
  <dcterms:modified xsi:type="dcterms:W3CDTF">2023-11-02T15:41:22Z</dcterms:modified>
</cp:coreProperties>
</file>