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2" r:id="rId2"/>
  </p:sldMasterIdLst>
  <p:notesMasterIdLst>
    <p:notesMasterId r:id="rId8"/>
  </p:notesMasterIdLst>
  <p:handoutMasterIdLst>
    <p:handoutMasterId r:id="rId9"/>
  </p:handoutMasterIdLst>
  <p:sldIdLst>
    <p:sldId id="847" r:id="rId3"/>
    <p:sldId id="895" r:id="rId4"/>
    <p:sldId id="848" r:id="rId5"/>
    <p:sldId id="849" r:id="rId6"/>
    <p:sldId id="893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B2B2B238-2913-4008-9088-17A27468866F}">
          <p14:sldIdLst>
            <p14:sldId id="847"/>
            <p14:sldId id="895"/>
            <p14:sldId id="848"/>
            <p14:sldId id="849"/>
            <p14:sldId id="8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Евгения" initials="Е" lastIdx="25" clrIdx="0">
    <p:extLst>
      <p:ext uri="{19B8F6BF-5375-455C-9EA6-DF929625EA0E}">
        <p15:presenceInfo xmlns:p15="http://schemas.microsoft.com/office/powerpoint/2012/main" userId="Евгения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236E"/>
    <a:srgbClr val="D7CDE2"/>
    <a:srgbClr val="C6B7D5"/>
    <a:srgbClr val="9966FF"/>
    <a:srgbClr val="764696"/>
    <a:srgbClr val="8D6FAB"/>
    <a:srgbClr val="E8E2EE"/>
    <a:srgbClr val="E4E4E8"/>
    <a:srgbClr val="E5DEE3"/>
    <a:srgbClr val="FCE5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315" autoAdjust="0"/>
    <p:restoredTop sz="96163" autoAdjust="0"/>
  </p:normalViewPr>
  <p:slideViewPr>
    <p:cSldViewPr snapToGrid="0">
      <p:cViewPr varScale="1">
        <p:scale>
          <a:sx n="91" d="100"/>
          <a:sy n="91" d="100"/>
        </p:scale>
        <p:origin x="426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1" d="100"/>
          <a:sy n="81" d="100"/>
        </p:scale>
        <p:origin x="3180" y="33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290DA9-5C82-41C2-9ABC-5E213CFCBA2C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EA69FD-619B-43E3-97BD-AC581237EC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3246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6FC64A-9265-4364-8EF6-C8B55523F3AA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3C1802-43F1-4CB0-8A95-CD6ACD8B61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876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glavkniga.ru/elver/2022/24/6232" TargetMode="Externa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рограмма вебинар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 userDrawn="1"/>
        </p:nvSpPr>
        <p:spPr>
          <a:xfrm>
            <a:off x="839788" y="603411"/>
            <a:ext cx="10515600" cy="10872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>
                <a:solidFill>
                  <a:srgbClr val="50236E"/>
                </a:solidFill>
                <a:latin typeface="+mn-lt"/>
              </a:rPr>
              <a:t>Программа </a:t>
            </a:r>
            <a:r>
              <a:rPr lang="ru-RU" dirty="0" err="1" smtClean="0">
                <a:solidFill>
                  <a:srgbClr val="50236E"/>
                </a:solidFill>
                <a:latin typeface="+mn-lt"/>
              </a:rPr>
              <a:t>вебинара</a:t>
            </a:r>
            <a:endParaRPr lang="ru-RU" dirty="0">
              <a:solidFill>
                <a:srgbClr val="50236E"/>
              </a:solidFill>
              <a:latin typeface="+mn-lt"/>
            </a:endParaRPr>
          </a:p>
        </p:txBody>
      </p:sp>
      <p:sp>
        <p:nvSpPr>
          <p:cNvPr id="6" name="Объект 3"/>
          <p:cNvSpPr>
            <a:spLocks noGrp="1"/>
          </p:cNvSpPr>
          <p:nvPr>
            <p:ph sz="half" idx="2"/>
          </p:nvPr>
        </p:nvSpPr>
        <p:spPr>
          <a:xfrm>
            <a:off x="839788" y="1690688"/>
            <a:ext cx="10448642" cy="4498975"/>
          </a:xfrm>
        </p:spPr>
        <p:txBody>
          <a:bodyPr numCol="2" spcCol="360000">
            <a:noAutofit/>
          </a:bodyPr>
          <a:lstStyle>
            <a:lvl1pPr marL="342900" indent="-342900" defTabSz="914400">
              <a:defRPr/>
            </a:lvl1pPr>
          </a:lstStyle>
          <a:p>
            <a:pPr marL="342900" indent="-342900">
              <a:buFont typeface="Arial" panose="020B0604020202020204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95212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РАЗЕЦ СТИЛЕЙ ЗАГОЛОВКОВ И ТЕКС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ru-RU" smtClean="0"/>
              <a:t>Образцы чего-то там</a:t>
            </a:r>
            <a:endParaRPr lang="ru-RU" dirty="0"/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838199" y="1021157"/>
            <a:ext cx="10515600" cy="5442705"/>
          </a:xfrm>
        </p:spPr>
        <p:txBody>
          <a:bodyPr>
            <a:noAutofit/>
          </a:bodyPr>
          <a:lstStyle/>
          <a:p>
            <a:pPr>
              <a:lnSpc>
                <a:spcPts val="4400"/>
              </a:lnSpc>
            </a:pPr>
            <a:r>
              <a:rPr lang="ru-RU" sz="4400" b="1" dirty="0" smtClean="0">
                <a:solidFill>
                  <a:srgbClr val="50236E"/>
                </a:solidFill>
              </a:rPr>
              <a:t>Заголовок 1 Страховые взносы: заполняем РСВ</a:t>
            </a:r>
          </a:p>
          <a:p>
            <a:pPr>
              <a:lnSpc>
                <a:spcPts val="4400"/>
              </a:lnSpc>
            </a:pPr>
            <a:r>
              <a:rPr lang="ru-RU" sz="3800" dirty="0">
                <a:solidFill>
                  <a:srgbClr val="50236E"/>
                </a:solidFill>
              </a:rPr>
              <a:t>Заголовок 2 Компенсация за задержку зарплаты </a:t>
            </a:r>
            <a:endParaRPr lang="ru-RU" sz="4400" b="1" dirty="0" smtClean="0">
              <a:solidFill>
                <a:srgbClr val="50236E"/>
              </a:solidFill>
            </a:endParaRPr>
          </a:p>
          <a:p>
            <a:r>
              <a:rPr lang="ru-RU" b="1" dirty="0" smtClean="0">
                <a:solidFill>
                  <a:srgbClr val="50236E"/>
                </a:solidFill>
              </a:rPr>
              <a:t>Заголовок 3 Позиция Минфина</a:t>
            </a:r>
          </a:p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Ситуация 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3: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Дистанционный сотрудник, работавший за рубежом, до конца 2022 г. вернулся в РФ.</a:t>
            </a:r>
          </a:p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→ С месяца, в котором физлицо вернулось в РФ, российская организация-работодатель должна выполнять обязанности налогового агента по НДФЛ. → По доходам, полученным за период работы за границей, работник должен самостоятельно подать 3-НДФЛ и заплатить налог.</a:t>
            </a:r>
          </a:p>
          <a:p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Ситуация 4: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Дистанционный работник уехал за границу в середине года и к концу 2022 г. стал нерезидентом. Нужно:</a:t>
            </a:r>
          </a:p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пересчитать НДФЛ с доходов, выплаченных за период работы в РФ, по ставке 30% вместо 13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%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968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РАЗЕЦ ТАБЛИ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ru-RU" smtClean="0"/>
              <a:t>Образцы чего-то там</a:t>
            </a:r>
            <a:endParaRPr lang="ru-RU" dirty="0"/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838199" y="1021157"/>
            <a:ext cx="10515600" cy="5442705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Ситуация 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3: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Дистанционный сотрудник, работавший за рубежом, до конца 2022 г. вернулся в РФ.</a:t>
            </a:r>
          </a:p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→ С месяца, в котором физлицо вернулось в РФ, российская организация-работодатель должна выполнять обязанности налогового агента по НДФЛ. → По доходам, полученным за период работы за границей, работник должен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самостоятельно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подать 3-НДФЛ и заплатить налог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858608556"/>
              </p:ext>
            </p:extLst>
          </p:nvPr>
        </p:nvGraphicFramePr>
        <p:xfrm>
          <a:off x="838199" y="3429000"/>
          <a:ext cx="10515600" cy="2707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362">
                  <a:extLst>
                    <a:ext uri="{9D8B030D-6E8A-4147-A177-3AD203B41FA5}">
                      <a16:colId xmlns:a16="http://schemas.microsoft.com/office/drawing/2014/main" val="1678515630"/>
                    </a:ext>
                  </a:extLst>
                </a:gridCol>
                <a:gridCol w="5510038">
                  <a:extLst>
                    <a:ext uri="{9D8B030D-6E8A-4147-A177-3AD203B41FA5}">
                      <a16:colId xmlns:a16="http://schemas.microsoft.com/office/drawing/2014/main" val="1220214709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773430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Код дохода</a:t>
                      </a:r>
                      <a:endParaRPr lang="ru-RU" sz="15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Расшифровка</a:t>
                      </a:r>
                      <a:endParaRPr lang="ru-RU" sz="15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Пояснение</a:t>
                      </a:r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5108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2721</a:t>
                      </a:r>
                      <a:endParaRPr lang="ru-RU" sz="1500" dirty="0"/>
                    </a:p>
                  </a:txBody>
                  <a:tcPr>
                    <a:solidFill>
                      <a:srgbClr val="8D6FA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effectLst/>
                        </a:rPr>
                        <a:t>Стоимость имущества, полученного в порядке дарения (за исключением имущества, полученного в порядке дарения, налоговая база по которому определяется в соответствии с пунктом 6 статьи 210 Кодекса)</a:t>
                      </a:r>
                      <a:endParaRPr lang="ru-RU" sz="15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500" dirty="0"/>
                    </a:p>
                  </a:txBody>
                  <a:tcPr>
                    <a:solidFill>
                      <a:srgbClr val="8D6FA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Указывается: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- стоимость ценных бумаг, полученных физлицами в порядке дарения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- стоимость любого имущества, полученного в порядке дарения физлицами – нерезидентами РФ</a:t>
                      </a:r>
                      <a:endParaRPr lang="ru-RU" sz="15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8D6FAB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66549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2720</a:t>
                      </a:r>
                      <a:endParaRPr lang="ru-RU" sz="1500" dirty="0"/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effectLst/>
                        </a:rPr>
                        <a:t>Стоимость имущества, полученного в порядке дарения, налоговая база, по которому определяется в соответствии с пунктом 6 статьи 210 Кодекса</a:t>
                      </a:r>
                      <a:endParaRPr lang="ru-RU" sz="15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</a:rPr>
                        <a:t>Все прочие подарки</a:t>
                      </a:r>
                      <a:endParaRPr lang="ru-RU" sz="16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04909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5468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РАЗЕЦ ФОРМУ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ru-RU" smtClean="0"/>
              <a:t>Образцы чего-то там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838199" y="1021157"/>
                <a:ext cx="10515600" cy="5442705"/>
              </a:xfrm>
            </p:spPr>
            <p:txBody>
              <a:bodyPr>
                <a:noAutofit/>
              </a:bodyPr>
              <a:lstStyle/>
              <a:p>
                <a:r>
                  <a:rPr lang="ru-RU" dirty="0" smtClean="0"/>
                  <a:t>3</a:t>
                </a:r>
                <a:r>
                  <a:rPr lang="ru-RU" dirty="0"/>
                  <a:t>. Начиная с ноября </a:t>
                </a:r>
                <a:r>
                  <a:rPr lang="ru-RU" dirty="0" err="1"/>
                  <a:t>доудерживаем</a:t>
                </a:r>
                <a:r>
                  <a:rPr lang="ru-RU" dirty="0"/>
                  <a:t> НДФЛ из последующих выплат этому работнику. Соблюдаем ограничение – удержания не могут превышать 20% от начисленной суммы (п. 4 ст. 226 НК РФ; ст. 138 ТК РФ</a:t>
                </a:r>
                <a:r>
                  <a:rPr lang="ru-RU" dirty="0" smtClean="0"/>
                  <a:t>):</a:t>
                </a:r>
                <a:endParaRPr lang="en-US" sz="2000" i="1" dirty="0" smtClean="0"/>
              </a:p>
              <a:p>
                <a:pPr>
                  <a:lnSpc>
                    <a:spcPts val="2400"/>
                  </a:lnSpc>
                  <a:spcBef>
                    <a:spcPts val="1200"/>
                  </a:spcBef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ru-RU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  <m:t>30 000 руб</m:t>
                          </m:r>
                          <m:r>
                            <a:rPr lang="en-US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ru-RU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  <m:t> − 30 000 руб</m:t>
                          </m:r>
                          <m:r>
                            <a:rPr lang="en-US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ru-RU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  <m:t>  ×30%</m:t>
                          </m:r>
                        </m:e>
                      </m:d>
                      <m:r>
                        <a:rPr lang="ru-RU" sz="2000" i="1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×20%=4 200 руб</m:t>
                      </m:r>
                      <m:r>
                        <a:rPr lang="en-US" sz="2000" i="1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ru-RU" sz="2000" i="1" dirty="0">
                  <a:solidFill>
                    <a:srgbClr val="8D6FAB"/>
                  </a:solidFill>
                </a:endParaRPr>
              </a:p>
              <a:p>
                <a:r>
                  <a:rPr lang="ru-RU" dirty="0" smtClean="0"/>
                  <a:t>4</a:t>
                </a:r>
                <a:r>
                  <a:rPr lang="ru-RU" dirty="0"/>
                  <a:t>. Рассчитываем сумму неудержанного налога по состоянию на 31.12.2022:</a:t>
                </a:r>
              </a:p>
              <a:p>
                <a:pPr>
                  <a:lnSpc>
                    <a:spcPts val="24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200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51 000 руб. </m:t>
                      </m:r>
                      <m:r>
                        <a:rPr lang="en-US" sz="2000" b="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− </m:t>
                      </m:r>
                      <m:r>
                        <a:rPr lang="ru-RU" sz="200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4 200 руб. </m:t>
                      </m:r>
                      <m:r>
                        <a:rPr lang="en-US" sz="2000" b="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ru-RU" sz="2000" i="1" dirty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ru-RU" sz="200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2 мес. </m:t>
                      </m:r>
                      <m:r>
                        <a:rPr lang="en-US" sz="2000" b="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sz="200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42 600 руб.</m:t>
                      </m:r>
                    </m:oMath>
                  </m:oMathPara>
                </a14:m>
                <a:endParaRPr lang="ru-RU" sz="2000" dirty="0">
                  <a:solidFill>
                    <a:srgbClr val="8D6FAB"/>
                  </a:solidFill>
                </a:endParaRPr>
              </a:p>
              <a:p>
                <a:r>
                  <a:rPr lang="ru-RU" dirty="0"/>
                  <a:t>5. В 6-НДФЛ за 2022 г. (Письмо ФНС от 30.04.2021 № БС-4-11/6168@):</a:t>
                </a:r>
              </a:p>
              <a:p>
                <a:pPr lvl="1"/>
                <a:r>
                  <a:rPr lang="ru-RU" dirty="0"/>
                  <a:t>в разделе 1 в поле 020 отражаем удержанные за октябрь-декабрь суммы НДФЛ с учетом перерасчета</a:t>
                </a:r>
                <a:r>
                  <a:rPr lang="ru-RU" dirty="0" smtClean="0"/>
                  <a:t>:</a:t>
                </a:r>
                <a:r>
                  <a:rPr lang="en-US" sz="2000" i="1" dirty="0" smtClean="0">
                    <a:solidFill>
                      <a:srgbClr val="8D6FAB"/>
                    </a:solidFill>
                    <a:latin typeface="Cambria Math" panose="02040503050406030204" pitchFamily="18" charset="0"/>
                  </a:rPr>
                  <a:t/>
                </a:r>
                <a:br>
                  <a:rPr lang="en-US" sz="2000" i="1" dirty="0" smtClean="0">
                    <a:solidFill>
                      <a:srgbClr val="8D6FAB"/>
                    </a:solidFill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r>
                      <a:rPr lang="ru-RU" sz="200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30 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000 руб. </m:t>
                    </m:r>
                    <m:r>
                      <a:rPr lang="en-US" sz="2000" b="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3 мес. </m:t>
                    </m:r>
                    <m:r>
                      <a:rPr lang="en-US" sz="2000" b="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sz="200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30% + 4 200 руб. </m:t>
                    </m:r>
                    <m:r>
                      <a:rPr lang="en-US" sz="2000" b="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sz="200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2 мес. </m:t>
                    </m:r>
                    <m:r>
                      <a:rPr lang="ru-RU" sz="200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35 400</m:t>
                    </m:r>
                  </m:oMath>
                </a14:m>
                <a:endParaRPr lang="ru-RU" sz="2000" dirty="0">
                  <a:solidFill>
                    <a:srgbClr val="8D6FAB"/>
                  </a:solidFill>
                  <a:latin typeface="Cambria Math" panose="02040503050406030204" pitchFamily="18" charset="0"/>
                </a:endParaRPr>
              </a:p>
              <a:p>
                <a:pPr lvl="1"/>
                <a:r>
                  <a:rPr lang="ru-RU" dirty="0"/>
                  <a:t>в разделе 2 по ставке 30% отражаем итоговые показатели по работнику:</a:t>
                </a:r>
              </a:p>
              <a:p>
                <a:pPr>
                  <a:lnSpc>
                    <a:spcPts val="2400"/>
                  </a:lnSpc>
                </a:pPr>
                <a:endParaRPr lang="ru-RU" dirty="0"/>
              </a:p>
            </p:txBody>
          </p:sp>
        </mc:Choice>
        <mc:Fallback xmlns="">
          <p:sp>
            <p:nvSpPr>
              <p:cNvPr id="4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021157"/>
                <a:ext cx="10515600" cy="5442705"/>
              </a:xfrm>
              <a:blipFill>
                <a:blip r:embed="rId2"/>
                <a:stretch>
                  <a:fillRect l="-870" t="-1570" r="-58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50617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ru-RU" dirty="0" smtClean="0"/>
              <a:t>Страховые взносы: заполняем РСВ, ПСВ, ЕФС-1</a:t>
            </a:r>
            <a:endParaRPr lang="ru-RU" dirty="0"/>
          </a:p>
        </p:txBody>
      </p:sp>
      <p:sp>
        <p:nvSpPr>
          <p:cNvPr id="4" name="Текст 2"/>
          <p:cNvSpPr>
            <a:spLocks noGrp="1"/>
          </p:cNvSpPr>
          <p:nvPr>
            <p:ph idx="1"/>
          </p:nvPr>
        </p:nvSpPr>
        <p:spPr>
          <a:xfrm>
            <a:off x="838199" y="1021157"/>
            <a:ext cx="10515600" cy="54427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19624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РАЗЕЦ ССЫЛКИ НА СТАТ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ru-RU" smtClean="0"/>
              <a:t>Образцы чего-то там</a:t>
            </a:r>
            <a:endParaRPr lang="ru-RU" dirty="0"/>
          </a:p>
        </p:txBody>
      </p:sp>
      <p:grpSp>
        <p:nvGrpSpPr>
          <p:cNvPr id="4" name="Группа 3"/>
          <p:cNvGrpSpPr/>
          <p:nvPr userDrawn="1"/>
        </p:nvGrpSpPr>
        <p:grpSpPr>
          <a:xfrm>
            <a:off x="838200" y="5318272"/>
            <a:ext cx="10515600" cy="1200329"/>
            <a:chOff x="838200" y="5318272"/>
            <a:chExt cx="10515600" cy="1200329"/>
          </a:xfrm>
        </p:grpSpPr>
        <p:sp>
          <p:nvSpPr>
            <p:cNvPr id="5" name="TextBox 4"/>
            <p:cNvSpPr txBox="1"/>
            <p:nvPr/>
          </p:nvSpPr>
          <p:spPr>
            <a:xfrm>
              <a:off x="838200" y="5318272"/>
              <a:ext cx="10515600" cy="1200329"/>
            </a:xfrm>
            <a:prstGeom prst="rect">
              <a:avLst/>
            </a:prstGeom>
            <a:solidFill>
              <a:srgbClr val="50236E">
                <a:alpha val="14118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solidFill>
                    <a:srgbClr val="E6E0EB"/>
                  </a:solidFill>
                </a:rPr>
                <a:t>М</a:t>
              </a:r>
              <a:endParaRPr lang="ru-RU" sz="2800" b="1" dirty="0" smtClean="0">
                <a:solidFill>
                  <a:srgbClr val="E6E0EB"/>
                </a:solidFill>
              </a:endParaRPr>
            </a:p>
            <a:p>
              <a:r>
                <a:rPr lang="ru-RU" sz="2400" dirty="0"/>
                <a:t>Статья </a:t>
              </a:r>
              <a:r>
                <a:rPr lang="ru-RU" sz="2400" b="1" dirty="0"/>
                <a:t>«Особые налоговые правила для ДНР, ЛНР, Запорожской и Херсонской областей» </a:t>
              </a:r>
              <a:r>
                <a:rPr lang="ru-RU" sz="2400" dirty="0"/>
                <a:t>в ГК 2022, № 24 </a:t>
              </a:r>
              <a:r>
                <a:rPr lang="ru-RU" sz="2400" dirty="0">
                  <a:hlinkClick r:id="rId2"/>
                </a:rPr>
                <a:t>https://glavkniga.ru/elver/2022/24/6232</a:t>
              </a:r>
              <a:r>
                <a:rPr lang="ru-RU" sz="2400" dirty="0"/>
                <a:t> </a:t>
              </a:r>
            </a:p>
          </p:txBody>
        </p:sp>
        <p:grpSp>
          <p:nvGrpSpPr>
            <p:cNvPr id="6" name="Группа 5"/>
            <p:cNvGrpSpPr/>
            <p:nvPr/>
          </p:nvGrpSpPr>
          <p:grpSpPr>
            <a:xfrm>
              <a:off x="963521" y="5374558"/>
              <a:ext cx="2728226" cy="400110"/>
              <a:chOff x="1559286" y="4473896"/>
              <a:chExt cx="2728226" cy="400110"/>
            </a:xfrm>
          </p:grpSpPr>
          <p:pic>
            <p:nvPicPr>
              <p:cNvPr id="7" name="Рисунок 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59286" y="4497607"/>
                <a:ext cx="321909" cy="321909"/>
              </a:xfrm>
              <a:prstGeom prst="rect">
                <a:avLst/>
              </a:prstGeom>
            </p:spPr>
          </p:pic>
          <p:sp>
            <p:nvSpPr>
              <p:cNvPr id="8" name="Прямоугольник 7"/>
              <p:cNvSpPr/>
              <p:nvPr/>
            </p:nvSpPr>
            <p:spPr>
              <a:xfrm>
                <a:off x="1872620" y="4473896"/>
                <a:ext cx="241489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000" b="1" dirty="0">
                    <a:solidFill>
                      <a:srgbClr val="50236E"/>
                    </a:solidFill>
                  </a:rPr>
                  <a:t>Материалы по теме</a:t>
                </a:r>
              </a:p>
            </p:txBody>
          </p:sp>
        </p:grpSp>
      </p:grpSp>
      <p:grpSp>
        <p:nvGrpSpPr>
          <p:cNvPr id="9" name="Группа 8"/>
          <p:cNvGrpSpPr/>
          <p:nvPr userDrawn="1"/>
        </p:nvGrpSpPr>
        <p:grpSpPr>
          <a:xfrm>
            <a:off x="838200" y="4281951"/>
            <a:ext cx="10515600" cy="830997"/>
            <a:chOff x="893900" y="2202671"/>
            <a:chExt cx="10515600" cy="830997"/>
          </a:xfrm>
        </p:grpSpPr>
        <p:sp>
          <p:nvSpPr>
            <p:cNvPr id="10" name="TextBox 9"/>
            <p:cNvSpPr txBox="1"/>
            <p:nvPr/>
          </p:nvSpPr>
          <p:spPr>
            <a:xfrm>
              <a:off x="893900" y="2202671"/>
              <a:ext cx="10515600" cy="830997"/>
            </a:xfrm>
            <a:prstGeom prst="rect">
              <a:avLst/>
            </a:prstGeom>
            <a:solidFill>
              <a:srgbClr val="E94537">
                <a:alpha val="14118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solidFill>
                    <a:srgbClr val="E6E0EB"/>
                  </a:solidFill>
                </a:rPr>
                <a:t>М</a:t>
              </a:r>
              <a:endParaRPr lang="ru-RU" sz="2800" b="1" dirty="0" smtClean="0">
                <a:solidFill>
                  <a:srgbClr val="E6E0EB"/>
                </a:solidFill>
              </a:endParaRPr>
            </a:p>
            <a:p>
              <a:r>
                <a:rPr lang="ru-RU" sz="2400" dirty="0"/>
                <a:t>Уведомление об исчисленных суммах налога на прибыль не подаем.</a:t>
              </a:r>
              <a:endParaRPr lang="ru-RU" sz="2400" dirty="0" smtClean="0"/>
            </a:p>
          </p:txBody>
        </p:sp>
        <p:grpSp>
          <p:nvGrpSpPr>
            <p:cNvPr id="11" name="Группа 10"/>
            <p:cNvGrpSpPr/>
            <p:nvPr/>
          </p:nvGrpSpPr>
          <p:grpSpPr>
            <a:xfrm>
              <a:off x="1002987" y="2258957"/>
              <a:ext cx="1250718" cy="400110"/>
              <a:chOff x="1002987" y="2258957"/>
              <a:chExt cx="1250718" cy="400110"/>
            </a:xfrm>
          </p:grpSpPr>
          <p:sp>
            <p:nvSpPr>
              <p:cNvPr id="12" name="Прямоугольник 11"/>
              <p:cNvSpPr/>
              <p:nvPr/>
            </p:nvSpPr>
            <p:spPr>
              <a:xfrm>
                <a:off x="1332555" y="2258957"/>
                <a:ext cx="92115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000" b="1" dirty="0" smtClean="0">
                    <a:solidFill>
                      <a:srgbClr val="E94537"/>
                    </a:solidFill>
                  </a:rPr>
                  <a:t>Важно</a:t>
                </a:r>
                <a:endParaRPr lang="ru-RU" sz="2000" b="1" dirty="0">
                  <a:solidFill>
                    <a:srgbClr val="E94537"/>
                  </a:solidFill>
                </a:endParaRPr>
              </a:p>
            </p:txBody>
          </p:sp>
          <p:pic>
            <p:nvPicPr>
              <p:cNvPr id="13" name="Рисунок 12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02987" y="2288035"/>
                <a:ext cx="329568" cy="329568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1513564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1" y="2738401"/>
            <a:ext cx="12191999" cy="4119599"/>
          </a:xfrm>
          <a:prstGeom prst="rect">
            <a:avLst/>
          </a:prstGeom>
          <a:solidFill>
            <a:srgbClr val="764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1107671" y="3339573"/>
            <a:ext cx="9511997" cy="2411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6000"/>
              </a:lnSpc>
            </a:pPr>
            <a:r>
              <a:rPr lang="ru-RU" sz="6000" b="1" dirty="0">
                <a:solidFill>
                  <a:schemeClr val="bg1"/>
                </a:solidFill>
                <a:latin typeface="+mj-lt"/>
              </a:rPr>
              <a:t>Готовимся к сдаче отчетности за </a:t>
            </a:r>
            <a:r>
              <a:rPr lang="en-US" sz="6000" b="1" dirty="0" smtClean="0">
                <a:solidFill>
                  <a:schemeClr val="bg1"/>
                </a:solidFill>
                <a:latin typeface="+mj-lt"/>
              </a:rPr>
              <a:t>II</a:t>
            </a:r>
            <a:r>
              <a:rPr lang="ru-RU" sz="60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ru-RU" sz="6000" b="1" dirty="0">
                <a:solidFill>
                  <a:schemeClr val="bg1"/>
                </a:solidFill>
                <a:latin typeface="+mj-lt"/>
              </a:rPr>
              <a:t>квартал </a:t>
            </a:r>
            <a:endParaRPr lang="en-US" sz="6000" b="1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ts val="6000"/>
              </a:lnSpc>
            </a:pPr>
            <a:r>
              <a:rPr lang="ru-RU" sz="6000" b="1" dirty="0" smtClean="0">
                <a:solidFill>
                  <a:schemeClr val="bg1"/>
                </a:solidFill>
                <a:latin typeface="+mj-lt"/>
              </a:rPr>
              <a:t>2023 </a:t>
            </a:r>
            <a:r>
              <a:rPr lang="ru-RU" sz="6000" b="1" dirty="0">
                <a:solidFill>
                  <a:schemeClr val="bg1"/>
                </a:solidFill>
                <a:latin typeface="+mj-lt"/>
              </a:rPr>
              <a:t>г.</a:t>
            </a:r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7530057" y="2230202"/>
            <a:ext cx="13917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1200"/>
              </a:lnSpc>
            </a:pPr>
            <a:r>
              <a:rPr lang="ru-RU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Е</a:t>
            </a:r>
            <a:r>
              <a:rPr lang="en-US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.</a:t>
            </a:r>
            <a:r>
              <a:rPr lang="ru-RU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М</a:t>
            </a:r>
            <a:r>
              <a:rPr lang="en-US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. </a:t>
            </a:r>
            <a:r>
              <a:rPr lang="ru-RU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Филимонова</a:t>
            </a:r>
            <a:r>
              <a:rPr lang="en-US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,</a:t>
            </a:r>
            <a:endParaRPr lang="ru-RU" sz="1200" dirty="0" smtClean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>
              <a:lnSpc>
                <a:spcPts val="1200"/>
              </a:lnSpc>
            </a:pPr>
            <a:r>
              <a:rPr lang="ru-RU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ведущий эксперт</a:t>
            </a:r>
            <a:endParaRPr lang="ru-RU" sz="1200" dirty="0"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9043666" y="2243139"/>
            <a:ext cx="1306512" cy="4022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1200"/>
              </a:lnSpc>
            </a:pPr>
            <a:r>
              <a:rPr lang="ru-RU" sz="1200" dirty="0">
                <a:solidFill>
                  <a:srgbClr val="002060"/>
                </a:solidFill>
                <a:cs typeface="Times New Roman" panose="02020603050405020304" pitchFamily="18" charset="0"/>
              </a:rPr>
              <a:t>Е</a:t>
            </a:r>
            <a:r>
              <a:rPr lang="en-US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.</a:t>
            </a:r>
            <a:r>
              <a:rPr lang="ru-RU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А</a:t>
            </a:r>
            <a:r>
              <a:rPr lang="en-US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. </a:t>
            </a:r>
            <a:r>
              <a:rPr lang="ru-RU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Шаронова</a:t>
            </a:r>
          </a:p>
          <a:p>
            <a:pPr>
              <a:lnSpc>
                <a:spcPts val="1200"/>
              </a:lnSpc>
            </a:pPr>
            <a:r>
              <a:rPr lang="ru-RU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ведущий эксперт</a:t>
            </a:r>
            <a:endParaRPr lang="ru-RU" sz="1200" dirty="0"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1240379" y="2232575"/>
            <a:ext cx="1712841" cy="369332"/>
          </a:xfrm>
          <a:prstGeom prst="rect">
            <a:avLst/>
          </a:prstGeom>
          <a:solidFill>
            <a:srgbClr val="00B8A6"/>
          </a:solidFill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12 июля 2023 г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3243467" y="2232575"/>
            <a:ext cx="716863" cy="369333"/>
          </a:xfrm>
          <a:prstGeom prst="rect">
            <a:avLst/>
          </a:prstGeom>
          <a:solidFill>
            <a:srgbClr val="00B8A6"/>
          </a:solidFill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12:00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6096000" y="2232575"/>
            <a:ext cx="1059585" cy="369332"/>
          </a:xfrm>
          <a:prstGeom prst="rect">
            <a:avLst/>
          </a:prstGeom>
          <a:solidFill>
            <a:srgbClr val="00B8A6"/>
          </a:solidFill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Лекторы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14" name="Рисунок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0379" y="588077"/>
            <a:ext cx="2135670" cy="652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601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3060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 userDrawn="1"/>
        </p:nvSpPr>
        <p:spPr>
          <a:xfrm>
            <a:off x="0" y="0"/>
            <a:ext cx="12192000" cy="590081"/>
          </a:xfrm>
          <a:prstGeom prst="rect">
            <a:avLst/>
          </a:prstGeom>
          <a:solidFill>
            <a:srgbClr val="764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914405"/>
            <a:ext cx="1053999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Заголовок 1 </a:t>
            </a:r>
            <a:r>
              <a:rPr lang="ru-RU" dirty="0" err="1" smtClean="0"/>
              <a:t>ур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199" y="2239968"/>
            <a:ext cx="10515600" cy="42238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Текст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234183" y="112477"/>
            <a:ext cx="81196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bg1"/>
                </a:solidFill>
              </a:defRPr>
            </a:lvl1pPr>
          </a:lstStyle>
          <a:p>
            <a:pPr algn="r"/>
            <a:r>
              <a:rPr lang="ru-RU" smtClean="0"/>
              <a:t>Образцы чего-то там</a:t>
            </a:r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128374"/>
            <a:ext cx="1098707" cy="335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991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9" r:id="rId2"/>
    <p:sldLayoutId id="2147483680" r:id="rId3"/>
    <p:sldLayoutId id="2147483681" r:id="rId4"/>
    <p:sldLayoutId id="2147483678" r:id="rId5"/>
    <p:sldLayoutId id="2147483685" r:id="rId6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50236E"/>
          </a:solidFill>
          <a:latin typeface="+mn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400" b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2870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algn="r">
              <a:defRPr/>
            </a:pPr>
            <a:r>
              <a:rPr lang="ru-RU" dirty="0">
                <a:solidFill>
                  <a:prstClr val="white"/>
                </a:solidFill>
              </a:rPr>
              <a:t>Где отражать в декларации страховые взносы</a:t>
            </a:r>
          </a:p>
        </p:txBody>
      </p:sp>
      <p:sp>
        <p:nvSpPr>
          <p:cNvPr id="9" name="Объект 2"/>
          <p:cNvSpPr>
            <a:spLocks noGrp="1"/>
          </p:cNvSpPr>
          <p:nvPr>
            <p:ph idx="1"/>
          </p:nvPr>
        </p:nvSpPr>
        <p:spPr>
          <a:xfrm>
            <a:off x="752475" y="719404"/>
            <a:ext cx="10515600" cy="684813"/>
          </a:xfrm>
          <a:solidFill>
            <a:schemeClr val="bg1"/>
          </a:solidFill>
        </p:spPr>
        <p:txBody>
          <a:bodyPr/>
          <a:lstStyle/>
          <a:p>
            <a:pPr fontAlgn="base"/>
            <a:r>
              <a:rPr lang="ru-RU" sz="4000" b="1" dirty="0">
                <a:solidFill>
                  <a:srgbClr val="50236E"/>
                </a:solidFill>
              </a:rPr>
              <a:t>Где отражать в декларации страховые взносы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752475" y="1518654"/>
            <a:ext cx="107061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Страховые взносы могут по-разному отражаться в декларации по налогу на прибыль. И они тоже могут быть как прямыми, так и косвенными. </a:t>
            </a:r>
            <a:endParaRPr lang="ru-RU" sz="2400" dirty="0" smtClean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sz="2400" dirty="0" smtClean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Суммы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по оплате труда </a:t>
            </a: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производственных рабочих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и начисленные на них обязательные </a:t>
            </a: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страховые взносы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надо учитывать как прямой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расход (Постановления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ФАС ЗСО от 23.04.2012 N А27-7287/2011; ФАС УО от 18.03.2013 N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Ф09-506/13). 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sz="2400" dirty="0" smtClean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Зарплата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управленческого персонала и начисленные с нее </a:t>
            </a: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взносы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 на обязательное страхование </a:t>
            </a: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могут быть косвенными расходами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, если такие работники одновременно руководят несколькими подразделениями. К примеру, если управленческий персонал руководит не только производственным процессом, но и процессом оказания услуг.</a:t>
            </a:r>
          </a:p>
        </p:txBody>
      </p:sp>
    </p:spTree>
    <p:extLst>
      <p:ext uri="{BB962C8B-B14F-4D97-AF65-F5344CB8AC3E}">
        <p14:creationId xmlns:p14="http://schemas.microsoft.com/office/powerpoint/2010/main" val="1528778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algn="r">
              <a:defRPr/>
            </a:pPr>
            <a:r>
              <a:rPr lang="ru-RU" dirty="0">
                <a:solidFill>
                  <a:prstClr val="white"/>
                </a:solidFill>
              </a:rPr>
              <a:t>Где отражать в декларации страховые взносы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494606" y="730520"/>
            <a:ext cx="10291772" cy="3861610"/>
            <a:chOff x="502919" y="831559"/>
            <a:chExt cx="10291772" cy="3861610"/>
          </a:xfrm>
        </p:grpSpPr>
        <p:pic>
          <p:nvPicPr>
            <p:cNvPr id="10" name="Рисунок 9"/>
            <p:cNvPicPr/>
            <p:nvPr/>
          </p:nvPicPr>
          <p:blipFill rotWithShape="1">
            <a:blip r:embed="rId2"/>
            <a:srcRect l="8053" t="53302" r="25676" b="38324"/>
            <a:stretch/>
          </p:blipFill>
          <p:spPr bwMode="auto">
            <a:xfrm>
              <a:off x="502919" y="3849993"/>
              <a:ext cx="10291772" cy="84317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1" name="Рисунок 10"/>
            <p:cNvPicPr/>
            <p:nvPr/>
          </p:nvPicPr>
          <p:blipFill rotWithShape="1">
            <a:blip r:embed="rId3"/>
            <a:srcRect l="7702" t="29817" r="25662" b="62418"/>
            <a:stretch/>
          </p:blipFill>
          <p:spPr bwMode="auto">
            <a:xfrm>
              <a:off x="902104" y="831559"/>
              <a:ext cx="9892587" cy="679323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2" name="Рисунок 11"/>
            <p:cNvPicPr/>
            <p:nvPr/>
          </p:nvPicPr>
          <p:blipFill rotWithShape="1">
            <a:blip r:embed="rId3"/>
            <a:srcRect l="7702" t="48413" r="25662" b="33219"/>
            <a:stretch/>
          </p:blipFill>
          <p:spPr bwMode="auto">
            <a:xfrm>
              <a:off x="502919" y="1435924"/>
              <a:ext cx="10291772" cy="2103012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5" name="Скругленный прямоугольник 4"/>
            <p:cNvSpPr/>
            <p:nvPr/>
          </p:nvSpPr>
          <p:spPr>
            <a:xfrm>
              <a:off x="5506754" y="996652"/>
              <a:ext cx="3745311" cy="349135"/>
            </a:xfrm>
            <a:prstGeom prst="roundRect">
              <a:avLst/>
            </a:prstGeom>
            <a:noFill/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1653886" y="3972143"/>
              <a:ext cx="6908224" cy="349135"/>
            </a:xfrm>
            <a:prstGeom prst="roundRect">
              <a:avLst/>
            </a:prstGeom>
            <a:noFill/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6284422" y="2293224"/>
              <a:ext cx="4231178" cy="349135"/>
            </a:xfrm>
            <a:prstGeom prst="roundRect">
              <a:avLst/>
            </a:prstGeom>
            <a:noFill/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Скругленный прямоугольник 13"/>
            <p:cNvSpPr/>
            <p:nvPr/>
          </p:nvSpPr>
          <p:spPr>
            <a:xfrm>
              <a:off x="902104" y="2642145"/>
              <a:ext cx="9613496" cy="604579"/>
            </a:xfrm>
            <a:prstGeom prst="roundRect">
              <a:avLst/>
            </a:prstGeom>
            <a:noFill/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71DEAFB2-B08D-79EE-0555-D38BA1168826}"/>
              </a:ext>
            </a:extLst>
          </p:cNvPr>
          <p:cNvSpPr txBox="1"/>
          <p:nvPr/>
        </p:nvSpPr>
        <p:spPr>
          <a:xfrm>
            <a:off x="760787" y="4845048"/>
            <a:ext cx="10515600" cy="1711238"/>
          </a:xfrm>
          <a:prstGeom prst="rect">
            <a:avLst/>
          </a:prstGeom>
          <a:solidFill>
            <a:srgbClr val="E94537">
              <a:alpha val="14118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E6E0EB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r>
              <a:rPr lang="ru-RU" sz="2000" dirty="0" smtClean="0"/>
              <a:t>То, что понимается под термином </a:t>
            </a:r>
            <a:r>
              <a:rPr lang="ru-RU" sz="2000" b="1" dirty="0" smtClean="0"/>
              <a:t>«прочие расходы» в бухучете </a:t>
            </a:r>
            <a:r>
              <a:rPr lang="ru-RU" sz="2000" dirty="0" smtClean="0"/>
              <a:t>не соответствует тому, что понимается под термином </a:t>
            </a:r>
            <a:r>
              <a:rPr lang="ru-RU" sz="2000" b="1" dirty="0" smtClean="0"/>
              <a:t>«прочие расходы» в налоговом учете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Для целей налогообложения прибыли прочие расходы – часть расходов, которые связаны с производством и реализацией!</a:t>
            </a:r>
            <a:endParaRPr lang="ru-RU" sz="2000" dirty="0"/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DA887AA6-3BF2-C696-9CA5-4925F9CC7C5B}"/>
              </a:ext>
            </a:extLst>
          </p:cNvPr>
          <p:cNvSpPr/>
          <p:nvPr/>
        </p:nvSpPr>
        <p:spPr>
          <a:xfrm>
            <a:off x="1199251" y="4907760"/>
            <a:ext cx="92115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E94537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Важно</a:t>
            </a:r>
          </a:p>
        </p:txBody>
      </p:sp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2C7DA3CD-04B4-9E55-84FA-24B888A7AA9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683" y="4936838"/>
            <a:ext cx="329568" cy="329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7681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algn="r">
              <a:defRPr/>
            </a:pPr>
            <a:r>
              <a:rPr lang="ru-RU" dirty="0">
                <a:solidFill>
                  <a:prstClr val="white"/>
                </a:solidFill>
              </a:rPr>
              <a:t>Где отражать в декларации страховые взносы</a:t>
            </a:r>
          </a:p>
        </p:txBody>
      </p:sp>
      <p:grpSp>
        <p:nvGrpSpPr>
          <p:cNvPr id="6" name="Группа 5"/>
          <p:cNvGrpSpPr/>
          <p:nvPr/>
        </p:nvGrpSpPr>
        <p:grpSpPr>
          <a:xfrm>
            <a:off x="839942" y="898254"/>
            <a:ext cx="9686925" cy="5343525"/>
            <a:chOff x="1252537" y="757237"/>
            <a:chExt cx="9686925" cy="5343525"/>
          </a:xfrm>
        </p:grpSpPr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252537" y="757237"/>
              <a:ext cx="9686925" cy="5343525"/>
            </a:xfrm>
            <a:prstGeom prst="rect">
              <a:avLst/>
            </a:prstGeom>
          </p:spPr>
        </p:pic>
        <p:sp>
          <p:nvSpPr>
            <p:cNvPr id="8" name="Овал 7"/>
            <p:cNvSpPr/>
            <p:nvPr/>
          </p:nvSpPr>
          <p:spPr>
            <a:xfrm>
              <a:off x="4159405" y="4728117"/>
              <a:ext cx="2107580" cy="312234"/>
            </a:xfrm>
            <a:prstGeom prst="ellipse">
              <a:avLst/>
            </a:prstGeom>
            <a:noFill/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1527717" y="1761893"/>
              <a:ext cx="1572322" cy="0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1527717" y="2382645"/>
              <a:ext cx="1572322" cy="0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flipV="1">
              <a:off x="1527717" y="3969834"/>
              <a:ext cx="1940312" cy="18586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9" name="Прямая соединительная линия 8"/>
          <p:cNvCxnSpPr/>
          <p:nvPr/>
        </p:nvCxnSpPr>
        <p:spPr>
          <a:xfrm>
            <a:off x="1115122" y="2917131"/>
            <a:ext cx="879933" cy="636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9746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algn="r">
              <a:defRPr/>
            </a:pPr>
            <a:r>
              <a:rPr lang="ru-RU" dirty="0">
                <a:solidFill>
                  <a:prstClr val="white"/>
                </a:solidFill>
              </a:rPr>
              <a:t>Где отражать в декларации страховые взносы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647700" y="794754"/>
            <a:ext cx="107061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Суммы страховых взносов, которые учтены в расходах по налогу на прибыль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:</a:t>
            </a:r>
          </a:p>
          <a:p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в качестве </a:t>
            </a: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косвенных расходов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, укажите при подсчете общей суммы: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по </a:t>
            </a: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строке 040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Приложения N 2 к листу 02 декларации по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налогу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на прибыль – все суммы страховых взносов (как начисляемые по НК, так и на страхование от несчастных случаев);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по </a:t>
            </a: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строке 041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укажите сумму взносов, которые надо платить по правилам НК РФ: на ОПС, ОМС и по </a:t>
            </a:r>
            <a:r>
              <a:rPr lang="ru-RU" sz="2400" dirty="0" err="1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ВНиМ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;</a:t>
            </a:r>
          </a:p>
          <a:p>
            <a:r>
              <a:rPr lang="ru-RU" sz="2400" b="1" dirty="0">
                <a:solidFill>
                  <a:srgbClr val="9966FF"/>
                </a:solidFill>
                <a:ea typeface="Calibri" panose="020F0502020204030204" pitchFamily="34" charset="0"/>
              </a:rPr>
              <a:t>! Взносы на страхование от несчастных случаев в стр. 041 не включайте,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но их надо включить в общую сумму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стр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.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040, если такие взносы - косвенные расходы.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  <a:p>
            <a:endParaRPr lang="ru-RU" sz="2400" dirty="0" smtClean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в качестве </a:t>
            </a: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прямых расходов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,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связанных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с производством и реализацией, то эти расходы указывайте </a:t>
            </a: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в строке </a:t>
            </a: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010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(п. 7.1 Порядка заполнения декларации по налогу на прибыль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).</a:t>
            </a:r>
            <a:r>
              <a:rPr lang="ru-RU" sz="2400" b="1" dirty="0">
                <a:solidFill>
                  <a:srgbClr val="9966FF"/>
                </a:solidFill>
                <a:ea typeface="Calibri" panose="020F0502020204030204" pitchFamily="34" charset="0"/>
              </a:rPr>
              <a:t>	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3573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algn="r">
              <a:defRPr/>
            </a:pPr>
            <a:r>
              <a:rPr lang="ru-RU" dirty="0">
                <a:solidFill>
                  <a:prstClr val="white"/>
                </a:solidFill>
              </a:rPr>
              <a:t>Где отражать в декларации страховые взносы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/>
          <a:srcRect b="2404"/>
          <a:stretch/>
        </p:blipFill>
        <p:spPr>
          <a:xfrm>
            <a:off x="802793" y="698024"/>
            <a:ext cx="10618894" cy="5852405"/>
          </a:xfrm>
          <a:prstGeom prst="rect">
            <a:avLst/>
          </a:prstGeom>
        </p:spPr>
      </p:pic>
      <p:sp>
        <p:nvSpPr>
          <p:cNvPr id="4" name="Скругленный прямоугольник 3"/>
          <p:cNvSpPr/>
          <p:nvPr/>
        </p:nvSpPr>
        <p:spPr>
          <a:xfrm>
            <a:off x="723207" y="4231178"/>
            <a:ext cx="10698481" cy="665018"/>
          </a:xfrm>
          <a:prstGeom prst="round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23206" y="5843847"/>
            <a:ext cx="10698481" cy="706582"/>
          </a:xfrm>
          <a:prstGeom prst="round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Скругленная соединительная линия 6"/>
          <p:cNvCxnSpPr>
            <a:stCxn id="4" idx="1"/>
            <a:endCxn id="6" idx="1"/>
          </p:cNvCxnSpPr>
          <p:nvPr/>
        </p:nvCxnSpPr>
        <p:spPr>
          <a:xfrm rot="10800000" flipV="1">
            <a:off x="723207" y="4563686"/>
            <a:ext cx="1" cy="1633451"/>
          </a:xfrm>
          <a:prstGeom prst="curvedConnector3">
            <a:avLst>
              <a:gd name="adj1" fmla="val 22860100000"/>
            </a:avLst>
          </a:prstGeom>
          <a:ln w="1905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1928553" y="4796444"/>
            <a:ext cx="1753985" cy="16625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18902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гк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sz="4000" b="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20830</TotalTime>
  <Words>324</Words>
  <Application>Microsoft Office PowerPoint</Application>
  <PresentationFormat>Широкоэкранный</PresentationFormat>
  <Paragraphs>23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Times New Roman</vt:lpstr>
      <vt:lpstr>Wingdings</vt:lpstr>
      <vt:lpstr>Тема гк</vt:lpstr>
      <vt:lpstr>Специальное оформление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Алексеева Елена Анатольевна</cp:lastModifiedBy>
  <cp:revision>1957</cp:revision>
  <dcterms:created xsi:type="dcterms:W3CDTF">2022-05-22T12:20:38Z</dcterms:created>
  <dcterms:modified xsi:type="dcterms:W3CDTF">2024-03-14T16:49:00Z</dcterms:modified>
</cp:coreProperties>
</file>