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82" r:id="rId2"/>
  </p:sldMasterIdLst>
  <p:notesMasterIdLst>
    <p:notesMasterId r:id="rId7"/>
  </p:notesMasterIdLst>
  <p:handoutMasterIdLst>
    <p:handoutMasterId r:id="rId8"/>
  </p:handoutMasterIdLst>
  <p:sldIdLst>
    <p:sldId id="580" r:id="rId3"/>
    <p:sldId id="577" r:id="rId4"/>
    <p:sldId id="471" r:id="rId5"/>
    <p:sldId id="579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2B2B238-2913-4008-9088-17A27468866F}">
          <p14:sldIdLst>
            <p14:sldId id="580"/>
            <p14:sldId id="577"/>
            <p14:sldId id="471"/>
            <p14:sldId id="5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3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236E"/>
    <a:srgbClr val="F3F0F6"/>
    <a:srgbClr val="E6E0EB"/>
    <a:srgbClr val="DDD4E6"/>
    <a:srgbClr val="764696"/>
    <a:srgbClr val="8D6FAB"/>
    <a:srgbClr val="E94537"/>
    <a:srgbClr val="00B8A6"/>
    <a:srgbClr val="D9FFFB"/>
    <a:srgbClr val="ABF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2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618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1" d="100"/>
          <a:sy n="81" d="100"/>
        </p:scale>
        <p:origin x="3180" y="3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90DA9-5C82-41C2-9ABC-5E213CFCBA2C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EA69FD-619B-43E3-97BD-AC581237EC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3246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FC64A-9265-4364-8EF6-C8B55523F3AA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C1802-43F1-4CB0-8A95-CD6ACD8B61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76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glavkniga.ru/elver/2022/24/6232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ограмма вебинар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>
          <a:xfrm>
            <a:off x="839788" y="603411"/>
            <a:ext cx="10515600" cy="10872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>
                <a:solidFill>
                  <a:srgbClr val="50236E"/>
                </a:solidFill>
                <a:latin typeface="+mn-lt"/>
              </a:rPr>
              <a:t>Программа </a:t>
            </a:r>
            <a:r>
              <a:rPr lang="ru-RU" dirty="0" err="1">
                <a:solidFill>
                  <a:srgbClr val="50236E"/>
                </a:solidFill>
                <a:latin typeface="+mn-lt"/>
              </a:rPr>
              <a:t>вебинара</a:t>
            </a:r>
            <a:endParaRPr lang="ru-RU" dirty="0">
              <a:solidFill>
                <a:srgbClr val="50236E"/>
              </a:solidFill>
              <a:latin typeface="+mn-lt"/>
            </a:endParaRPr>
          </a:p>
        </p:txBody>
      </p:sp>
      <p:sp>
        <p:nvSpPr>
          <p:cNvPr id="6" name="Объект 3"/>
          <p:cNvSpPr>
            <a:spLocks noGrp="1"/>
          </p:cNvSpPr>
          <p:nvPr>
            <p:ph sz="half" idx="2"/>
          </p:nvPr>
        </p:nvSpPr>
        <p:spPr>
          <a:xfrm>
            <a:off x="839788" y="1690688"/>
            <a:ext cx="10448642" cy="4498975"/>
          </a:xfrm>
        </p:spPr>
        <p:txBody>
          <a:bodyPr numCol="2" spcCol="360000">
            <a:noAutofit/>
          </a:bodyPr>
          <a:lstStyle>
            <a:lvl1pPr marL="342900" indent="-342900" defTabSz="914400">
              <a:defRPr/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9521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СТИЛЕЙ ЗАГОЛОВКОВ И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/>
              <a:t>Образцы чего-то там</a:t>
            </a:r>
            <a:endParaRPr lang="ru-RU" dirty="0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sz="4400" b="1" dirty="0">
                <a:solidFill>
                  <a:srgbClr val="50236E"/>
                </a:solidFill>
              </a:rPr>
              <a:t>Заголовок 1 Страховые взносы: заполняем РСВ</a:t>
            </a:r>
          </a:p>
          <a:p>
            <a:pPr>
              <a:lnSpc>
                <a:spcPts val="4400"/>
              </a:lnSpc>
            </a:pPr>
            <a:r>
              <a:rPr lang="ru-RU" sz="3800" dirty="0">
                <a:solidFill>
                  <a:srgbClr val="50236E"/>
                </a:solidFill>
              </a:rPr>
              <a:t>Заголовок 2 Компенсация за задержку зарплаты </a:t>
            </a:r>
            <a:endParaRPr lang="ru-RU" sz="4400" b="1" dirty="0">
              <a:solidFill>
                <a:srgbClr val="50236E"/>
              </a:solidFill>
            </a:endParaRPr>
          </a:p>
          <a:p>
            <a:r>
              <a:rPr lang="ru-RU" b="1" dirty="0">
                <a:solidFill>
                  <a:srgbClr val="50236E"/>
                </a:solidFill>
              </a:rPr>
              <a:t>Заголовок 3 Позиция Минфина</a:t>
            </a:r>
          </a:p>
          <a:p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3: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сотрудник, работавший за рубежом, до конца 2022 г. вернулся в РФ.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→ С месяца, в котором физлицо вернулось в РФ, российская организация-работодатель должна выполнять обязанности налогового агента по НДФЛ. → По доходам, полученным за период работы за границей, работник должен самостоятельно подать 3-НДФЛ и заплатить налог.</a:t>
            </a:r>
          </a:p>
          <a:p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4: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работник уехал за границу в середине года и к концу 2022 г. стал нерезидентом. Нужно: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пересчитать НДФЛ с доходов, выплаченных за период работы в РФ, по ставке 30% вместо 13%</a:t>
            </a:r>
          </a:p>
        </p:txBody>
      </p:sp>
    </p:spTree>
    <p:extLst>
      <p:ext uri="{BB962C8B-B14F-4D97-AF65-F5344CB8AC3E}">
        <p14:creationId xmlns:p14="http://schemas.microsoft.com/office/powerpoint/2010/main" val="816968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ТАБЛИ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/>
              <a:t>Образцы чего-то там</a:t>
            </a:r>
            <a:endParaRPr lang="ru-RU" dirty="0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3: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сотрудник, работавший за рубежом, до конца 2022 г. вернулся в РФ.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→ С месяца, в котором физлицо вернулось в РФ, российская организация-работодатель должна выполнять обязанности налогового агента по НДФЛ. → По доходам, полученным за период работы за границей, работник должен самостоятельно подать 3-НДФЛ и заплатить налог.</a:t>
            </a:r>
          </a:p>
          <a:p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858608556"/>
              </p:ext>
            </p:extLst>
          </p:nvPr>
        </p:nvGraphicFramePr>
        <p:xfrm>
          <a:off x="838199" y="3429000"/>
          <a:ext cx="10515600" cy="2707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362">
                  <a:extLst>
                    <a:ext uri="{9D8B030D-6E8A-4147-A177-3AD203B41FA5}">
                      <a16:colId xmlns:a16="http://schemas.microsoft.com/office/drawing/2014/main" val="1678515630"/>
                    </a:ext>
                  </a:extLst>
                </a:gridCol>
                <a:gridCol w="5510038">
                  <a:extLst>
                    <a:ext uri="{9D8B030D-6E8A-4147-A177-3AD203B41FA5}">
                      <a16:colId xmlns:a16="http://schemas.microsoft.com/office/drawing/2014/main" val="1220214709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773430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Код дохода</a:t>
                      </a:r>
                      <a:endParaRPr lang="ru-RU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Расшифровка</a:t>
                      </a:r>
                      <a:endParaRPr lang="ru-RU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Пояснение</a:t>
                      </a: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108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/>
                        <a:t>2721</a:t>
                      </a:r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effectLst/>
                        </a:rPr>
                        <a:t>Стоимость имущества, полученного в порядке дарения (за исключением имущества, полученного в порядке дарения, налоговая база по которому определяется в соответствии с пунктом 6 статьи 210 Кодекса)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500" dirty="0"/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Указывается: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- стоимость ценных бумаг, полученных физлицами в порядке дарения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- стоимость любого имущества, полученного в порядке дарения физлицами – нерезидентами РФ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654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/>
                        <a:t>2720</a:t>
                      </a: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effectLst/>
                        </a:rPr>
                        <a:t>Стоимость имущества, полученного в порядке дарения, налоговая база, по которому определяется в соответствии с пунктом 6 статьи 210 Кодекса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effectLst/>
                        </a:rPr>
                        <a:t>Все прочие подарки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490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546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ФОРМ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/>
              <a:t>Образцы чего-то там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1021157"/>
                <a:ext cx="10515600" cy="5442705"/>
              </a:xfrm>
            </p:spPr>
            <p:txBody>
              <a:bodyPr>
                <a:noAutofit/>
              </a:bodyPr>
              <a:lstStyle/>
              <a:p>
                <a:r>
                  <a:rPr lang="ru-RU" dirty="0"/>
                  <a:t>3. Начиная с ноября </a:t>
                </a:r>
                <a:r>
                  <a:rPr lang="ru-RU" dirty="0" err="1"/>
                  <a:t>доудерживаем</a:t>
                </a:r>
                <a:r>
                  <a:rPr lang="ru-RU" dirty="0"/>
                  <a:t> НДФЛ из последующих выплат этому работнику. Соблюдаем ограничение – удержания не могут превышать 20% от начисленной суммы (п. 4 ст. 226 НК РФ; ст. 138 ТК РФ):</a:t>
                </a:r>
                <a:endParaRPr lang="en-US" sz="2000" i="1" dirty="0"/>
              </a:p>
              <a:p>
                <a:pPr>
                  <a:lnSpc>
                    <a:spcPts val="2400"/>
                  </a:lnSpc>
                  <a:spcBef>
                    <a:spcPts val="12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30 000 руб</m:t>
                          </m:r>
                          <m:r>
                            <a:rPr lang="en-US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 − 30 000 руб</m:t>
                          </m:r>
                          <m:r>
                            <a:rPr lang="en-US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  ×30%</m:t>
                          </m:r>
                        </m:e>
                      </m:d>
                      <m:r>
                        <a:rPr lang="ru-RU" sz="2000" i="1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×20%=4 200 руб</m:t>
                      </m:r>
                      <m:r>
                        <a:rPr lang="en-US" sz="2000" i="1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2000" i="1" dirty="0">
                  <a:solidFill>
                    <a:srgbClr val="8D6FAB"/>
                  </a:solidFill>
                </a:endParaRPr>
              </a:p>
              <a:p>
                <a:r>
                  <a:rPr lang="ru-RU" dirty="0"/>
                  <a:t>4. Рассчитываем сумму неудержанного налога по состоянию на 31.12.2022:</a:t>
                </a:r>
              </a:p>
              <a:p>
                <a:pPr>
                  <a:lnSpc>
                    <a:spcPts val="24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51 000 руб.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4 200 руб.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sz="2000" i="1" dirty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2 мес.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42 600 руб.</m:t>
                      </m:r>
                    </m:oMath>
                  </m:oMathPara>
                </a14:m>
                <a:endParaRPr lang="ru-RU" sz="2000" dirty="0">
                  <a:solidFill>
                    <a:srgbClr val="8D6FAB"/>
                  </a:solidFill>
                </a:endParaRPr>
              </a:p>
              <a:p>
                <a:r>
                  <a:rPr lang="ru-RU" dirty="0"/>
                  <a:t>5. В 6-НДФЛ за 2022 г. (Письмо ФНС от 30.04.2021 № БС-4-11/6168@):</a:t>
                </a:r>
              </a:p>
              <a:p>
                <a:pPr lvl="1"/>
                <a:r>
                  <a:rPr lang="ru-RU" dirty="0"/>
                  <a:t>в разделе 1 в поле 020 отражаем удержанные за октябрь-декабрь суммы НДФЛ с учетом перерасчета:</a:t>
                </a:r>
                <a:r>
                  <a:rPr lang="en-US" sz="2000" i="1" dirty="0">
                    <a:solidFill>
                      <a:srgbClr val="8D6FAB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US" sz="2000" i="1" dirty="0">
                    <a:solidFill>
                      <a:srgbClr val="8D6FAB"/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30 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000 руб.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 мес.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30% + 4 200 руб.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2 мес.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35 400</m:t>
                    </m:r>
                  </m:oMath>
                </a14:m>
                <a:endParaRPr lang="ru-RU" sz="2000" dirty="0">
                  <a:solidFill>
                    <a:srgbClr val="8D6FAB"/>
                  </a:solidFill>
                  <a:latin typeface="Cambria Math" panose="02040503050406030204" pitchFamily="18" charset="0"/>
                </a:endParaRPr>
              </a:p>
              <a:p>
                <a:pPr lvl="1"/>
                <a:r>
                  <a:rPr lang="ru-RU" dirty="0"/>
                  <a:t>в разделе 2 по ставке 30% отражаем итоговые показатели по работнику:</a:t>
                </a:r>
              </a:p>
              <a:p>
                <a:pPr>
                  <a:lnSpc>
                    <a:spcPts val="2400"/>
                  </a:lnSpc>
                </a:pPr>
                <a:endParaRPr lang="ru-RU" dirty="0"/>
              </a:p>
            </p:txBody>
          </p:sp>
        </mc:Choice>
        <mc:Fallback xmlns="">
          <p:sp>
            <p:nvSpPr>
              <p:cNvPr id="4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021157"/>
                <a:ext cx="10515600" cy="5442705"/>
              </a:xfrm>
              <a:blipFill>
                <a:blip r:embed="rId2"/>
                <a:stretch>
                  <a:fillRect l="-870" t="-1570" r="-5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5061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dirty="0"/>
              <a:t>Страховые взносы: заполняем РСВ, ПСВ, ЕФС-1</a:t>
            </a:r>
          </a:p>
        </p:txBody>
      </p:sp>
      <p:sp>
        <p:nvSpPr>
          <p:cNvPr id="4" name="Текс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501962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ССЫЛКИ НА СТАТ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/>
              <a:t>Образцы чего-то там</a:t>
            </a:r>
            <a:endParaRPr lang="ru-RU" dirty="0"/>
          </a:p>
        </p:txBody>
      </p:sp>
      <p:grpSp>
        <p:nvGrpSpPr>
          <p:cNvPr id="4" name="Группа 3"/>
          <p:cNvGrpSpPr/>
          <p:nvPr userDrawn="1"/>
        </p:nvGrpSpPr>
        <p:grpSpPr>
          <a:xfrm>
            <a:off x="838200" y="5318272"/>
            <a:ext cx="10515600" cy="1200329"/>
            <a:chOff x="838200" y="5318272"/>
            <a:chExt cx="10515600" cy="1200329"/>
          </a:xfrm>
        </p:grpSpPr>
        <p:sp>
          <p:nvSpPr>
            <p:cNvPr id="5" name="TextBox 4"/>
            <p:cNvSpPr txBox="1"/>
            <p:nvPr/>
          </p:nvSpPr>
          <p:spPr>
            <a:xfrm>
              <a:off x="838200" y="5318272"/>
              <a:ext cx="10515600" cy="1200329"/>
            </a:xfrm>
            <a:prstGeom prst="rect">
              <a:avLst/>
            </a:prstGeom>
            <a:solidFill>
              <a:srgbClr val="50236E">
                <a:alpha val="14118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ru-RU" sz="2400" b="1" dirty="0">
                  <a:solidFill>
                    <a:srgbClr val="E6E0EB"/>
                  </a:solidFill>
                </a:rPr>
                <a:t>М</a:t>
              </a:r>
              <a:endParaRPr lang="ru-RU" sz="2800" b="1" dirty="0">
                <a:solidFill>
                  <a:srgbClr val="E6E0EB"/>
                </a:solidFill>
              </a:endParaRPr>
            </a:p>
            <a:p>
              <a:r>
                <a:rPr lang="ru-RU" sz="2400" dirty="0"/>
                <a:t>Статья </a:t>
              </a:r>
              <a:r>
                <a:rPr lang="ru-RU" sz="2400" b="1" dirty="0"/>
                <a:t>«Особые налоговые правила для ДНР, ЛНР, Запорожской и Херсонской областей» </a:t>
              </a:r>
              <a:r>
                <a:rPr lang="ru-RU" sz="2400" dirty="0"/>
                <a:t>в ГК 2022, № 24 </a:t>
              </a:r>
              <a:r>
                <a:rPr lang="ru-RU" sz="2400" dirty="0">
                  <a:hlinkClick r:id="rId2"/>
                </a:rPr>
                <a:t>https://glavkniga.ru/elver/2022/24/6232</a:t>
              </a:r>
              <a:r>
                <a:rPr lang="ru-RU" sz="2400" dirty="0"/>
                <a:t> </a:t>
              </a:r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963521" y="5374558"/>
              <a:ext cx="2728226" cy="400110"/>
              <a:chOff x="1559286" y="4473896"/>
              <a:chExt cx="2728226" cy="400110"/>
            </a:xfrm>
          </p:grpSpPr>
          <p:pic>
            <p:nvPicPr>
              <p:cNvPr id="7" name="Рисунок 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59286" y="4497607"/>
                <a:ext cx="321909" cy="321909"/>
              </a:xfrm>
              <a:prstGeom prst="rect">
                <a:avLst/>
              </a:prstGeom>
            </p:spPr>
          </p:pic>
          <p:sp>
            <p:nvSpPr>
              <p:cNvPr id="8" name="Прямоугольник 7"/>
              <p:cNvSpPr/>
              <p:nvPr/>
            </p:nvSpPr>
            <p:spPr>
              <a:xfrm>
                <a:off x="1872620" y="4473896"/>
                <a:ext cx="241489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>
                    <a:solidFill>
                      <a:srgbClr val="50236E"/>
                    </a:solidFill>
                  </a:rPr>
                  <a:t>Материалы по теме</a:t>
                </a:r>
              </a:p>
            </p:txBody>
          </p:sp>
        </p:grpSp>
      </p:grpSp>
      <p:grpSp>
        <p:nvGrpSpPr>
          <p:cNvPr id="9" name="Группа 8"/>
          <p:cNvGrpSpPr/>
          <p:nvPr userDrawn="1"/>
        </p:nvGrpSpPr>
        <p:grpSpPr>
          <a:xfrm>
            <a:off x="838200" y="4281951"/>
            <a:ext cx="10515600" cy="830997"/>
            <a:chOff x="893900" y="2202671"/>
            <a:chExt cx="10515600" cy="830997"/>
          </a:xfrm>
        </p:grpSpPr>
        <p:sp>
          <p:nvSpPr>
            <p:cNvPr id="10" name="TextBox 9"/>
            <p:cNvSpPr txBox="1"/>
            <p:nvPr/>
          </p:nvSpPr>
          <p:spPr>
            <a:xfrm>
              <a:off x="893900" y="2202671"/>
              <a:ext cx="10515600" cy="830997"/>
            </a:xfrm>
            <a:prstGeom prst="rect">
              <a:avLst/>
            </a:prstGeom>
            <a:solidFill>
              <a:srgbClr val="E94537">
                <a:alpha val="14118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ru-RU" sz="2400" b="1" dirty="0">
                  <a:solidFill>
                    <a:srgbClr val="E6E0EB"/>
                  </a:solidFill>
                </a:rPr>
                <a:t>М</a:t>
              </a:r>
              <a:endParaRPr lang="ru-RU" sz="2800" b="1" dirty="0">
                <a:solidFill>
                  <a:srgbClr val="E6E0EB"/>
                </a:solidFill>
              </a:endParaRPr>
            </a:p>
            <a:p>
              <a:r>
                <a:rPr lang="ru-RU" sz="2400" dirty="0"/>
                <a:t>Уведомление об исчисленных суммах налога на прибыль не подаем.</a:t>
              </a:r>
            </a:p>
          </p:txBody>
        </p:sp>
        <p:grpSp>
          <p:nvGrpSpPr>
            <p:cNvPr id="11" name="Группа 10"/>
            <p:cNvGrpSpPr/>
            <p:nvPr/>
          </p:nvGrpSpPr>
          <p:grpSpPr>
            <a:xfrm>
              <a:off x="1002987" y="2258957"/>
              <a:ext cx="1250718" cy="400110"/>
              <a:chOff x="1002987" y="2258957"/>
              <a:chExt cx="1250718" cy="400110"/>
            </a:xfrm>
          </p:grpSpPr>
          <p:sp>
            <p:nvSpPr>
              <p:cNvPr id="12" name="Прямоугольник 11"/>
              <p:cNvSpPr/>
              <p:nvPr/>
            </p:nvSpPr>
            <p:spPr>
              <a:xfrm>
                <a:off x="1332555" y="2258957"/>
                <a:ext cx="92115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>
                    <a:solidFill>
                      <a:srgbClr val="E94537"/>
                    </a:solidFill>
                  </a:rPr>
                  <a:t>Важно</a:t>
                </a:r>
              </a:p>
            </p:txBody>
          </p:sp>
          <p:pic>
            <p:nvPicPr>
              <p:cNvPr id="13" name="Рисунок 12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02987" y="2288035"/>
                <a:ext cx="329568" cy="329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151356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4970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1" y="2738401"/>
            <a:ext cx="12191999" cy="4119599"/>
          </a:xfrm>
          <a:prstGeom prst="rect">
            <a:avLst/>
          </a:prstGeom>
          <a:solidFill>
            <a:srgbClr val="764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1107671" y="3339573"/>
            <a:ext cx="9511997" cy="2411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6000"/>
              </a:lnSpc>
            </a:pPr>
            <a:r>
              <a:rPr lang="ru-RU" sz="6000" b="1" dirty="0">
                <a:solidFill>
                  <a:schemeClr val="bg1"/>
                </a:solidFill>
                <a:latin typeface="+mj-lt"/>
              </a:rPr>
              <a:t>Готовимся к сдаче отчетности за </a:t>
            </a:r>
            <a:r>
              <a:rPr lang="en-US" sz="6000" b="1" dirty="0">
                <a:solidFill>
                  <a:schemeClr val="bg1"/>
                </a:solidFill>
                <a:latin typeface="+mj-lt"/>
              </a:rPr>
              <a:t>II</a:t>
            </a:r>
            <a:r>
              <a:rPr lang="ru-RU" sz="6000" b="1" dirty="0">
                <a:solidFill>
                  <a:schemeClr val="bg1"/>
                </a:solidFill>
                <a:latin typeface="+mj-lt"/>
              </a:rPr>
              <a:t> квартал </a:t>
            </a:r>
            <a:endParaRPr lang="en-US" sz="6000" b="1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ts val="6000"/>
              </a:lnSpc>
            </a:pPr>
            <a:r>
              <a:rPr lang="ru-RU" sz="6000" b="1" dirty="0">
                <a:solidFill>
                  <a:schemeClr val="bg1"/>
                </a:solidFill>
                <a:latin typeface="+mj-lt"/>
              </a:rPr>
              <a:t>2023 г.</a:t>
            </a: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7530057" y="2230202"/>
            <a:ext cx="13917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200"/>
              </a:lnSpc>
            </a:pP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Е</a:t>
            </a:r>
            <a:r>
              <a:rPr lang="en-US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М</a:t>
            </a:r>
            <a:r>
              <a:rPr lang="en-US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. </a:t>
            </a: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Филимонова</a:t>
            </a:r>
            <a:r>
              <a:rPr lang="en-US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,</a:t>
            </a:r>
            <a:endParaRPr lang="ru-RU" sz="12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</a:pP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ведущий эксперт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9043666" y="2243139"/>
            <a:ext cx="1306512" cy="4022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200"/>
              </a:lnSpc>
            </a:pP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Е</a:t>
            </a:r>
            <a:r>
              <a:rPr lang="en-US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А</a:t>
            </a:r>
            <a:r>
              <a:rPr lang="en-US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. </a:t>
            </a: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Шаронова</a:t>
            </a:r>
          </a:p>
          <a:p>
            <a:pPr>
              <a:lnSpc>
                <a:spcPts val="1200"/>
              </a:lnSpc>
            </a:pP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ведущий эксперт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240379" y="2232575"/>
            <a:ext cx="1712841" cy="369332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12 июля 2023 г</a:t>
            </a:r>
            <a:r>
              <a:rPr lang="en-US" b="1" dirty="0">
                <a:solidFill>
                  <a:schemeClr val="bg1"/>
                </a:solidFill>
              </a:rPr>
              <a:t>.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3243467" y="2232575"/>
            <a:ext cx="716863" cy="369333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12:00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6096000" y="2232575"/>
            <a:ext cx="1059585" cy="369332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Лекторы</a:t>
            </a:r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379" y="588077"/>
            <a:ext cx="2135670" cy="65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601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306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0" y="0"/>
            <a:ext cx="12192000" cy="590081"/>
          </a:xfrm>
          <a:prstGeom prst="rect">
            <a:avLst/>
          </a:prstGeom>
          <a:solidFill>
            <a:srgbClr val="764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914405"/>
            <a:ext cx="105399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 1 </a:t>
            </a:r>
            <a:r>
              <a:rPr lang="ru-RU" dirty="0" err="1"/>
              <a:t>ур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199" y="2239968"/>
            <a:ext cx="10515600" cy="4223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Текст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234183" y="112477"/>
            <a:ext cx="81196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bg1"/>
                </a:solidFill>
              </a:defRPr>
            </a:lvl1pPr>
          </a:lstStyle>
          <a:p>
            <a:pPr algn="r"/>
            <a:r>
              <a:rPr lang="ru-RU"/>
              <a:t>Образцы чего-то там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28374"/>
            <a:ext cx="1098707" cy="335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991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9" r:id="rId2"/>
    <p:sldLayoutId id="2147483680" r:id="rId3"/>
    <p:sldLayoutId id="2147483681" r:id="rId4"/>
    <p:sldLayoutId id="2147483678" r:id="rId5"/>
    <p:sldLayoutId id="2147483685" r:id="rId6"/>
    <p:sldLayoutId id="2147483686" r:id="rId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50236E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b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287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48210" y="133295"/>
            <a:ext cx="1153975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3600" b="1" dirty="0" smtClean="0">
                <a:solidFill>
                  <a:srgbClr val="50236E"/>
                </a:solidFill>
              </a:rPr>
              <a:t>Елена Шаронова</a:t>
            </a:r>
            <a:endParaRPr lang="ru-RU" sz="3600" dirty="0" smtClean="0"/>
          </a:p>
          <a:p>
            <a:pPr>
              <a:lnSpc>
                <a:spcPct val="70000"/>
              </a:lnSpc>
            </a:pPr>
            <a:r>
              <a:rPr lang="ru-RU" dirty="0" smtClean="0"/>
              <a:t>ведущий эксперт </a:t>
            </a:r>
            <a:r>
              <a:rPr lang="ru-RU" dirty="0"/>
              <a:t>журнала «Главная книга»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54167" y="243420"/>
            <a:ext cx="1135139" cy="369332"/>
          </a:xfrm>
          <a:prstGeom prst="rect">
            <a:avLst/>
          </a:prstGeom>
          <a:solidFill>
            <a:srgbClr val="8D6FAB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Ведущий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719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>
          <a:xfrm>
            <a:off x="3234183" y="152400"/>
            <a:ext cx="8119617" cy="319790"/>
          </a:xfrm>
        </p:spPr>
        <p:txBody>
          <a:bodyPr/>
          <a:lstStyle/>
          <a:p>
            <a:pPr algn="r"/>
            <a:r>
              <a:rPr lang="ru-RU" dirty="0"/>
              <a:t>Как облагать НДФЛ доходы </a:t>
            </a:r>
            <a:r>
              <a:rPr lang="ru-RU" dirty="0" err="1"/>
              <a:t>дистанционщиков</a:t>
            </a:r>
            <a:r>
              <a:rPr lang="ru-RU" dirty="0"/>
              <a:t>, уехавших за границу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69818"/>
            <a:ext cx="10515600" cy="5485265"/>
          </a:xfrm>
        </p:spPr>
        <p:txBody>
          <a:bodyPr/>
          <a:lstStyle/>
          <a:p>
            <a:pPr fontAlgn="base"/>
            <a:r>
              <a:rPr lang="ru-RU" sz="4350" b="1" dirty="0">
                <a:solidFill>
                  <a:srgbClr val="50236E"/>
                </a:solidFill>
              </a:rPr>
              <a:t>НДФЛ с доходов заграничных работников</a:t>
            </a:r>
          </a:p>
          <a:p>
            <a:pPr fontAlgn="base"/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В 2023 году </a:t>
            </a:r>
            <a:r>
              <a:rPr lang="ru-RU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для целей расчета НДФЛ </a:t>
            </a:r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 доходо</a:t>
            </a:r>
            <a:r>
              <a:rPr lang="ru-RU" dirty="0">
                <a:ea typeface="Times New Roman" panose="02020603050405020304" pitchFamily="18" charset="0"/>
                <a:cs typeface="Times New Roman" panose="02020603050405020304" pitchFamily="18" charset="0"/>
              </a:rPr>
              <a:t>в работников, которые находятся за </a:t>
            </a:r>
            <a:r>
              <a:rPr lang="ru-RU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границей, </a:t>
            </a:r>
            <a:r>
              <a:rPr lang="ru-RU" dirty="0">
                <a:ea typeface="Times New Roman" panose="02020603050405020304" pitchFamily="18" charset="0"/>
                <a:cs typeface="Times New Roman" panose="02020603050405020304" pitchFamily="18" charset="0"/>
              </a:rPr>
              <a:t>важно (</a:t>
            </a:r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Письма Минфина от 14.03.2023 № 03-04-06/21160, от 25.01.2023 № 03-04-05/5555, ФНС от 15.07.2021 № БС-4-11/9947@):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где находится место работы дистанционного работника организации – в России или за границей. Это должно быть указано в трудовом договоре (дополнительном соглашении к нему). От этого </a:t>
            </a:r>
            <a:r>
              <a:rPr lang="ru-RU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зависит, </a:t>
            </a:r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к доходам от каких источников (РФ или нет) относятся выплачиваемые работникам доходы;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налоговый статус работника – резидент РФ или нерезидент. От этого зависит ставка, по которой работодатель должен рассчитать НДФЛ. </a:t>
            </a:r>
            <a:endParaRPr lang="ru-RU" dirty="0">
              <a:effectLst/>
              <a:ea typeface="Times New Roman" panose="02020603050405020304" pitchFamily="18" charset="0"/>
            </a:endParaRPr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3561BD5E-10D2-A547-B08B-192806EB7DD3}"/>
              </a:ext>
            </a:extLst>
          </p:cNvPr>
          <p:cNvGrpSpPr/>
          <p:nvPr/>
        </p:nvGrpSpPr>
        <p:grpSpPr>
          <a:xfrm>
            <a:off x="838200" y="5058504"/>
            <a:ext cx="10515600" cy="1550168"/>
            <a:chOff x="893900" y="2356260"/>
            <a:chExt cx="10515600" cy="1550168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90DBD9C-E88A-451A-7B79-D0BD60526637}"/>
                </a:ext>
              </a:extLst>
            </p:cNvPr>
            <p:cNvSpPr txBox="1"/>
            <p:nvPr/>
          </p:nvSpPr>
          <p:spPr>
            <a:xfrm>
              <a:off x="893900" y="2356260"/>
              <a:ext cx="10515600" cy="1550168"/>
            </a:xfrm>
            <a:prstGeom prst="rect">
              <a:avLst/>
            </a:prstGeom>
            <a:solidFill>
              <a:srgbClr val="E94537">
                <a:alpha val="14118"/>
              </a:srgbClr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  <a:spcBef>
                  <a:spcPts val="1000"/>
                </a:spcBef>
              </a:pPr>
              <a:r>
                <a:rPr lang="ru-RU" sz="2400" b="1" dirty="0">
                  <a:solidFill>
                    <a:srgbClr val="E6E0EB"/>
                  </a:solidFill>
                </a:rPr>
                <a:t>М</a:t>
              </a:r>
              <a:endParaRPr lang="ru-RU" sz="2800" b="1" dirty="0">
                <a:solidFill>
                  <a:srgbClr val="E6E0EB"/>
                </a:solidFill>
              </a:endParaRPr>
            </a:p>
            <a:p>
              <a:pPr>
                <a:lnSpc>
                  <a:spcPct val="90000"/>
                </a:lnSpc>
                <a:spcBef>
                  <a:spcPts val="1000"/>
                </a:spcBef>
              </a:pPr>
              <a:r>
                <a:rPr lang="ru-RU" sz="2400" dirty="0">
                  <a:ea typeface="Times New Roman" panose="02020603050405020304" pitchFamily="18" charset="0"/>
                </a:rPr>
                <a:t>Если исполнитель выполняет работы/оказывает услуги не в России, и об этом указано в ГПД, выплачиваемое ему вознаграждение – доход от источников за пределами РФ (</a:t>
              </a:r>
              <a:r>
                <a:rPr lang="ru-RU" sz="2400" dirty="0">
                  <a:effectLst/>
                  <a:ea typeface="Times New Roman" panose="02020603050405020304" pitchFamily="18" charset="0"/>
                </a:rPr>
                <a:t>Письмо Минфина от 27.06.2023 № 03-04-05/59803).</a:t>
              </a:r>
              <a:endParaRPr lang="ru-RU" sz="2400" dirty="0"/>
            </a:p>
          </p:txBody>
        </p:sp>
        <p:grpSp>
          <p:nvGrpSpPr>
            <p:cNvPr id="11" name="Группа 10">
              <a:extLst>
                <a:ext uri="{FF2B5EF4-FFF2-40B4-BE49-F238E27FC236}">
                  <a16:creationId xmlns:a16="http://schemas.microsoft.com/office/drawing/2014/main" id="{1EF8EBC8-F89B-9A19-7FB3-3C9B927A7D24}"/>
                </a:ext>
              </a:extLst>
            </p:cNvPr>
            <p:cNvGrpSpPr/>
            <p:nvPr/>
          </p:nvGrpSpPr>
          <p:grpSpPr>
            <a:xfrm>
              <a:off x="1002987" y="2356260"/>
              <a:ext cx="1250718" cy="402560"/>
              <a:chOff x="1002987" y="2356260"/>
              <a:chExt cx="1250718" cy="402560"/>
            </a:xfrm>
          </p:grpSpPr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C6AF752B-840E-D930-AA87-2AA024C65C35}"/>
                  </a:ext>
                </a:extLst>
              </p:cNvPr>
              <p:cNvSpPr/>
              <p:nvPr/>
            </p:nvSpPr>
            <p:spPr>
              <a:xfrm>
                <a:off x="1332555" y="2358710"/>
                <a:ext cx="92115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>
                    <a:solidFill>
                      <a:srgbClr val="E94537"/>
                    </a:solidFill>
                  </a:rPr>
                  <a:t>Важно</a:t>
                </a:r>
              </a:p>
            </p:txBody>
          </p:sp>
          <p:pic>
            <p:nvPicPr>
              <p:cNvPr id="13" name="Рисунок 12">
                <a:extLst>
                  <a:ext uri="{FF2B5EF4-FFF2-40B4-BE49-F238E27FC236}">
                    <a16:creationId xmlns:a16="http://schemas.microsoft.com/office/drawing/2014/main" id="{7DAAFDE2-7EA6-FAA8-E144-D1D342B5E9C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02987" y="2356260"/>
                <a:ext cx="329568" cy="329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833711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>
          <a:xfrm>
            <a:off x="3271158" y="112477"/>
            <a:ext cx="8119617" cy="365125"/>
          </a:xfrm>
        </p:spPr>
        <p:txBody>
          <a:bodyPr/>
          <a:lstStyle/>
          <a:p>
            <a:pPr algn="r"/>
            <a:endParaRPr lang="ru-RU" dirty="0"/>
          </a:p>
          <a:p>
            <a:pPr algn="r"/>
            <a:r>
              <a:rPr lang="ru-RU" dirty="0"/>
              <a:t>Как облагать НДФЛ доходы </a:t>
            </a:r>
            <a:r>
              <a:rPr lang="ru-RU" dirty="0" err="1"/>
              <a:t>дистанционщиков</a:t>
            </a:r>
            <a:r>
              <a:rPr lang="ru-RU" dirty="0"/>
              <a:t>, уехавших за границу</a:t>
            </a:r>
          </a:p>
          <a:p>
            <a:pPr algn="r"/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5676" y="1011219"/>
            <a:ext cx="11002251" cy="5544714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50236E"/>
                </a:solidFill>
                <a:effectLst/>
                <a:ea typeface="Microsoft YaHei Light" panose="020B0502040204020203" pitchFamily="34" charset="-122"/>
              </a:rPr>
              <a:t>Кто и как платит НДФЛ с зарплаты </a:t>
            </a:r>
            <a:r>
              <a:rPr lang="ru-RU" b="1" dirty="0" smtClean="0">
                <a:solidFill>
                  <a:srgbClr val="50236E"/>
                </a:solidFill>
                <a:effectLst/>
                <a:ea typeface="Microsoft YaHei Light" panose="020B0502040204020203" pitchFamily="34" charset="-122"/>
              </a:rPr>
              <a:t>удаленщика, работающего </a:t>
            </a:r>
            <a:r>
              <a:rPr lang="ru-RU" b="1" dirty="0">
                <a:solidFill>
                  <a:srgbClr val="50236E"/>
                </a:solidFill>
                <a:effectLst/>
                <a:ea typeface="Microsoft YaHei Light" panose="020B0502040204020203" pitchFamily="34" charset="-122"/>
              </a:rPr>
              <a:t>за границей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827228"/>
              </p:ext>
            </p:extLst>
          </p:nvPr>
        </p:nvGraphicFramePr>
        <p:xfrm>
          <a:off x="912658" y="1662545"/>
          <a:ext cx="9838469" cy="4837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4368">
                  <a:extLst>
                    <a:ext uri="{9D8B030D-6E8A-4147-A177-3AD203B41FA5}">
                      <a16:colId xmlns:a16="http://schemas.microsoft.com/office/drawing/2014/main" val="1678515630"/>
                    </a:ext>
                  </a:extLst>
                </a:gridCol>
                <a:gridCol w="1953045">
                  <a:extLst>
                    <a:ext uri="{9D8B030D-6E8A-4147-A177-3AD203B41FA5}">
                      <a16:colId xmlns:a16="http://schemas.microsoft.com/office/drawing/2014/main" val="539223823"/>
                    </a:ext>
                  </a:extLst>
                </a:gridCol>
                <a:gridCol w="2380911">
                  <a:extLst>
                    <a:ext uri="{9D8B030D-6E8A-4147-A177-3AD203B41FA5}">
                      <a16:colId xmlns:a16="http://schemas.microsoft.com/office/drawing/2014/main" val="3455311104"/>
                    </a:ext>
                  </a:extLst>
                </a:gridCol>
                <a:gridCol w="3780145">
                  <a:extLst>
                    <a:ext uri="{9D8B030D-6E8A-4147-A177-3AD203B41FA5}">
                      <a16:colId xmlns:a16="http://schemas.microsoft.com/office/drawing/2014/main" val="3013923771"/>
                    </a:ext>
                  </a:extLst>
                </a:gridCol>
              </a:tblGrid>
              <a:tr h="7415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 работы по договору (допсоглашению)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каких источников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/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Ставка НДФЛ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Кто платит НДФЛ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8D6FA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108343"/>
                  </a:ext>
                </a:extLst>
              </a:tr>
              <a:tr h="423190">
                <a:tc gridSpan="4">
                  <a:txBody>
                    <a:bodyPr/>
                    <a:lstStyle/>
                    <a:p>
                      <a:pPr algn="ctr"/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Резидент РФ (находился в России 183 календарных дня в году и более)</a:t>
                      </a:r>
                      <a:endParaRPr lang="ru-RU" sz="16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>
                    <a:solidFill>
                      <a:srgbClr val="DDD4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7488248"/>
                  </a:ext>
                </a:extLst>
              </a:tr>
              <a:tr h="61161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России</a:t>
                      </a:r>
                    </a:p>
                  </a:txBody>
                  <a:tcPr marL="68580" marR="68580" marT="0" marB="0"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источников в РФ</a:t>
                      </a:r>
                      <a:endParaRPr lang="ru-RU" dirty="0"/>
                    </a:p>
                  </a:txBody>
                  <a:tcPr marL="68580" marR="68580" marT="0" marB="0">
                    <a:solidFill>
                      <a:srgbClr val="8D6FAB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13% с доходов за год в пределах 5 млн. руб.;</a:t>
                      </a:r>
                    </a:p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15% с части доходов, превышающей за год 5 млн. руб.</a:t>
                      </a:r>
                    </a:p>
                  </a:txBody>
                  <a:tcPr marL="68580" marR="68580" marT="0" marB="0"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Работодатель исчисляет, удерживает и перечисляет НДФЛ в бюджет</a:t>
                      </a:r>
                      <a:endParaRPr lang="ru-RU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 marT="46800" marB="46800">
                    <a:solidFill>
                      <a:srgbClr val="8D6FA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649241"/>
                  </a:ext>
                </a:extLst>
              </a:tr>
              <a:tr h="108243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другой стране</a:t>
                      </a:r>
                      <a:endParaRPr lang="ru-RU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 marT="46800" marB="4680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источников за пределами РФ</a:t>
                      </a:r>
                      <a:endParaRPr lang="ru-RU" dirty="0"/>
                    </a:p>
                  </a:txBody>
                  <a:tcPr marL="90000" marR="90000" marT="46800" marB="46800">
                    <a:solidFill>
                      <a:srgbClr val="E6E0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Работник по окончании года должен сам подать 3-НДФЛ и заплатить налог. Работодатель по таким доходам не является налоговым агентом</a:t>
                      </a:r>
                      <a:endParaRPr lang="ru-RU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 marT="46800" marB="4680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389153"/>
                  </a:ext>
                </a:extLst>
              </a:tr>
              <a:tr h="370686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Нерезидент РФ (находился в России менее 183 календарных дней в году)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 marT="46800" marB="46800">
                    <a:solidFill>
                      <a:srgbClr val="DDD4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  <a:spcAft>
                          <a:spcPts val="80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 marT="46800" marB="46800">
                    <a:solidFill>
                      <a:srgbClr val="DDD4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319315"/>
                  </a:ext>
                </a:extLst>
              </a:tr>
              <a:tr h="7034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России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 marT="46800" marB="46800">
                    <a:solidFill>
                      <a:srgbClr val="F3F0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источников в РФ</a:t>
                      </a:r>
                      <a:endParaRPr lang="ru-RU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 marT="46800" marB="46800">
                    <a:solidFill>
                      <a:srgbClr val="F3F0F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30% со всех доходов за год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 marT="46800" marB="46800">
                    <a:solidFill>
                      <a:srgbClr val="F3F0F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Работодатель исчисляет, удерживает и перечисляет НДФЛ в бюджет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 marT="46800" marB="46800">
                    <a:solidFill>
                      <a:srgbClr val="F3F0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573630"/>
                  </a:ext>
                </a:extLst>
              </a:tr>
              <a:tr h="7906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другой стране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 marT="46800" marB="46800">
                    <a:solidFill>
                      <a:srgbClr val="DDD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источников за пределами РФ</a:t>
                      </a:r>
                    </a:p>
                  </a:txBody>
                  <a:tcPr marL="90000" marR="90000" marT="46800" marB="46800">
                    <a:solidFill>
                      <a:srgbClr val="DDD4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Доходы НДФЛ не облагаются</a:t>
                      </a:r>
                      <a:endParaRPr lang="ru-RU" dirty="0"/>
                    </a:p>
                  </a:txBody>
                  <a:tcPr marL="90000" marR="90000" marT="46800" marB="46800">
                    <a:solidFill>
                      <a:srgbClr val="DDD4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Доходы НДФЛ не облагаются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 marT="46800" marB="46800">
                    <a:solidFill>
                      <a:srgbClr val="DDD4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775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7406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>
          <a:xfrm>
            <a:off x="3234183" y="152400"/>
            <a:ext cx="8119617" cy="319790"/>
          </a:xfrm>
        </p:spPr>
        <p:txBody>
          <a:bodyPr/>
          <a:lstStyle/>
          <a:p>
            <a:pPr algn="r"/>
            <a:r>
              <a:rPr lang="ru-RU" dirty="0"/>
              <a:t>Что изменится в налогообложении </a:t>
            </a:r>
            <a:r>
              <a:rPr lang="ru-RU" dirty="0" err="1"/>
              <a:t>удаленщиков</a:t>
            </a:r>
            <a:r>
              <a:rPr lang="ru-RU" dirty="0"/>
              <a:t> в 2024 году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05419"/>
            <a:ext cx="10515600" cy="5349664"/>
          </a:xfrm>
        </p:spPr>
        <p:txBody>
          <a:bodyPr/>
          <a:lstStyle/>
          <a:p>
            <a:pPr fontAlgn="base"/>
            <a:r>
              <a:rPr lang="ru-RU" sz="4350" b="1" dirty="0">
                <a:solidFill>
                  <a:srgbClr val="50236E"/>
                </a:solidFill>
              </a:rPr>
              <a:t>НДФЛ-изменения для </a:t>
            </a:r>
            <a:r>
              <a:rPr lang="ru-RU" sz="4350" b="1" dirty="0" err="1" smtClean="0">
                <a:solidFill>
                  <a:srgbClr val="50236E"/>
                </a:solidFill>
              </a:rPr>
              <a:t>дистанционщиков</a:t>
            </a:r>
            <a:endParaRPr lang="ru-RU" sz="4350" b="1" dirty="0">
              <a:solidFill>
                <a:srgbClr val="50236E"/>
              </a:solidFill>
            </a:endParaRPr>
          </a:p>
          <a:p>
            <a:pPr fontAlgn="base"/>
            <a:r>
              <a:rPr lang="ru-RU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Документ: </a:t>
            </a:r>
            <a:r>
              <a:rPr lang="ru-RU" dirty="0">
                <a:ea typeface="Times New Roman" panose="02020603050405020304" pitchFamily="18" charset="0"/>
                <a:cs typeface="Times New Roman" panose="02020603050405020304" pitchFamily="18" charset="0"/>
              </a:rPr>
              <a:t>Закон от 31.07.2023 № 389-ФЗ (подп. «а» п. 21, подп. «а» п. 28, подп. «а» п. 35, п. 123 ст. 2, ч. 3, 7 ст. 13 Закона)</a:t>
            </a:r>
            <a:endParaRPr lang="ru-RU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b="1" dirty="0">
                <a:solidFill>
                  <a:srgbClr val="50236E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Новшество 1</a:t>
            </a:r>
            <a:r>
              <a:rPr lang="ru-RU" dirty="0">
                <a:solidFill>
                  <a:srgbClr val="50236E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С 2024 г. доходы дистанционных работников будут относиться к доходам от источников в РФ, если работодатель:</a:t>
            </a:r>
            <a:endParaRPr lang="ru-RU" i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российская организация. Исключение </a:t>
            </a:r>
            <a:r>
              <a:rPr lang="ru-RU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 ОП </a:t>
            </a:r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российской компании, зарегистрированное за границей;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ОП иностранной организации, зарегистрированное в России. </a:t>
            </a:r>
            <a:endParaRPr lang="ru-RU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b="1" dirty="0">
                <a:solidFill>
                  <a:srgbClr val="50236E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Новшество 2.</a:t>
            </a:r>
            <a:r>
              <a:rPr lang="ru-RU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Со всех доходов работников-</a:t>
            </a:r>
            <a:r>
              <a:rPr lang="ru-RU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удаленщиков</a:t>
            </a:r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вне зависимости от их налогового статуса надо будет исчислять и удерживать НДФЛ по </a:t>
            </a:r>
            <a:r>
              <a:rPr lang="ru-RU" dirty="0">
                <a:ea typeface="Times New Roman" panose="02020603050405020304" pitchFamily="18" charset="0"/>
                <a:cs typeface="Times New Roman" panose="02020603050405020304" pitchFamily="18" charset="0"/>
              </a:rPr>
              <a:t>ставкам:</a:t>
            </a:r>
            <a:endParaRPr lang="ru-RU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13% с доходов за год 5 млн. руб. и менее;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15% с суммы, превышающей за год 5 млн. руб.</a:t>
            </a:r>
          </a:p>
          <a:p>
            <a:pPr fontAlgn="base"/>
            <a:endParaRPr lang="ru-RU" sz="18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7373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гк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sz="4000" b="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11302</TotalTime>
  <Words>482</Words>
  <Application>Microsoft Office PowerPoint</Application>
  <PresentationFormat>Широкоэкранный</PresentationFormat>
  <Paragraphs>45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13" baseType="lpstr">
      <vt:lpstr>Microsoft YaHei Light</vt:lpstr>
      <vt:lpstr>Arial</vt:lpstr>
      <vt:lpstr>Calibri</vt:lpstr>
      <vt:lpstr>Calibri Light</vt:lpstr>
      <vt:lpstr>Cambria Math</vt:lpstr>
      <vt:lpstr>Times New Roman</vt:lpstr>
      <vt:lpstr>Wingdings</vt:lpstr>
      <vt:lpstr>Тема гк</vt:lpstr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Алексеева Елена Анатольевна</cp:lastModifiedBy>
  <cp:revision>829</cp:revision>
  <dcterms:created xsi:type="dcterms:W3CDTF">2022-05-22T12:20:38Z</dcterms:created>
  <dcterms:modified xsi:type="dcterms:W3CDTF">2023-11-02T19:25:58Z</dcterms:modified>
</cp:coreProperties>
</file>