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2" r:id="rId2"/>
  </p:sldMasterIdLst>
  <p:notesMasterIdLst>
    <p:notesMasterId r:id="rId10"/>
  </p:notesMasterIdLst>
  <p:handoutMasterIdLst>
    <p:handoutMasterId r:id="rId11"/>
  </p:handoutMasterIdLst>
  <p:sldIdLst>
    <p:sldId id="690" r:id="rId3"/>
    <p:sldId id="741" r:id="rId4"/>
    <p:sldId id="745" r:id="rId5"/>
    <p:sldId id="755" r:id="rId6"/>
    <p:sldId id="746" r:id="rId7"/>
    <p:sldId id="747" r:id="rId8"/>
    <p:sldId id="751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2B2B238-2913-4008-9088-17A27468866F}">
          <p14:sldIdLst>
            <p14:sldId id="690"/>
            <p14:sldId id="741"/>
            <p14:sldId id="745"/>
            <p14:sldId id="755"/>
            <p14:sldId id="746"/>
            <p14:sldId id="747"/>
            <p14:sldId id="75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0EB"/>
    <a:srgbClr val="987DB3"/>
    <a:srgbClr val="C1B1D1"/>
    <a:srgbClr val="8D6FAB"/>
    <a:srgbClr val="9B6EBC"/>
    <a:srgbClr val="764696"/>
    <a:srgbClr val="50236E"/>
    <a:srgbClr val="FF9999"/>
    <a:srgbClr val="E94537"/>
    <a:srgbClr val="00B8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1" autoAdjust="0"/>
    <p:restoredTop sz="96163" autoAdjust="0"/>
  </p:normalViewPr>
  <p:slideViewPr>
    <p:cSldViewPr snapToGrid="0">
      <p:cViewPr varScale="1">
        <p:scale>
          <a:sx n="68" d="100"/>
          <a:sy n="68" d="100"/>
        </p:scale>
        <p:origin x="852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1" d="100"/>
          <a:sy n="81" d="100"/>
        </p:scale>
        <p:origin x="3180" y="3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90DA9-5C82-41C2-9ABC-5E213CFCBA2C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EA69FD-619B-43E3-97BD-AC581237EC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3246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FC64A-9265-4364-8EF6-C8B55523F3AA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C1802-43F1-4CB0-8A95-CD6ACD8B61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769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glavkniga.ru/elver/2022/24/6232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ограмма вебинар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>
          <a:xfrm>
            <a:off x="839788" y="603411"/>
            <a:ext cx="10515600" cy="10872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solidFill>
                  <a:srgbClr val="50236E"/>
                </a:solidFill>
                <a:latin typeface="+mn-lt"/>
              </a:rPr>
              <a:t>Программа </a:t>
            </a:r>
            <a:r>
              <a:rPr lang="ru-RU" dirty="0" err="1" smtClean="0">
                <a:solidFill>
                  <a:srgbClr val="50236E"/>
                </a:solidFill>
                <a:latin typeface="+mn-lt"/>
              </a:rPr>
              <a:t>вебинара</a:t>
            </a:r>
            <a:endParaRPr lang="ru-RU" dirty="0">
              <a:solidFill>
                <a:srgbClr val="50236E"/>
              </a:solidFill>
              <a:latin typeface="+mn-lt"/>
            </a:endParaRPr>
          </a:p>
        </p:txBody>
      </p:sp>
      <p:sp>
        <p:nvSpPr>
          <p:cNvPr id="6" name="Объект 3"/>
          <p:cNvSpPr>
            <a:spLocks noGrp="1"/>
          </p:cNvSpPr>
          <p:nvPr>
            <p:ph sz="half" idx="2"/>
          </p:nvPr>
        </p:nvSpPr>
        <p:spPr>
          <a:xfrm>
            <a:off x="839788" y="1690688"/>
            <a:ext cx="10448642" cy="4498975"/>
          </a:xfrm>
        </p:spPr>
        <p:txBody>
          <a:bodyPr numCol="2" spcCol="360000">
            <a:noAutofit/>
          </a:bodyPr>
          <a:lstStyle>
            <a:lvl1pPr marL="342900" indent="-342900" defTabSz="914400">
              <a:defRPr/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9521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СТИЛЕЙ ЗАГОЛОВКОВ И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sz="4400" b="1" dirty="0" smtClean="0">
                <a:solidFill>
                  <a:srgbClr val="50236E"/>
                </a:solidFill>
              </a:rPr>
              <a:t>Заголовок 1 Страховые взносы: заполняем РСВ</a:t>
            </a:r>
          </a:p>
          <a:p>
            <a:pPr>
              <a:lnSpc>
                <a:spcPts val="4400"/>
              </a:lnSpc>
            </a:pPr>
            <a:r>
              <a:rPr lang="ru-RU" sz="3800" dirty="0">
                <a:solidFill>
                  <a:srgbClr val="50236E"/>
                </a:solidFill>
              </a:rPr>
              <a:t>Заголовок 2 Компенсация за задержку зарплаты </a:t>
            </a:r>
            <a:endParaRPr lang="ru-RU" sz="4400" b="1" dirty="0" smtClean="0">
              <a:solidFill>
                <a:srgbClr val="50236E"/>
              </a:solidFill>
            </a:endParaRPr>
          </a:p>
          <a:p>
            <a:r>
              <a:rPr lang="ru-RU" b="1" dirty="0" smtClean="0">
                <a:solidFill>
                  <a:srgbClr val="50236E"/>
                </a:solidFill>
              </a:rPr>
              <a:t>Заголовок 3 Позиция Минфина</a:t>
            </a:r>
          </a:p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сотрудник, работавший за рубежом, до конца 2022 г. вернулся в РФ.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→ С месяца, в котором физлицо вернулось в РФ, российская организация-работодатель должна выполнять обязанности налогового агента по НДФЛ. → По доходам, полученным за период работы за границей, работник должен самостоятельно подать 3-НДФЛ и заплатить налог.</a:t>
            </a:r>
          </a:p>
          <a:p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4: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работник уехал за границу в середине года и к концу 2022 г. стал нерезидентом. Нужно: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пересчитать НДФЛ с доходов, выплаченных за период работы в РФ, по ставке 30% вместо 13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%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968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ТАБЛИ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сотрудник, работавший за рубежом, до конца 2022 г. вернулся в РФ.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→ С месяца, в котором физлицо вернулось в РФ, российская организация-работодатель должна выполнять обязанности налогового агента по НДФЛ. → По доходам, полученным за период работы за границей, работник должен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самостоятельно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подать 3-НДФЛ и заплатить налог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858608556"/>
              </p:ext>
            </p:extLst>
          </p:nvPr>
        </p:nvGraphicFramePr>
        <p:xfrm>
          <a:off x="838199" y="3429000"/>
          <a:ext cx="10515600" cy="2707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362">
                  <a:extLst>
                    <a:ext uri="{9D8B030D-6E8A-4147-A177-3AD203B41FA5}">
                      <a16:colId xmlns:a16="http://schemas.microsoft.com/office/drawing/2014/main" val="1678515630"/>
                    </a:ext>
                  </a:extLst>
                </a:gridCol>
                <a:gridCol w="5510038">
                  <a:extLst>
                    <a:ext uri="{9D8B030D-6E8A-4147-A177-3AD203B41FA5}">
                      <a16:colId xmlns:a16="http://schemas.microsoft.com/office/drawing/2014/main" val="1220214709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773430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Код дохода</a:t>
                      </a:r>
                      <a:endParaRPr lang="ru-RU" sz="15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Расшифровка</a:t>
                      </a:r>
                      <a:endParaRPr lang="ru-RU" sz="15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Пояснение</a:t>
                      </a: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108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2721</a:t>
                      </a:r>
                      <a:endParaRPr lang="ru-RU" sz="1500" dirty="0"/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effectLst/>
                        </a:rPr>
                        <a:t>Стоимость имущества, полученного в порядке дарения (за исключением имущества, полученного в порядке дарения, налоговая база по которому определяется в соответствии с пунктом 6 статьи 210 Кодекса)</a:t>
                      </a:r>
                      <a:endParaRPr lang="ru-RU" sz="15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500" dirty="0"/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Указывается: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- стоимость ценных бумаг, полученных физлицами в порядке дарения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- стоимость любого имущества, полученного в порядке дарения физлицами – нерезидентами РФ</a:t>
                      </a:r>
                      <a:endParaRPr lang="ru-RU" sz="15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654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2720</a:t>
                      </a:r>
                      <a:endParaRPr lang="ru-RU" sz="1500" dirty="0"/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effectLst/>
                        </a:rPr>
                        <a:t>Стоимость имущества, полученного в порядке дарения, налоговая база, по которому определяется в соответствии с пунктом 6 статьи 210 Кодекса</a:t>
                      </a:r>
                      <a:endParaRPr lang="ru-RU" sz="15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</a:rPr>
                        <a:t>Все прочие подарки</a:t>
                      </a:r>
                      <a:endParaRPr lang="ru-RU" sz="16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490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546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ФОРМ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1021157"/>
                <a:ext cx="10515600" cy="5442705"/>
              </a:xfrm>
            </p:spPr>
            <p:txBody>
              <a:bodyPr>
                <a:noAutofit/>
              </a:bodyPr>
              <a:lstStyle/>
              <a:p>
                <a:r>
                  <a:rPr lang="ru-RU" dirty="0" smtClean="0"/>
                  <a:t>3</a:t>
                </a:r>
                <a:r>
                  <a:rPr lang="ru-RU" dirty="0"/>
                  <a:t>. Начиная с ноября </a:t>
                </a:r>
                <a:r>
                  <a:rPr lang="ru-RU" dirty="0" err="1"/>
                  <a:t>доудерживаем</a:t>
                </a:r>
                <a:r>
                  <a:rPr lang="ru-RU" dirty="0"/>
                  <a:t> НДФЛ из последующих выплат этому работнику. Соблюдаем ограничение – удержания не могут превышать 20% от начисленной суммы (п. 4 ст. 226 НК РФ; ст. 138 ТК РФ</a:t>
                </a:r>
                <a:r>
                  <a:rPr lang="ru-RU" dirty="0" smtClean="0"/>
                  <a:t>):</a:t>
                </a:r>
                <a:endParaRPr lang="en-US" sz="2000" i="1" dirty="0" smtClean="0"/>
              </a:p>
              <a:p>
                <a:pPr>
                  <a:lnSpc>
                    <a:spcPts val="2400"/>
                  </a:lnSpc>
                  <a:spcBef>
                    <a:spcPts val="12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30 000 руб</m:t>
                          </m:r>
                          <m:r>
                            <a:rPr lang="en-US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 − 30 000 руб</m:t>
                          </m:r>
                          <m:r>
                            <a:rPr lang="en-US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  ×30%</m:t>
                          </m:r>
                        </m:e>
                      </m:d>
                      <m:r>
                        <a:rPr lang="ru-RU" sz="2000" i="1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×20%=4 200 руб</m:t>
                      </m:r>
                      <m:r>
                        <a:rPr lang="en-US" sz="2000" i="1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2000" i="1" dirty="0">
                  <a:solidFill>
                    <a:srgbClr val="8D6FAB"/>
                  </a:solidFill>
                </a:endParaRPr>
              </a:p>
              <a:p>
                <a:r>
                  <a:rPr lang="ru-RU" dirty="0" smtClean="0"/>
                  <a:t>4</a:t>
                </a:r>
                <a:r>
                  <a:rPr lang="ru-RU" dirty="0"/>
                  <a:t>. Рассчитываем сумму неудержанного налога по состоянию на 31.12.2022:</a:t>
                </a:r>
              </a:p>
              <a:p>
                <a:pPr>
                  <a:lnSpc>
                    <a:spcPts val="24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51 000 руб.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4 200 руб.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sz="2000" i="1" dirty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2 мес.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42 600 руб.</m:t>
                      </m:r>
                    </m:oMath>
                  </m:oMathPara>
                </a14:m>
                <a:endParaRPr lang="ru-RU" sz="2000" dirty="0">
                  <a:solidFill>
                    <a:srgbClr val="8D6FAB"/>
                  </a:solidFill>
                </a:endParaRPr>
              </a:p>
              <a:p>
                <a:r>
                  <a:rPr lang="ru-RU" dirty="0"/>
                  <a:t>5. В 6-НДФЛ за 2022 г. (Письмо ФНС от 30.04.2021 № БС-4-11/6168@):</a:t>
                </a:r>
              </a:p>
              <a:p>
                <a:pPr lvl="1"/>
                <a:r>
                  <a:rPr lang="ru-RU" dirty="0"/>
                  <a:t>в разделе 1 в поле 020 отражаем удержанные за октябрь-декабрь суммы НДФЛ с учетом перерасчета</a:t>
                </a:r>
                <a:r>
                  <a:rPr lang="ru-RU" dirty="0" smtClean="0"/>
                  <a:t>:</a:t>
                </a:r>
                <a:r>
                  <a:rPr lang="en-US" sz="2000" i="1" dirty="0" smtClean="0">
                    <a:solidFill>
                      <a:srgbClr val="8D6FAB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US" sz="2000" i="1" dirty="0" smtClean="0">
                    <a:solidFill>
                      <a:srgbClr val="8D6FAB"/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30 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000 руб.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 мес.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30% + 4 200 руб.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2 мес.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35 400</m:t>
                    </m:r>
                  </m:oMath>
                </a14:m>
                <a:endParaRPr lang="ru-RU" sz="2000" dirty="0">
                  <a:solidFill>
                    <a:srgbClr val="8D6FAB"/>
                  </a:solidFill>
                  <a:latin typeface="Cambria Math" panose="02040503050406030204" pitchFamily="18" charset="0"/>
                </a:endParaRPr>
              </a:p>
              <a:p>
                <a:pPr lvl="1"/>
                <a:r>
                  <a:rPr lang="ru-RU" dirty="0"/>
                  <a:t>в разделе 2 по ставке 30% отражаем итоговые показатели по работнику:</a:t>
                </a:r>
              </a:p>
              <a:p>
                <a:pPr>
                  <a:lnSpc>
                    <a:spcPts val="2400"/>
                  </a:lnSpc>
                </a:pPr>
                <a:endParaRPr lang="ru-RU" dirty="0"/>
              </a:p>
            </p:txBody>
          </p:sp>
        </mc:Choice>
        <mc:Fallback xmlns="">
          <p:sp>
            <p:nvSpPr>
              <p:cNvPr id="4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021157"/>
                <a:ext cx="10515600" cy="5442705"/>
              </a:xfrm>
              <a:blipFill>
                <a:blip r:embed="rId2"/>
                <a:stretch>
                  <a:fillRect l="-870" t="-1570" r="-5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506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Страховые взносы: заполняем РСВ, ПСВ, ЕФС-1</a:t>
            </a:r>
            <a:endParaRPr lang="ru-RU" dirty="0"/>
          </a:p>
        </p:txBody>
      </p:sp>
      <p:sp>
        <p:nvSpPr>
          <p:cNvPr id="4" name="Текс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19624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ССЫЛКИ НА СТАТ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p:grpSp>
        <p:nvGrpSpPr>
          <p:cNvPr id="4" name="Группа 3"/>
          <p:cNvGrpSpPr/>
          <p:nvPr userDrawn="1"/>
        </p:nvGrpSpPr>
        <p:grpSpPr>
          <a:xfrm>
            <a:off x="838200" y="5318272"/>
            <a:ext cx="10515600" cy="1200329"/>
            <a:chOff x="838200" y="5318272"/>
            <a:chExt cx="10515600" cy="1200329"/>
          </a:xfrm>
        </p:grpSpPr>
        <p:sp>
          <p:nvSpPr>
            <p:cNvPr id="5" name="TextBox 4"/>
            <p:cNvSpPr txBox="1"/>
            <p:nvPr/>
          </p:nvSpPr>
          <p:spPr>
            <a:xfrm>
              <a:off x="838200" y="5318272"/>
              <a:ext cx="10515600" cy="1200329"/>
            </a:xfrm>
            <a:prstGeom prst="rect">
              <a:avLst/>
            </a:prstGeom>
            <a:solidFill>
              <a:srgbClr val="50236E">
                <a:alpha val="14118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rgbClr val="E6E0EB"/>
                  </a:solidFill>
                </a:rPr>
                <a:t>М</a:t>
              </a:r>
              <a:endParaRPr lang="ru-RU" sz="2800" b="1" dirty="0" smtClean="0">
                <a:solidFill>
                  <a:srgbClr val="E6E0EB"/>
                </a:solidFill>
              </a:endParaRPr>
            </a:p>
            <a:p>
              <a:r>
                <a:rPr lang="ru-RU" sz="2400" dirty="0"/>
                <a:t>Статья </a:t>
              </a:r>
              <a:r>
                <a:rPr lang="ru-RU" sz="2400" b="1" dirty="0"/>
                <a:t>«Особые налоговые правила для ДНР, ЛНР, Запорожской и Херсонской областей» </a:t>
              </a:r>
              <a:r>
                <a:rPr lang="ru-RU" sz="2400" dirty="0"/>
                <a:t>в ГК 2022, № 24 </a:t>
              </a:r>
              <a:r>
                <a:rPr lang="ru-RU" sz="2400" dirty="0">
                  <a:hlinkClick r:id="rId2"/>
                </a:rPr>
                <a:t>https://glavkniga.ru/elver/2022/24/6232</a:t>
              </a:r>
              <a:r>
                <a:rPr lang="ru-RU" sz="2400" dirty="0"/>
                <a:t> </a:t>
              </a:r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963521" y="5374558"/>
              <a:ext cx="2728226" cy="400110"/>
              <a:chOff x="1559286" y="4473896"/>
              <a:chExt cx="2728226" cy="400110"/>
            </a:xfrm>
          </p:grpSpPr>
          <p:pic>
            <p:nvPicPr>
              <p:cNvPr id="7" name="Рисунок 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59286" y="4497607"/>
                <a:ext cx="321909" cy="321909"/>
              </a:xfrm>
              <a:prstGeom prst="rect">
                <a:avLst/>
              </a:prstGeom>
            </p:spPr>
          </p:pic>
          <p:sp>
            <p:nvSpPr>
              <p:cNvPr id="8" name="Прямоугольник 7"/>
              <p:cNvSpPr/>
              <p:nvPr/>
            </p:nvSpPr>
            <p:spPr>
              <a:xfrm>
                <a:off x="1872620" y="4473896"/>
                <a:ext cx="241489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>
                    <a:solidFill>
                      <a:srgbClr val="50236E"/>
                    </a:solidFill>
                  </a:rPr>
                  <a:t>Материалы по теме</a:t>
                </a:r>
              </a:p>
            </p:txBody>
          </p:sp>
        </p:grpSp>
      </p:grpSp>
      <p:grpSp>
        <p:nvGrpSpPr>
          <p:cNvPr id="9" name="Группа 8"/>
          <p:cNvGrpSpPr/>
          <p:nvPr userDrawn="1"/>
        </p:nvGrpSpPr>
        <p:grpSpPr>
          <a:xfrm>
            <a:off x="838200" y="4281951"/>
            <a:ext cx="10515600" cy="830997"/>
            <a:chOff x="893900" y="2202671"/>
            <a:chExt cx="10515600" cy="830997"/>
          </a:xfrm>
        </p:grpSpPr>
        <p:sp>
          <p:nvSpPr>
            <p:cNvPr id="10" name="TextBox 9"/>
            <p:cNvSpPr txBox="1"/>
            <p:nvPr/>
          </p:nvSpPr>
          <p:spPr>
            <a:xfrm>
              <a:off x="893900" y="2202671"/>
              <a:ext cx="10515600" cy="830997"/>
            </a:xfrm>
            <a:prstGeom prst="rect">
              <a:avLst/>
            </a:prstGeom>
            <a:solidFill>
              <a:srgbClr val="E94537">
                <a:alpha val="14118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rgbClr val="E6E0EB"/>
                  </a:solidFill>
                </a:rPr>
                <a:t>М</a:t>
              </a:r>
              <a:endParaRPr lang="ru-RU" sz="2800" b="1" dirty="0" smtClean="0">
                <a:solidFill>
                  <a:srgbClr val="E6E0EB"/>
                </a:solidFill>
              </a:endParaRPr>
            </a:p>
            <a:p>
              <a:r>
                <a:rPr lang="ru-RU" sz="2400" dirty="0"/>
                <a:t>Уведомление об исчисленных суммах налога на прибыль не подаем.</a:t>
              </a:r>
              <a:endParaRPr lang="ru-RU" sz="2400" dirty="0" smtClean="0"/>
            </a:p>
          </p:txBody>
        </p:sp>
        <p:grpSp>
          <p:nvGrpSpPr>
            <p:cNvPr id="11" name="Группа 10"/>
            <p:cNvGrpSpPr/>
            <p:nvPr/>
          </p:nvGrpSpPr>
          <p:grpSpPr>
            <a:xfrm>
              <a:off x="1002987" y="2258957"/>
              <a:ext cx="1250718" cy="400110"/>
              <a:chOff x="1002987" y="2258957"/>
              <a:chExt cx="1250718" cy="400110"/>
            </a:xfrm>
          </p:grpSpPr>
          <p:sp>
            <p:nvSpPr>
              <p:cNvPr id="12" name="Прямоугольник 11"/>
              <p:cNvSpPr/>
              <p:nvPr/>
            </p:nvSpPr>
            <p:spPr>
              <a:xfrm>
                <a:off x="1332555" y="2258957"/>
                <a:ext cx="92115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 smtClean="0">
                    <a:solidFill>
                      <a:srgbClr val="E94537"/>
                    </a:solidFill>
                  </a:rPr>
                  <a:t>Важно</a:t>
                </a:r>
                <a:endParaRPr lang="ru-RU" sz="2000" b="1" dirty="0">
                  <a:solidFill>
                    <a:srgbClr val="E94537"/>
                  </a:solidFill>
                </a:endParaRPr>
              </a:p>
            </p:txBody>
          </p:sp>
          <p:pic>
            <p:nvPicPr>
              <p:cNvPr id="13" name="Рисунок 12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02987" y="2288035"/>
                <a:ext cx="329568" cy="329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151356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1" y="2738401"/>
            <a:ext cx="12191999" cy="4119599"/>
          </a:xfrm>
          <a:prstGeom prst="rect">
            <a:avLst/>
          </a:prstGeom>
          <a:solidFill>
            <a:srgbClr val="764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1107671" y="3339573"/>
            <a:ext cx="9511997" cy="2411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6000"/>
              </a:lnSpc>
            </a:pPr>
            <a:r>
              <a:rPr lang="ru-RU" sz="6000" b="1" dirty="0">
                <a:solidFill>
                  <a:schemeClr val="bg1"/>
                </a:solidFill>
                <a:latin typeface="+mj-lt"/>
              </a:rPr>
              <a:t>Готовимся к сдаче отчетности за </a:t>
            </a:r>
            <a:r>
              <a:rPr lang="en-US" sz="6000" b="1" dirty="0" smtClean="0">
                <a:solidFill>
                  <a:schemeClr val="bg1"/>
                </a:solidFill>
                <a:latin typeface="+mj-lt"/>
              </a:rPr>
              <a:t>II</a:t>
            </a:r>
            <a:r>
              <a:rPr lang="ru-RU" sz="60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ru-RU" sz="6000" b="1" dirty="0">
                <a:solidFill>
                  <a:schemeClr val="bg1"/>
                </a:solidFill>
                <a:latin typeface="+mj-lt"/>
              </a:rPr>
              <a:t>квартал </a:t>
            </a:r>
            <a:endParaRPr lang="en-US" sz="6000" b="1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ts val="6000"/>
              </a:lnSpc>
            </a:pPr>
            <a:r>
              <a:rPr lang="ru-RU" sz="6000" b="1" dirty="0" smtClean="0">
                <a:solidFill>
                  <a:schemeClr val="bg1"/>
                </a:solidFill>
                <a:latin typeface="+mj-lt"/>
              </a:rPr>
              <a:t>2023 </a:t>
            </a:r>
            <a:r>
              <a:rPr lang="ru-RU" sz="6000" b="1" dirty="0">
                <a:solidFill>
                  <a:schemeClr val="bg1"/>
                </a:solidFill>
                <a:latin typeface="+mj-lt"/>
              </a:rPr>
              <a:t>г.</a:t>
            </a: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7530057" y="2230202"/>
            <a:ext cx="13917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200"/>
              </a:lnSpc>
            </a:pP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Е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М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 </a:t>
            </a: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Филимонова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,</a:t>
            </a:r>
            <a:endParaRPr lang="ru-RU" sz="1200" dirty="0" smtClean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</a:pP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ведущий эксперт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9043666" y="2243139"/>
            <a:ext cx="1306512" cy="4022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200"/>
              </a:lnSpc>
            </a:pP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Е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А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 </a:t>
            </a: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Шаронова</a:t>
            </a:r>
          </a:p>
          <a:p>
            <a:pPr>
              <a:lnSpc>
                <a:spcPts val="1200"/>
              </a:lnSpc>
            </a:pP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ведущий эксперт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240379" y="2232575"/>
            <a:ext cx="1712841" cy="369332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12 июля 2023 г</a:t>
            </a:r>
            <a:r>
              <a:rPr lang="en-US" b="1" dirty="0" smtClean="0">
                <a:solidFill>
                  <a:schemeClr val="bg1"/>
                </a:solidFill>
              </a:rPr>
              <a:t>.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3243467" y="2232575"/>
            <a:ext cx="716863" cy="369333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12:00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6096000" y="2232575"/>
            <a:ext cx="1059585" cy="369332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Лекторы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379" y="588077"/>
            <a:ext cx="2135670" cy="65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601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3060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0" y="0"/>
            <a:ext cx="12192000" cy="590081"/>
          </a:xfrm>
          <a:prstGeom prst="rect">
            <a:avLst/>
          </a:prstGeom>
          <a:solidFill>
            <a:srgbClr val="764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914405"/>
            <a:ext cx="105399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Заголовок 1 </a:t>
            </a:r>
            <a:r>
              <a:rPr lang="ru-RU" dirty="0" err="1" smtClean="0"/>
              <a:t>ур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199" y="2239968"/>
            <a:ext cx="10515600" cy="4223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Текст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234183" y="112477"/>
            <a:ext cx="81196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bg1"/>
                </a:solidFill>
              </a:defRPr>
            </a:lvl1pPr>
          </a:lstStyle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28374"/>
            <a:ext cx="1098707" cy="335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991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9" r:id="rId2"/>
    <p:sldLayoutId id="2147483680" r:id="rId3"/>
    <p:sldLayoutId id="2147483681" r:id="rId4"/>
    <p:sldLayoutId id="2147483678" r:id="rId5"/>
    <p:sldLayoutId id="2147483685" r:id="rId6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50236E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b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287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smtClean="0"/>
              <a:t>Годовые отчеты при применении ОСН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 fontAlgn="base"/>
            <a:r>
              <a:rPr lang="ru-RU" sz="4400" b="1" dirty="0">
                <a:solidFill>
                  <a:srgbClr val="50236E"/>
                </a:solidFill>
              </a:rPr>
              <a:t>Годовые отчеты при применении </a:t>
            </a:r>
            <a:r>
              <a:rPr lang="ru-RU" sz="4400" b="1" dirty="0" smtClean="0">
                <a:solidFill>
                  <a:srgbClr val="50236E"/>
                </a:solidFill>
              </a:rPr>
              <a:t>ОСН</a:t>
            </a:r>
          </a:p>
          <a:p>
            <a:pPr>
              <a:spcAft>
                <a:spcPts val="800"/>
              </a:spcAft>
            </a:pPr>
            <a:endParaRPr lang="ru-RU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839694"/>
              </p:ext>
            </p:extLst>
          </p:nvPr>
        </p:nvGraphicFramePr>
        <p:xfrm>
          <a:off x="838200" y="1989041"/>
          <a:ext cx="10515600" cy="37756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94636">
                  <a:extLst>
                    <a:ext uri="{9D8B030D-6E8A-4147-A177-3AD203B41FA5}">
                      <a16:colId xmlns:a16="http://schemas.microsoft.com/office/drawing/2014/main" val="2760504750"/>
                    </a:ext>
                  </a:extLst>
                </a:gridCol>
                <a:gridCol w="5120964">
                  <a:extLst>
                    <a:ext uri="{9D8B030D-6E8A-4147-A177-3AD203B41FA5}">
                      <a16:colId xmlns:a16="http://schemas.microsoft.com/office/drawing/2014/main" val="3794079928"/>
                    </a:ext>
                  </a:extLst>
                </a:gridCol>
              </a:tblGrid>
              <a:tr h="4404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Вид отчета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Форма отчета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723215"/>
                  </a:ext>
                </a:extLst>
              </a:tr>
              <a:tr h="44049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25 января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65697"/>
                  </a:ext>
                </a:extLst>
              </a:tr>
              <a:tr h="4404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Декларация по НДС за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IV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 квартал 2023 г.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Приказ ФНС от 29.10.2014 № ММВ-7-3/558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@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531369"/>
                  </a:ext>
                </a:extLst>
              </a:tr>
              <a:tr h="44049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26 февраля – </a:t>
                      </a: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</a:rPr>
                        <a:t>новый срок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9931883"/>
                  </a:ext>
                </a:extLst>
              </a:tr>
              <a:tr h="8809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Декларация по налогу на имущество организаций за 2023 г.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Приказ ФНС от 24.08.2022 № ЕД-7-21/766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@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035374"/>
                  </a:ext>
                </a:extLst>
              </a:tr>
              <a:tr h="44049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25 марта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7666181"/>
                  </a:ext>
                </a:extLst>
              </a:tr>
              <a:tr h="6921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Декларация по налогу на прибыль организаций за 2023 г.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Приказ ФНС от 23.09.2019 № ММВ-7-3/475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@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2809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178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smtClean="0"/>
              <a:t>Годовые отчеты при применении ОСН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Декларация 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по НДС за IV квартал 2023 г.</a:t>
            </a:r>
          </a:p>
          <a:p>
            <a:pPr>
              <a:spcAft>
                <a:spcPts val="800"/>
              </a:spcAft>
            </a:pPr>
            <a:r>
              <a:rPr lang="ru-RU" u="sng" dirty="0">
                <a:ea typeface="Times New Roman" panose="02020603050405020304" pitchFamily="18" charset="0"/>
                <a:cs typeface="Calibri" panose="020F0502020204030204" pitchFamily="34" charset="0"/>
              </a:rPr>
              <a:t>Закон от 31.07.2023 № </a:t>
            </a:r>
            <a:r>
              <a:rPr lang="ru-RU" u="sng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389-ФЗ</a:t>
            </a:r>
            <a:endParaRPr lang="ru-RU" u="sng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1. С 31.08.2023 г. не облагается НДС передача в рекламных целях товаров (работ, услуг), расходы на приобретение (создание) единицы которых не превышают 300 руб. (подп. 25 п. 3 ст. 149 НК РФ).</a:t>
            </a:r>
          </a:p>
          <a:p>
            <a:pPr>
              <a:spcAft>
                <a:spcPts val="800"/>
              </a:spcAft>
            </a:pP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2. С 01.07.2023 г. освобождена от НДС реализация организацией, осуществляющей туроператорскую деятельность, туристского продукта в сфере внутреннего туризма и (или) въездного туризма (подп. 39 п. 3 ст. 149 НК РФ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).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ru-RU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5046813"/>
            <a:ext cx="10515600" cy="830997"/>
          </a:xfrm>
          <a:prstGeom prst="rect">
            <a:avLst/>
          </a:prstGeom>
          <a:solidFill>
            <a:srgbClr val="E4E4E8"/>
          </a:solidFill>
          <a:ln w="15875">
            <a:solidFill>
              <a:srgbClr val="50236E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ru-RU" sz="2400" dirty="0">
                <a:ea typeface="Times New Roman" panose="02020603050405020304" pitchFamily="18" charset="0"/>
                <a:cs typeface="Calibri" panose="020F0502020204030204" pitchFamily="34" charset="0"/>
              </a:rPr>
              <a:t>Уведомление об исчисленных налогах по НДС за IV квартал 2023 г. </a:t>
            </a:r>
            <a:r>
              <a:rPr lang="ru-RU" sz="24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подавать не нужно. </a:t>
            </a:r>
            <a:r>
              <a:rPr lang="ru-RU" sz="2400" dirty="0">
                <a:ea typeface="Times New Roman" panose="02020603050405020304" pitchFamily="18" charset="0"/>
                <a:cs typeface="Calibri" panose="020F0502020204030204" pitchFamily="34" charset="0"/>
              </a:rPr>
              <a:t>■</a:t>
            </a:r>
          </a:p>
        </p:txBody>
      </p:sp>
    </p:spTree>
    <p:extLst>
      <p:ext uri="{BB962C8B-B14F-4D97-AF65-F5344CB8AC3E}">
        <p14:creationId xmlns:p14="http://schemas.microsoft.com/office/powerpoint/2010/main" val="214837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smtClean="0"/>
              <a:t>Годовые отчеты при применении ОСН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Декларация по налогу на имущество организаций за 2023 г</a:t>
            </a: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ru-RU" b="1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Заполняем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только по имуществу, облагаемому по балансовой стоимости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>
              <a:spcAft>
                <a:spcPts val="800"/>
              </a:spcAft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Обязательные 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листы: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титульный лист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раздел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1 (сумма налога, подлежащая уплате в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бюджет)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раздел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2 (сумма налога, исчисленного … по среднегодовой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стоимости)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раздел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2.1 (заполняем по каждому объекту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недвижимости)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раздел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4, если есть движимые основные средства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5554813"/>
            <a:ext cx="10515600" cy="830997"/>
          </a:xfrm>
          <a:prstGeom prst="rect">
            <a:avLst/>
          </a:prstGeom>
          <a:solidFill>
            <a:srgbClr val="E4E4E8"/>
          </a:solidFill>
          <a:ln w="15875">
            <a:solidFill>
              <a:srgbClr val="50236E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ru-RU" sz="24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Налог на </a:t>
            </a:r>
            <a:r>
              <a:rPr lang="ru-RU" sz="2400" dirty="0">
                <a:ea typeface="Times New Roman" panose="02020603050405020304" pitchFamily="18" charset="0"/>
                <a:cs typeface="Calibri" panose="020F0502020204030204" pitchFamily="34" charset="0"/>
              </a:rPr>
              <a:t>имущество исходя из среднегодовой стоимости за 2023 г. в Уведомление об исчисленных налогах по сроку 26.02.2024 не включаем. ■</a:t>
            </a:r>
          </a:p>
        </p:txBody>
      </p:sp>
    </p:spTree>
    <p:extLst>
      <p:ext uri="{BB962C8B-B14F-4D97-AF65-F5344CB8AC3E}">
        <p14:creationId xmlns:p14="http://schemas.microsoft.com/office/powerpoint/2010/main" val="252694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smtClean="0"/>
              <a:t>Годовые отчеты при применении ОСН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Декларация по налогу на прибыль организаций за 2023 г</a:t>
            </a: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ru-RU" b="1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Обязательные листы: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титульный лист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подраздел 1.1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Лист 02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Приложения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1 и 2 к Листу 02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5122898"/>
            <a:ext cx="10515600" cy="1254702"/>
          </a:xfrm>
          <a:prstGeom prst="rect">
            <a:avLst/>
          </a:prstGeom>
          <a:solidFill>
            <a:srgbClr val="50236E">
              <a:alpha val="14118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E6E0EB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М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E6E0EB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defRPr/>
            </a:pPr>
            <a:r>
              <a:rPr lang="ru-RU" sz="2400" dirty="0" smtClean="0">
                <a:solidFill>
                  <a:prstClr val="black"/>
                </a:solidFill>
              </a:rPr>
              <a:t>Типовые ситуации: </a:t>
            </a:r>
            <a:r>
              <a:rPr lang="ru-RU" sz="2400" b="1" dirty="0" smtClean="0">
                <a:solidFill>
                  <a:prstClr val="black"/>
                </a:solidFill>
              </a:rPr>
              <a:t>Как заполнить строки 210, 220, 230 / 290, 300, 310 Листа 02 декларации по налогу на прибыль</a:t>
            </a: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521" y="5202895"/>
            <a:ext cx="321909" cy="32190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276855" y="5179184"/>
            <a:ext cx="24148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50236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Материалы по теме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0" y="4381961"/>
            <a:ext cx="10515600" cy="461665"/>
          </a:xfrm>
          <a:prstGeom prst="rect">
            <a:avLst/>
          </a:prstGeom>
          <a:solidFill>
            <a:srgbClr val="E4E4E8"/>
          </a:solidFill>
          <a:ln w="15875">
            <a:solidFill>
              <a:srgbClr val="50236E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ru-RU" sz="2400" dirty="0">
                <a:ea typeface="Times New Roman" panose="02020603050405020304" pitchFamily="18" charset="0"/>
                <a:cs typeface="Calibri" panose="020F0502020204030204" pitchFamily="34" charset="0"/>
              </a:rPr>
              <a:t>Уведомление </a:t>
            </a:r>
            <a:r>
              <a:rPr lang="ru-RU" sz="24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о налоге </a:t>
            </a:r>
            <a:r>
              <a:rPr lang="ru-RU" sz="2400" dirty="0">
                <a:ea typeface="Times New Roman" panose="02020603050405020304" pitchFamily="18" charset="0"/>
                <a:cs typeface="Calibri" panose="020F0502020204030204" pitchFamily="34" charset="0"/>
              </a:rPr>
              <a:t>на прибыль </a:t>
            </a:r>
            <a:r>
              <a:rPr lang="ru-RU" sz="24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к доплате за </a:t>
            </a:r>
            <a:r>
              <a:rPr lang="ru-RU" sz="2400" dirty="0">
                <a:ea typeface="Times New Roman" panose="02020603050405020304" pitchFamily="18" charset="0"/>
                <a:cs typeface="Calibri" panose="020F0502020204030204" pitchFamily="34" charset="0"/>
              </a:rPr>
              <a:t>2023 г. не </a:t>
            </a:r>
            <a:r>
              <a:rPr lang="ru-RU" sz="24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подаем. </a:t>
            </a:r>
            <a:endParaRPr lang="ru-RU" sz="2400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74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smtClean="0"/>
              <a:t>Годовые отчеты при применении ОСН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036146"/>
            <a:ext cx="10806953" cy="5015030"/>
          </a:xfrm>
        </p:spPr>
        <p:txBody>
          <a:bodyPr/>
          <a:lstStyle/>
          <a:p>
            <a:r>
              <a:rPr lang="ru-RU" u="sng" dirty="0" smtClean="0"/>
              <a:t>Закон от 31.07.2023 № 389-ФЗ – с 31 августа 2023 г.</a:t>
            </a:r>
          </a:p>
          <a:p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b="1" dirty="0"/>
              <a:t>Возмещение </a:t>
            </a:r>
            <a:r>
              <a:rPr lang="ru-RU" b="1" dirty="0" smtClean="0"/>
              <a:t>дистанционным сотрудникам расходов </a:t>
            </a:r>
            <a:r>
              <a:rPr lang="ru-RU" dirty="0" smtClean="0"/>
              <a:t>на </a:t>
            </a:r>
            <a:r>
              <a:rPr lang="ru-RU" dirty="0"/>
              <a:t>использование в работе своего или арендованного оборудования, программно-технических средств и средств защиты информации можно учесть в расходах (подп. 11.1 п. 1 ст. 264 НК РФ):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 smtClean="0"/>
              <a:t>либо </a:t>
            </a:r>
            <a:r>
              <a:rPr lang="ru-RU" dirty="0"/>
              <a:t>в размере, установленном работодателем в ЛНА или коллективном (трудовом) договоре, но </a:t>
            </a:r>
            <a:r>
              <a:rPr lang="ru-RU" b="1" dirty="0"/>
              <a:t>не более 35 руб. за «удаленный» рабочий </a:t>
            </a:r>
            <a:r>
              <a:rPr lang="ru-RU" b="1" dirty="0" smtClean="0"/>
              <a:t>день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 smtClean="0"/>
              <a:t>либо </a:t>
            </a:r>
            <a:r>
              <a:rPr lang="ru-RU" dirty="0"/>
              <a:t>в сумме документально подтвержденных фактических расходов дистанционного работника.</a:t>
            </a:r>
          </a:p>
          <a:p>
            <a:r>
              <a:rPr lang="ru-RU" dirty="0"/>
              <a:t>→ Выбранный способ закрепляем в </a:t>
            </a:r>
            <a:r>
              <a:rPr lang="ru-RU" dirty="0" smtClean="0"/>
              <a:t>ЛНА, трудовом договоре </a:t>
            </a:r>
            <a:r>
              <a:rPr lang="ru-RU" dirty="0"/>
              <a:t>или </a:t>
            </a:r>
            <a:r>
              <a:rPr lang="ru-RU" dirty="0" err="1"/>
              <a:t>допсоглашении</a:t>
            </a:r>
            <a:r>
              <a:rPr lang="ru-RU" dirty="0"/>
              <a:t> к ТД.</a:t>
            </a:r>
          </a:p>
        </p:txBody>
      </p:sp>
    </p:spTree>
    <p:extLst>
      <p:ext uri="{BB962C8B-B14F-4D97-AF65-F5344CB8AC3E}">
        <p14:creationId xmlns:p14="http://schemas.microsoft.com/office/powerpoint/2010/main" val="118271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smtClean="0"/>
              <a:t>Годовые отчеты при применении ОСН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036146"/>
            <a:ext cx="10515601" cy="5015030"/>
          </a:xfrm>
        </p:spPr>
        <p:txBody>
          <a:bodyPr/>
          <a:lstStyle/>
          <a:p>
            <a:r>
              <a:rPr lang="ru-RU" dirty="0"/>
              <a:t>2. Налоговая стоимость </a:t>
            </a:r>
            <a:r>
              <a:rPr lang="ru-RU" b="1" dirty="0"/>
              <a:t>имущества (имущественных прав), полученного (принятого к учету) без несения расходов на его приобретение</a:t>
            </a:r>
            <a:r>
              <a:rPr lang="ru-RU" dirty="0"/>
              <a:t>, равна размеру дохода, учтенного в «прибыльных» целях при получении этого имущества (имущественных прав), с учетом расходов по доведению его до состояния, пригодного для использования (п. 6 ст. 252 НК РФ).</a:t>
            </a:r>
          </a:p>
          <a:p>
            <a:r>
              <a:rPr lang="ru-RU" dirty="0" smtClean="0"/>
              <a:t>3. </a:t>
            </a:r>
            <a:r>
              <a:rPr lang="ru-RU" dirty="0"/>
              <a:t>Можно учитывать в </a:t>
            </a:r>
            <a:r>
              <a:rPr lang="ru-RU" b="1" dirty="0"/>
              <a:t>расходах затраты на добровольное имущественное страхование</a:t>
            </a:r>
            <a:r>
              <a:rPr lang="ru-RU" dirty="0"/>
              <a:t>, если страхование направлено на компенсацию возникших в результате страхового случая расходов (убытков или недополученных доходов), учитываемых для налогообложения (подп. 10 п. 1 ст. 263 НК РФ</a:t>
            </a:r>
            <a:r>
              <a:rPr lang="ru-RU" dirty="0" smtClean="0"/>
              <a:t>).</a:t>
            </a:r>
          </a:p>
          <a:p>
            <a:r>
              <a:rPr lang="ru-RU" dirty="0" smtClean="0"/>
              <a:t>4. </a:t>
            </a:r>
            <a:r>
              <a:rPr lang="ru-RU" dirty="0"/>
              <a:t>Запрещено </a:t>
            </a:r>
            <a:r>
              <a:rPr lang="ru-RU" b="1" dirty="0"/>
              <a:t>признание в налоговом учете убытка от продажи амортизируемого имущества</a:t>
            </a:r>
            <a:r>
              <a:rPr lang="ru-RU" dirty="0"/>
              <a:t>, при формировании первоначальной стоимости которого расходы были учтены с повышающим коэффициентом 1,5 (радиоэлектронная продукция, высокотехнологичное оборудование, сфера искусственного интеллекта) (п. 3 ст. 268 НК РФ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989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smtClean="0"/>
              <a:t>Годовые отчеты при применении ОСН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036146"/>
            <a:ext cx="10515601" cy="5485678"/>
          </a:xfrm>
        </p:spPr>
        <p:txBody>
          <a:bodyPr/>
          <a:lstStyle/>
          <a:p>
            <a:r>
              <a:rPr lang="ru-RU" dirty="0"/>
              <a:t>5. Во внереализационные доходы </a:t>
            </a:r>
            <a:r>
              <a:rPr lang="ru-RU" b="1" dirty="0"/>
              <a:t>не включаются суммы прощенных в 2022—2023 гг. обязательств</a:t>
            </a:r>
            <a:r>
              <a:rPr lang="ru-RU" dirty="0"/>
              <a:t> (подп. 21.5 п. 1 ст. 251 НК РФ):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/>
              <a:t>по договору займа (кредита), заимодавцем (кредитором) по которому на 1 марта 2022 г. является иностранец (организация или гражданин)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/>
              <a:t>по договору купли-продажи акций (долей) российских организаций, заключенному после 1 марта 2022 г., продавец по которому — иностранец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 smtClean="0"/>
              <a:t>связанных </a:t>
            </a:r>
            <a:r>
              <a:rPr lang="ru-RU" dirty="0"/>
              <a:t>с выплатой иностранному участнику ООО действительной стоимости доли при выходе из общества (или при исключении его из состава участников в судебном порядке) в 2022—2023 гг</a:t>
            </a:r>
            <a:r>
              <a:rPr lang="ru-RU" dirty="0" smtClean="0"/>
              <a:t>. и т.д.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4694273"/>
            <a:ext cx="10515600" cy="1254702"/>
          </a:xfrm>
          <a:prstGeom prst="rect">
            <a:avLst/>
          </a:prstGeom>
          <a:solidFill>
            <a:srgbClr val="50236E">
              <a:alpha val="14118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E6E0EB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М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E6E0EB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defRPr/>
            </a:pPr>
            <a:r>
              <a:rPr lang="ru-RU" sz="2400" dirty="0" smtClean="0">
                <a:solidFill>
                  <a:prstClr val="black"/>
                </a:solidFill>
              </a:rPr>
              <a:t>Статья </a:t>
            </a:r>
            <a:r>
              <a:rPr lang="ru-RU" sz="2400" b="1" dirty="0">
                <a:solidFill>
                  <a:prstClr val="black"/>
                </a:solidFill>
              </a:rPr>
              <a:t>«Летние «прибыльные» новшества — 2023: разнообразные, но не для всех»</a:t>
            </a:r>
            <a:r>
              <a:rPr lang="ru-RU" sz="2400" dirty="0" smtClean="0">
                <a:solidFill>
                  <a:prstClr val="black"/>
                </a:solidFill>
              </a:rPr>
              <a:t> в ГК, 2023, № 17 </a:t>
            </a:r>
            <a:r>
              <a:rPr lang="en-US" sz="2400" dirty="0" smtClean="0">
                <a:solidFill>
                  <a:prstClr val="black"/>
                </a:solidFill>
              </a:rPr>
              <a:t>https</a:t>
            </a:r>
            <a:r>
              <a:rPr lang="en-US" sz="2400" dirty="0">
                <a:solidFill>
                  <a:prstClr val="black"/>
                </a:solidFill>
              </a:rPr>
              <a:t>://</a:t>
            </a:r>
            <a:r>
              <a:rPr lang="en-US" sz="2400" dirty="0" smtClean="0">
                <a:solidFill>
                  <a:prstClr val="black"/>
                </a:solidFill>
              </a:rPr>
              <a:t>glavkniga.ru/elver/2023/17/6665</a:t>
            </a:r>
            <a:r>
              <a:rPr lang="ru-RU" sz="2400" dirty="0" smtClean="0">
                <a:solidFill>
                  <a:prstClr val="black"/>
                </a:solidFill>
              </a:rPr>
              <a:t> </a:t>
            </a:r>
            <a:r>
              <a:rPr lang="ru-RU" sz="24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■</a:t>
            </a:r>
            <a:endParaRPr lang="ru-RU" sz="2400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521" y="4774270"/>
            <a:ext cx="321909" cy="32190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276855" y="4750559"/>
            <a:ext cx="24148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50236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Материалы по теме</a:t>
            </a:r>
          </a:p>
        </p:txBody>
      </p:sp>
    </p:spTree>
    <p:extLst>
      <p:ext uri="{BB962C8B-B14F-4D97-AF65-F5344CB8AC3E}">
        <p14:creationId xmlns:p14="http://schemas.microsoft.com/office/powerpoint/2010/main" val="190234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гк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sz="4000" b="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8563</TotalTime>
  <Words>770</Words>
  <Application>Microsoft Office PowerPoint</Application>
  <PresentationFormat>Широкоэкранный</PresentationFormat>
  <Paragraphs>58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Times New Roman</vt:lpstr>
      <vt:lpstr>Wingdings</vt:lpstr>
      <vt:lpstr>Тема гк</vt:lpstr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Алексеева Елена Анатольевна</cp:lastModifiedBy>
  <cp:revision>1120</cp:revision>
  <dcterms:created xsi:type="dcterms:W3CDTF">2022-05-22T12:20:38Z</dcterms:created>
  <dcterms:modified xsi:type="dcterms:W3CDTF">2024-01-23T20:47:30Z</dcterms:modified>
</cp:coreProperties>
</file>