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696" r:id="rId3"/>
    <p:sldId id="697" r:id="rId4"/>
    <p:sldId id="698" r:id="rId5"/>
    <p:sldId id="699" r:id="rId6"/>
    <p:sldId id="711" r:id="rId7"/>
    <p:sldId id="712" r:id="rId8"/>
    <p:sldId id="71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696"/>
            <p14:sldId id="697"/>
            <p14:sldId id="698"/>
            <p14:sldId id="699"/>
            <p14:sldId id="711"/>
            <p14:sldId id="712"/>
            <p14:sldId id="7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EB"/>
    <a:srgbClr val="987DB3"/>
    <a:srgbClr val="C1B1D1"/>
    <a:srgbClr val="8D6FAB"/>
    <a:srgbClr val="9B6EBC"/>
    <a:srgbClr val="764696"/>
    <a:srgbClr val="50236E"/>
    <a:srgbClr val="FF9999"/>
    <a:srgbClr val="E94537"/>
    <a:srgbClr val="00B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99" autoAdjust="0"/>
    <p:restoredTop sz="96163" autoAdjust="0"/>
  </p:normalViewPr>
  <p:slideViewPr>
    <p:cSldViewPr snapToGrid="0">
      <p:cViewPr>
        <p:scale>
          <a:sx n="50" d="100"/>
          <a:sy n="50" d="100"/>
        </p:scale>
        <p:origin x="1896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4/2/69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3/6/639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Подраздел </a:t>
            </a:r>
            <a:r>
              <a:rPr lang="ru-RU" b="1" dirty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1.1 </a:t>
            </a:r>
            <a:r>
              <a:rPr lang="ru-RU" b="1" dirty="0" err="1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подр</a:t>
            </a:r>
            <a:r>
              <a:rPr lang="ru-RU" b="1" dirty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. «Сведения о трудовой (иной) деятельности» ЕФС-1</a:t>
            </a:r>
          </a:p>
          <a:p>
            <a:pPr>
              <a:spcAft>
                <a:spcPts val="800"/>
              </a:spcAft>
            </a:pPr>
            <a:r>
              <a:rPr lang="ru-RU" u="sng" dirty="0">
                <a:ea typeface="Times New Roman" panose="02020603050405020304" pitchFamily="18" charset="0"/>
                <a:cs typeface="Calibri" panose="020F0502020204030204" pitchFamily="34" charset="0"/>
              </a:rPr>
              <a:t>Приказ СФР от 17.11.2023 № 2281 – с 1 января 2024 г.</a:t>
            </a: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702697"/>
              </p:ext>
            </p:extLst>
          </p:nvPr>
        </p:nvGraphicFramePr>
        <p:xfrm>
          <a:off x="838200" y="2267254"/>
          <a:ext cx="10515600" cy="4239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251">
                  <a:extLst>
                    <a:ext uri="{9D8B030D-6E8A-4147-A177-3AD203B41FA5}">
                      <a16:colId xmlns:a16="http://schemas.microsoft.com/office/drawing/2014/main" val="1617452436"/>
                    </a:ext>
                  </a:extLst>
                </a:gridCol>
                <a:gridCol w="5258349">
                  <a:extLst>
                    <a:ext uri="{9D8B030D-6E8A-4147-A177-3AD203B41FA5}">
                      <a16:colId xmlns:a16="http://schemas.microsoft.com/office/drawing/2014/main" val="156796606"/>
                    </a:ext>
                  </a:extLst>
                </a:gridCol>
              </a:tblGrid>
              <a:tr h="292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Событие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Срок подачи (п. 5, 6 ст. 11 Закона от 01.04.1996 № 27-ФЗ)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543500"/>
                  </a:ext>
                </a:extLst>
              </a:tr>
              <a:tr h="584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Прием на работу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Не позднее рабочего дня, следующего за днем оформления трудового договора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577253"/>
                  </a:ext>
                </a:extLst>
              </a:tr>
              <a:tr h="292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Увольнение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Не позднее рабочего дня, следующего за днем издания приказа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98854"/>
                  </a:ext>
                </a:extLst>
              </a:tr>
              <a:tr h="584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Приостановление / возобновление трудового договора по ст. 357.1 ТК РФ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196055"/>
                  </a:ext>
                </a:extLst>
              </a:tr>
              <a:tr h="584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Заключение ГПД, по которому начисляются взносы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Не позднее рабочего дня, следующего за днем заключения договора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249149"/>
                  </a:ext>
                </a:extLst>
              </a:tr>
              <a:tr h="584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Прекращение ГПД, по которому начисляются взносы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Не позднее рабочего дня, следующего за днем прекращения договора / подписания акта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881227"/>
                  </a:ext>
                </a:extLst>
              </a:tr>
              <a:tr h="584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Перевод,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переход на ЭТК, реорганизация и переименование организации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Не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позднее 25-го числа следующего месяца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091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71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1. В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графе 5 табличной части указываем код вида трудового договора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/>
              <a:t>2. В графе 6 табличной части в дополнение к коду по ОКЗ указываем условия работы:</a:t>
            </a: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41893"/>
              </p:ext>
            </p:extLst>
          </p:nvPr>
        </p:nvGraphicFramePr>
        <p:xfrm>
          <a:off x="838200" y="1476004"/>
          <a:ext cx="10515600" cy="2282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9957">
                  <a:extLst>
                    <a:ext uri="{9D8B030D-6E8A-4147-A177-3AD203B41FA5}">
                      <a16:colId xmlns:a16="http://schemas.microsoft.com/office/drawing/2014/main" val="1856432265"/>
                    </a:ext>
                  </a:extLst>
                </a:gridCol>
                <a:gridCol w="1255643">
                  <a:extLst>
                    <a:ext uri="{9D8B030D-6E8A-4147-A177-3AD203B41FA5}">
                      <a16:colId xmlns:a16="http://schemas.microsoft.com/office/drawing/2014/main" val="1467269785"/>
                    </a:ext>
                  </a:extLst>
                </a:gridCol>
              </a:tblGrid>
              <a:tr h="274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Вид договора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917443"/>
                  </a:ext>
                </a:extLst>
              </a:tr>
              <a:tr h="274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Бессрочный трудовой договор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495900"/>
                  </a:ext>
                </a:extLst>
              </a:tr>
              <a:tr h="274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Срочный трудовой договор, заключаемый на срок до 6 месяцев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0.1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731095"/>
                  </a:ext>
                </a:extLst>
              </a:tr>
              <a:tr h="274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Срочный трудовой договор, заключаемый на срок более 6 месяцев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203308"/>
                  </a:ext>
                </a:extLst>
              </a:tr>
              <a:tr h="274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Бессрочный трудовой договор по совместительству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704378"/>
                  </a:ext>
                </a:extLst>
              </a:tr>
              <a:tr h="274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Трудовой договор по совместительству, заключаемый на срок до 6 месяцев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65065"/>
                  </a:ext>
                </a:extLst>
              </a:tr>
              <a:tr h="274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Трудовой договор по совместительству, заключаемый на срок более 6 месяцев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1.2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765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548798"/>
              </p:ext>
            </p:extLst>
          </p:nvPr>
        </p:nvGraphicFramePr>
        <p:xfrm>
          <a:off x="838200" y="4653750"/>
          <a:ext cx="10515600" cy="1630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1710">
                  <a:extLst>
                    <a:ext uri="{9D8B030D-6E8A-4147-A177-3AD203B41FA5}">
                      <a16:colId xmlns:a16="http://schemas.microsoft.com/office/drawing/2014/main" val="3021796232"/>
                    </a:ext>
                  </a:extLst>
                </a:gridCol>
                <a:gridCol w="1663890">
                  <a:extLst>
                    <a:ext uri="{9D8B030D-6E8A-4147-A177-3AD203B41FA5}">
                      <a16:colId xmlns:a16="http://schemas.microsoft.com/office/drawing/2014/main" val="3490436264"/>
                    </a:ext>
                  </a:extLst>
                </a:gridCol>
              </a:tblGrid>
              <a:tr h="283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Условия работы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397749"/>
                  </a:ext>
                </a:extLst>
              </a:tr>
              <a:tr h="283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Прием (перевод) на дистанционную (удаленную) работу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ДИСТ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788743"/>
                  </a:ext>
                </a:extLst>
              </a:tr>
              <a:tr h="283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Прием (перевод) на работу на дому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НДОМ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048159"/>
                  </a:ext>
                </a:extLst>
              </a:tr>
              <a:tr h="283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Прием (перевод) на неполный рабочий день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НЕПД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415029"/>
                  </a:ext>
                </a:extLst>
              </a:tr>
              <a:tr h="283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Прием (перевод) на неполную рабочую неделю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НЕПН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869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6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3. Дополнены коды для договоров ГПХ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32975"/>
              </p:ext>
            </p:extLst>
          </p:nvPr>
        </p:nvGraphicFramePr>
        <p:xfrm>
          <a:off x="838200" y="1623268"/>
          <a:ext cx="10515599" cy="4121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37323">
                  <a:extLst>
                    <a:ext uri="{9D8B030D-6E8A-4147-A177-3AD203B41FA5}">
                      <a16:colId xmlns:a16="http://schemas.microsoft.com/office/drawing/2014/main" val="3696460199"/>
                    </a:ext>
                  </a:extLst>
                </a:gridCol>
                <a:gridCol w="2335823">
                  <a:extLst>
                    <a:ext uri="{9D8B030D-6E8A-4147-A177-3AD203B41FA5}">
                      <a16:colId xmlns:a16="http://schemas.microsoft.com/office/drawing/2014/main" val="2476627223"/>
                    </a:ext>
                  </a:extLst>
                </a:gridCol>
                <a:gridCol w="2142453">
                  <a:extLst>
                    <a:ext uri="{9D8B030D-6E8A-4147-A177-3AD203B41FA5}">
                      <a16:colId xmlns:a16="http://schemas.microsoft.com/office/drawing/2014/main" val="771304687"/>
                    </a:ext>
                  </a:extLst>
                </a:gridCol>
              </a:tblGrid>
              <a:tr h="38261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Вид договора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Взносы на травматизм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23556"/>
                  </a:ext>
                </a:extLst>
              </a:tr>
              <a:tr h="382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не уплачиваются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уплачиваются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334388"/>
                  </a:ext>
                </a:extLst>
              </a:tr>
              <a:tr h="765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Договор ГПХ, предметом которого является выполнение работ (оказание услуг)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ДГПХ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ДГПХФЛНС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11762"/>
                  </a:ext>
                </a:extLst>
              </a:tr>
              <a:tr h="382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Договор авторского заказа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ДАВТ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ДАВТФЛНС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722322"/>
                  </a:ext>
                </a:extLst>
              </a:tr>
              <a:tr h="765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Договор об отчуждении исключительного права на результаты интеллектуальной деятельности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ДОИП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401616"/>
                  </a:ext>
                </a:extLst>
              </a:tr>
              <a:tr h="382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Издательский лицензионный договор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ИЗЛД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91811"/>
                  </a:ext>
                </a:extLst>
              </a:tr>
              <a:tr h="10606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Лицензионный договор о предоставлении права использования результатов интеллектуальной деятельности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ЛДПИ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20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9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4. Появились новые основания для мероприятия «ПЕРЕИМЕНОВАНИЕ»: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перевод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сотрудника из одного ОП организации в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другое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снятие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организации с учета в СФР по месту нахождения ОП.</a:t>
            </a: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графе 3 дополнительно указываем прежний и новый регистрационные номера страхователя в СФР. </a:t>
            </a: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Если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номер не изменился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— дважды указываем действующий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регистрационный номер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6ECD1-F0A1-44C6-0324-8F8B8CB97F63}"/>
              </a:ext>
            </a:extLst>
          </p:cNvPr>
          <p:cNvSpPr txBox="1"/>
          <p:nvPr/>
        </p:nvSpPr>
        <p:spPr>
          <a:xfrm>
            <a:off x="838200" y="4545399"/>
            <a:ext cx="10515600" cy="1217769"/>
          </a:xfrm>
          <a:prstGeom prst="rect">
            <a:avLst/>
          </a:prstGeom>
          <a:solidFill>
            <a:srgbClr val="50236E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b="1" dirty="0">
                <a:solidFill>
                  <a:srgbClr val="E6E0EB"/>
                </a:solidFill>
              </a:rPr>
              <a:t>М</a:t>
            </a:r>
            <a:endParaRPr lang="ru-RU" sz="2800" b="1" dirty="0">
              <a:solidFill>
                <a:srgbClr val="E6E0EB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dirty="0"/>
              <a:t>Статья </a:t>
            </a:r>
            <a:r>
              <a:rPr lang="ru-RU" sz="2400" b="1" dirty="0" smtClean="0"/>
              <a:t>«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Новшества в заполнении </a:t>
            </a:r>
            <a:r>
              <a:rPr lang="ru-RU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подраздела 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1.1 формы ЕФС-1</a:t>
            </a:r>
            <a:r>
              <a:rPr lang="ru-RU" sz="2400" b="1" dirty="0" smtClean="0"/>
              <a:t>» </a:t>
            </a:r>
            <a:r>
              <a:rPr lang="ru-RU" sz="2400" dirty="0"/>
              <a:t>в </a:t>
            </a:r>
            <a:r>
              <a:rPr lang="ru-RU" sz="2400" kern="0" dirty="0">
                <a:effectLst/>
                <a:ea typeface="Times New Roman" panose="02020603050405020304" pitchFamily="18" charset="0"/>
              </a:rPr>
              <a:t>ГК, </a:t>
            </a:r>
            <a:r>
              <a:rPr lang="ru-RU" sz="2400" kern="0" dirty="0" smtClean="0">
                <a:effectLst/>
                <a:ea typeface="Times New Roman" panose="02020603050405020304" pitchFamily="18" charset="0"/>
              </a:rPr>
              <a:t>2024, </a:t>
            </a:r>
            <a:r>
              <a:rPr lang="ru-RU" sz="2400" kern="0" dirty="0">
                <a:effectLst/>
                <a:ea typeface="Times New Roman" panose="02020603050405020304" pitchFamily="18" charset="0"/>
              </a:rPr>
              <a:t>№ </a:t>
            </a:r>
            <a:r>
              <a:rPr lang="ru-RU" sz="2400" kern="0" dirty="0" smtClean="0">
                <a:effectLst/>
                <a:ea typeface="Times New Roman" panose="02020603050405020304" pitchFamily="18" charset="0"/>
              </a:rPr>
              <a:t>2, </a:t>
            </a:r>
            <a:r>
              <a:rPr lang="en-US" sz="2400" kern="0" dirty="0">
                <a:ea typeface="Times New Roman" panose="02020603050405020304" pitchFamily="18" charset="0"/>
                <a:hlinkClick r:id="rId2"/>
              </a:rPr>
              <a:t>https://</a:t>
            </a:r>
            <a:r>
              <a:rPr lang="en-US" sz="2400" kern="0" dirty="0" smtClean="0">
                <a:ea typeface="Times New Roman" panose="02020603050405020304" pitchFamily="18" charset="0"/>
                <a:hlinkClick r:id="rId2"/>
              </a:rPr>
              <a:t>glavkniga.ru/elver/2024/2/6909</a:t>
            </a:r>
            <a:r>
              <a:rPr lang="ru-RU" sz="2400" kern="0" dirty="0" smtClean="0"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■</a:t>
            </a:r>
            <a:endParaRPr lang="ru-RU" sz="2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27C1FC-C81F-5F66-EBB1-A2EEC7F4C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21" y="4625396"/>
            <a:ext cx="321909" cy="32190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36C1B50-D111-21D8-A1CD-7C15A0675C15}"/>
              </a:ext>
            </a:extLst>
          </p:cNvPr>
          <p:cNvSpPr/>
          <p:nvPr/>
        </p:nvSpPr>
        <p:spPr>
          <a:xfrm>
            <a:off x="1276855" y="4601685"/>
            <a:ext cx="241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50236E"/>
                </a:solidFill>
              </a:rPr>
              <a:t>Материалы по теме</a:t>
            </a:r>
          </a:p>
        </p:txBody>
      </p:sp>
    </p:spTree>
    <p:extLst>
      <p:ext uri="{BB962C8B-B14F-4D97-AF65-F5344CB8AC3E}">
        <p14:creationId xmlns:p14="http://schemas.microsoft.com/office/powerpoint/2010/main" val="41509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Подтверждение основного вида деятельности за </a:t>
            </a:r>
            <a:r>
              <a:rPr lang="ru-RU" b="1" dirty="0" smtClean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2023 г.</a:t>
            </a:r>
            <a:endParaRPr lang="ru-RU" b="1" dirty="0">
              <a:solidFill>
                <a:srgbClr val="50236E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Состав отчетности:</a:t>
            </a:r>
            <a:endParaRPr lang="ru-RU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заявление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 подтверждении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ОВЭД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справка-подтверждение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ОВЭД: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заполняем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, даже если был один вид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деятельности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размер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доходов указываем по данным бухучета без НДС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(счет 90)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строке 8 указываем среднесписочную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численность работников за 2023 г., графу 6 «Численность работающих» заполняют НКО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копия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пояснительной записки к балансу за 2023 г. (кроме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МП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17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Срок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направления уведомления 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фондом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– 2 недели.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Если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2023 г. вид деятельности изменился, до получения уведомления с новым тарифом платим взносы по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старому тарифу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(п. 4, 11 Порядка, утв. Приказом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Минздравсоцразвития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от 31.01.2006 № 55).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Затем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снижении тарифа учитываем переплату в счет текущих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платежей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увеличении тарифа доплачиваем взносы без уплаты пеней.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DEAFB2-B08D-79EE-0555-D38BA1168826}"/>
              </a:ext>
            </a:extLst>
          </p:cNvPr>
          <p:cNvSpPr txBox="1"/>
          <p:nvPr/>
        </p:nvSpPr>
        <p:spPr>
          <a:xfrm>
            <a:off x="838200" y="3729445"/>
            <a:ext cx="10515600" cy="1532727"/>
          </a:xfrm>
          <a:prstGeom prst="rect">
            <a:avLst/>
          </a:prstGeom>
          <a:solidFill>
            <a:srgbClr val="E94537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6E0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ru-RU" sz="2400" dirty="0"/>
              <a:t>Изменение </a:t>
            </a:r>
            <a:r>
              <a:rPr lang="ru-RU" sz="2400" dirty="0" smtClean="0"/>
              <a:t>ОВЭД в </a:t>
            </a:r>
            <a:r>
              <a:rPr lang="ru-RU" sz="2400" dirty="0"/>
              <a:t>течение </a:t>
            </a:r>
            <a:r>
              <a:rPr lang="ru-RU" sz="2400" dirty="0" smtClean="0"/>
              <a:t>текущего года </a:t>
            </a:r>
            <a:r>
              <a:rPr lang="ru-RU" sz="2400" dirty="0"/>
              <a:t>не влечет изменение размера тарифа, установленного на этот год (п. 6 </a:t>
            </a:r>
            <a:r>
              <a:rPr lang="ru-RU" sz="2400" dirty="0" smtClean="0"/>
              <a:t>Правил</a:t>
            </a: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, утв. Постановлением Правительства от 01.12.2005 №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713</a:t>
            </a:r>
            <a:r>
              <a:rPr lang="ru-RU" sz="2400" dirty="0" smtClean="0"/>
              <a:t>).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A887AA6-3BF2-C696-9CA5-4925F9CC7C5B}"/>
              </a:ext>
            </a:extLst>
          </p:cNvPr>
          <p:cNvSpPr/>
          <p:nvPr/>
        </p:nvSpPr>
        <p:spPr>
          <a:xfrm>
            <a:off x="1276855" y="3755339"/>
            <a:ext cx="921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94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Важно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C7DA3CD-04B4-9E55-84FA-24B888A7A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87" y="3784417"/>
            <a:ext cx="329568" cy="3295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5554813"/>
            <a:ext cx="10515600" cy="830997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Предприниматели-работодатели ОВЭД </a:t>
            </a: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не подтверждают,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тариф зависит от ОВЭД, указанного в </a:t>
            </a: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ЕГРИП (п. 10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Правил </a:t>
            </a:r>
            <a:r>
              <a:rPr lang="ru-RU" sz="2400" dirty="0" smtClean="0"/>
              <a:t>№ </a:t>
            </a:r>
            <a:r>
              <a:rPr lang="ru-RU" sz="2400" dirty="0"/>
              <a:t>713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09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Ответственность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штрафа за </a:t>
            </a:r>
            <a:r>
              <a:rPr lang="ru-RU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неподтверждение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ОВЭД нет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если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не представить документы в срок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, СФР установит тариф взносов на 2024 г. исходя из вида деятельности с наиболее высоким классом профессионального риска из числа тех, что указаны в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ЕГРЮЛ. → СФР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должен уведомить о размере тарифа до 01.05.2024 (п. 5 Порядка, утв. Приказом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Минздравсоцразвития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от 31.01.2006 № 55).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6ECD1-F0A1-44C6-0324-8F8B8CB97F63}"/>
              </a:ext>
            </a:extLst>
          </p:cNvPr>
          <p:cNvSpPr txBox="1"/>
          <p:nvPr/>
        </p:nvSpPr>
        <p:spPr>
          <a:xfrm>
            <a:off x="838200" y="4106743"/>
            <a:ext cx="10515600" cy="1217769"/>
          </a:xfrm>
          <a:prstGeom prst="rect">
            <a:avLst/>
          </a:prstGeom>
          <a:solidFill>
            <a:srgbClr val="50236E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b="1" dirty="0">
                <a:solidFill>
                  <a:srgbClr val="E6E0EB"/>
                </a:solidFill>
              </a:rPr>
              <a:t>М</a:t>
            </a:r>
            <a:endParaRPr lang="ru-RU" sz="2800" b="1" dirty="0">
              <a:solidFill>
                <a:srgbClr val="E6E0EB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dirty="0"/>
              <a:t>Статья </a:t>
            </a:r>
            <a:r>
              <a:rPr lang="ru-RU" sz="2400" b="1" dirty="0" smtClean="0"/>
              <a:t>«</a:t>
            </a:r>
            <a:r>
              <a:rPr lang="ru-RU" sz="24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Взносы 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на травматизм: подтверждаем основной вид деятельности</a:t>
            </a:r>
            <a:r>
              <a:rPr lang="ru-RU" sz="2400" b="1" dirty="0" smtClean="0"/>
              <a:t>» </a:t>
            </a:r>
            <a:r>
              <a:rPr lang="ru-RU" sz="2400" dirty="0"/>
              <a:t>в </a:t>
            </a:r>
            <a:r>
              <a:rPr lang="ru-RU" sz="2400" kern="0" dirty="0">
                <a:effectLst/>
                <a:ea typeface="Times New Roman" panose="02020603050405020304" pitchFamily="18" charset="0"/>
              </a:rPr>
              <a:t>ГК, </a:t>
            </a:r>
            <a:r>
              <a:rPr lang="ru-RU" sz="2400" kern="0" dirty="0" smtClean="0">
                <a:effectLst/>
                <a:ea typeface="Times New Roman" panose="02020603050405020304" pitchFamily="18" charset="0"/>
              </a:rPr>
              <a:t>2023, </a:t>
            </a:r>
            <a:r>
              <a:rPr lang="ru-RU" sz="2400" kern="0" dirty="0">
                <a:effectLst/>
                <a:ea typeface="Times New Roman" panose="02020603050405020304" pitchFamily="18" charset="0"/>
              </a:rPr>
              <a:t>№ </a:t>
            </a:r>
            <a:r>
              <a:rPr lang="ru-RU" sz="2400" kern="0" dirty="0" smtClean="0">
                <a:effectLst/>
                <a:ea typeface="Times New Roman" panose="02020603050405020304" pitchFamily="18" charset="0"/>
              </a:rPr>
              <a:t>6,</a:t>
            </a:r>
            <a:r>
              <a:rPr lang="en-US" sz="2400" kern="0" dirty="0">
                <a:ea typeface="Times New Roman" panose="02020603050405020304" pitchFamily="18" charset="0"/>
              </a:rPr>
              <a:t> </a:t>
            </a:r>
            <a:r>
              <a:rPr lang="en-US" sz="2400" kern="0" dirty="0">
                <a:ea typeface="Times New Roman" panose="02020603050405020304" pitchFamily="18" charset="0"/>
                <a:hlinkClick r:id="rId2"/>
              </a:rPr>
              <a:t>https://</a:t>
            </a:r>
            <a:r>
              <a:rPr lang="en-US" sz="2400" kern="0" dirty="0" smtClean="0">
                <a:ea typeface="Times New Roman" panose="02020603050405020304" pitchFamily="18" charset="0"/>
                <a:hlinkClick r:id="rId2"/>
              </a:rPr>
              <a:t>glavkniga.ru/elver/2023/6/6392</a:t>
            </a:r>
            <a:r>
              <a:rPr lang="ru-RU" sz="2400" kern="0" dirty="0" smtClean="0"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■</a:t>
            </a:r>
            <a:endParaRPr lang="ru-RU" sz="2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27C1FC-C81F-5F66-EBB1-A2EEC7F4C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21" y="4186740"/>
            <a:ext cx="321909" cy="32190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36C1B50-D111-21D8-A1CD-7C15A0675C15}"/>
              </a:ext>
            </a:extLst>
          </p:cNvPr>
          <p:cNvSpPr/>
          <p:nvPr/>
        </p:nvSpPr>
        <p:spPr>
          <a:xfrm>
            <a:off x="1276855" y="4163029"/>
            <a:ext cx="241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50236E"/>
                </a:solidFill>
              </a:rPr>
              <a:t>Материалы по теме</a:t>
            </a:r>
          </a:p>
        </p:txBody>
      </p:sp>
    </p:spTree>
    <p:extLst>
      <p:ext uri="{BB962C8B-B14F-4D97-AF65-F5344CB8AC3E}">
        <p14:creationId xmlns:p14="http://schemas.microsoft.com/office/powerpoint/2010/main" val="384299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8563</TotalTime>
  <Words>729</Words>
  <Application>Microsoft Office PowerPoint</Application>
  <PresentationFormat>Широкоэкранный</PresentationFormat>
  <Paragraphs>101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1120</cp:revision>
  <dcterms:created xsi:type="dcterms:W3CDTF">2022-05-22T12:20:38Z</dcterms:created>
  <dcterms:modified xsi:type="dcterms:W3CDTF">2024-01-23T20:41:23Z</dcterms:modified>
</cp:coreProperties>
</file>