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696" r:id="rId3"/>
    <p:sldId id="697" r:id="rId4"/>
    <p:sldId id="698" r:id="rId5"/>
    <p:sldId id="699" r:id="rId6"/>
    <p:sldId id="711" r:id="rId7"/>
    <p:sldId id="712" r:id="rId8"/>
    <p:sldId id="71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2B2B238-2913-4008-9088-17A27468866F}">
          <p14:sldIdLst>
            <p14:sldId id="696"/>
            <p14:sldId id="697"/>
            <p14:sldId id="698"/>
            <p14:sldId id="699"/>
            <p14:sldId id="711"/>
            <p14:sldId id="712"/>
            <p14:sldId id="7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0EB"/>
    <a:srgbClr val="987DB3"/>
    <a:srgbClr val="C1B1D1"/>
    <a:srgbClr val="8D6FAB"/>
    <a:srgbClr val="9B6EBC"/>
    <a:srgbClr val="764696"/>
    <a:srgbClr val="50236E"/>
    <a:srgbClr val="FF9999"/>
    <a:srgbClr val="E94537"/>
    <a:srgbClr val="00B8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99" autoAdjust="0"/>
    <p:restoredTop sz="96163" autoAdjust="0"/>
  </p:normalViewPr>
  <p:slideViewPr>
    <p:cSldViewPr snapToGrid="0">
      <p:cViewPr>
        <p:scale>
          <a:sx n="50" d="100"/>
          <a:sy n="50" d="100"/>
        </p:scale>
        <p:origin x="1896" y="4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180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90DA9-5C82-41C2-9ABC-5E213CFCBA2C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A69FD-619B-43E3-97BD-AC581237EC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24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C64A-9265-4364-8EF6-C8B55523F3AA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C1802-43F1-4CB0-8A95-CD6ACD8B61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769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2/24/6232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грамма вебина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839788" y="603411"/>
            <a:ext cx="10515600" cy="1087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50236E"/>
                </a:solidFill>
                <a:latin typeface="+mn-lt"/>
              </a:rPr>
              <a:t>Программа </a:t>
            </a:r>
            <a:r>
              <a:rPr lang="ru-RU" dirty="0" err="1" smtClean="0">
                <a:solidFill>
                  <a:srgbClr val="50236E"/>
                </a:solidFill>
                <a:latin typeface="+mn-lt"/>
              </a:rPr>
              <a:t>вебинара</a:t>
            </a:r>
            <a:endParaRPr lang="ru-RU" dirty="0">
              <a:solidFill>
                <a:srgbClr val="50236E"/>
              </a:solidFill>
              <a:latin typeface="+mn-lt"/>
            </a:endParaRP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448642" cy="4498975"/>
          </a:xfrm>
        </p:spPr>
        <p:txBody>
          <a:bodyPr numCol="2" spcCol="360000">
            <a:noAutofit/>
          </a:bodyPr>
          <a:lstStyle>
            <a:lvl1pPr marL="342900" indent="-342900" defTabSz="914400">
              <a:defRPr/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52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ТИЛЕЙ ЗАГОЛОВКОВ 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4400" b="1" dirty="0" smtClean="0">
                <a:solidFill>
                  <a:srgbClr val="50236E"/>
                </a:solidFill>
              </a:rPr>
              <a:t>Заголовок 1 Страховые взносы: заполняем РСВ</a:t>
            </a:r>
          </a:p>
          <a:p>
            <a:pPr>
              <a:lnSpc>
                <a:spcPts val="4400"/>
              </a:lnSpc>
            </a:pPr>
            <a:r>
              <a:rPr lang="ru-RU" sz="3800" dirty="0">
                <a:solidFill>
                  <a:srgbClr val="50236E"/>
                </a:solidFill>
              </a:rPr>
              <a:t>Заголовок 2 Компенсация за задержку зарплаты </a:t>
            </a:r>
            <a:endParaRPr lang="ru-RU" sz="4400" b="1" dirty="0" smtClean="0">
              <a:solidFill>
                <a:srgbClr val="50236E"/>
              </a:solidFill>
            </a:endParaRPr>
          </a:p>
          <a:p>
            <a:r>
              <a:rPr lang="ru-RU" b="1" dirty="0" smtClean="0">
                <a:solidFill>
                  <a:srgbClr val="50236E"/>
                </a:solidFill>
              </a:rPr>
              <a:t>Заголовок 3 Позиция Минфина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самостоятельно подать 3-НДФЛ и заплатить налог.</a:t>
            </a:r>
          </a:p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4: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работник уехал за границу в середине года и к концу 2022 г. стал нерезидентом. Нужно: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пересчитать НДФЛ с доходов, выплаченных за период работы в РФ, по ставке 30% вместо 13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ТАБЛИ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Ситуация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3: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Дистанционный сотрудник, работавший за рубежом, до конца 2022 г. вернулся в РФ.</a:t>
            </a:r>
          </a:p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→ С месяца, в котором физлицо вернулось в РФ, российская организация-работодатель должна выполнять обязанности налогового агента по НДФЛ. → По доходам, полученным за период работы за границей, работник должен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самостоятельно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подать 3-НДФЛ и заплатить налог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58608556"/>
              </p:ext>
            </p:extLst>
          </p:nvPr>
        </p:nvGraphicFramePr>
        <p:xfrm>
          <a:off x="838199" y="3429000"/>
          <a:ext cx="10515600" cy="270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362">
                  <a:extLst>
                    <a:ext uri="{9D8B030D-6E8A-4147-A177-3AD203B41FA5}">
                      <a16:colId xmlns:a16="http://schemas.microsoft.com/office/drawing/2014/main" val="1678515630"/>
                    </a:ext>
                  </a:extLst>
                </a:gridCol>
                <a:gridCol w="5510038">
                  <a:extLst>
                    <a:ext uri="{9D8B030D-6E8A-4147-A177-3AD203B41FA5}">
                      <a16:colId xmlns:a16="http://schemas.microsoft.com/office/drawing/2014/main" val="1220214709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73430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Код дохода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Расшифровка</a:t>
                      </a:r>
                      <a:endParaRPr lang="ru-RU" sz="15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Пояснение</a:t>
                      </a: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10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2721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 (за исключением имущества, полученного в порядке дарения, налоговая база по которому определяется в соответствии с пунктом 6 статьи 210 Кодекса)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/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Указывается: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ценных бумаг, полученных физлицами в порядке дарения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</a:rPr>
                        <a:t>- стоимость любого имущества, полученного в порядке дарения физлицами – нерезидентами РФ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65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2720</a:t>
                      </a:r>
                      <a:endParaRPr lang="ru-RU" sz="1500" dirty="0"/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effectLst/>
                        </a:rPr>
                        <a:t>Стоимость имущества, полученного в порядке дарения, налоговая база, по которому определяется в соответствии с пунктом 6 статьи 210 Кодекса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Все прочие подарки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8D6FAB">
                        <a:alpha val="1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90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46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ФОРМ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</p:spPr>
            <p:txBody>
              <a:bodyPr>
                <a:noAutofit/>
              </a:bodyPr>
              <a:lstStyle/>
              <a:p>
                <a:r>
                  <a:rPr lang="ru-RU" dirty="0" smtClean="0"/>
                  <a:t>3</a:t>
                </a:r>
                <a:r>
                  <a:rPr lang="ru-RU" dirty="0"/>
                  <a:t>. Начиная с ноября </a:t>
                </a:r>
                <a:r>
                  <a:rPr lang="ru-RU" dirty="0" err="1"/>
                  <a:t>доудерживаем</a:t>
                </a:r>
                <a:r>
                  <a:rPr lang="ru-RU" dirty="0"/>
                  <a:t> НДФЛ из последующих выплат этому работнику. Соблюдаем ограничение – удержания не могут превышать 20% от начисленной суммы (п. 4 ст. 226 НК РФ; ст. 138 ТК РФ</a:t>
                </a:r>
                <a:r>
                  <a:rPr lang="ru-RU" dirty="0" smtClean="0"/>
                  <a:t>):</a:t>
                </a:r>
                <a:endParaRPr lang="en-US" sz="2000" i="1" dirty="0" smtClean="0"/>
              </a:p>
              <a:p>
                <a:pPr>
                  <a:lnSpc>
                    <a:spcPts val="2400"/>
                  </a:lnSpc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− 30 000 руб</m:t>
                          </m:r>
                          <m:r>
                            <a:rPr lang="en-US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ru-RU" sz="2000" i="1">
                              <a:solidFill>
                                <a:srgbClr val="8D6FAB"/>
                              </a:solidFill>
                              <a:latin typeface="Cambria Math" panose="02040503050406030204" pitchFamily="18" charset="0"/>
                            </a:rPr>
                            <m:t>  ×30%</m:t>
                          </m:r>
                        </m:e>
                      </m:d>
                      <m:r>
                        <a:rPr lang="ru-RU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×20%=4 200 руб</m:t>
                      </m:r>
                      <m:r>
                        <a:rPr lang="en-US" sz="2000" i="1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rgbClr val="8D6FAB"/>
                  </a:solidFill>
                </a:endParaRPr>
              </a:p>
              <a:p>
                <a:r>
                  <a:rPr lang="ru-RU" dirty="0" smtClean="0"/>
                  <a:t>4</a:t>
                </a:r>
                <a:r>
                  <a:rPr lang="ru-RU" dirty="0"/>
                  <a:t>. Рассчитываем сумму неудержанного налога по состоянию на 31.12.2022:</a:t>
                </a:r>
              </a:p>
              <a:p>
                <a:pPr>
                  <a:lnSpc>
                    <a:spcPts val="24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51 000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4 200 руб.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000" i="1" dirty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2 мес. </m:t>
                      </m:r>
                      <m:r>
                        <a:rPr lang="en-US" sz="2000" b="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000" i="1" dirty="0" smtClean="0">
                          <a:solidFill>
                            <a:srgbClr val="8D6FAB"/>
                          </a:solidFill>
                          <a:latin typeface="Cambria Math" panose="02040503050406030204" pitchFamily="18" charset="0"/>
                        </a:rPr>
                        <m:t>42 600 руб.</m:t>
                      </m:r>
                    </m:oMath>
                  </m:oMathPara>
                </a14:m>
                <a:endParaRPr lang="ru-RU" sz="2000" dirty="0">
                  <a:solidFill>
                    <a:srgbClr val="8D6FAB"/>
                  </a:solidFill>
                </a:endParaRPr>
              </a:p>
              <a:p>
                <a:r>
                  <a:rPr lang="ru-RU" dirty="0"/>
                  <a:t>5. В 6-НДФЛ за 2022 г. (Письмо ФНС от 30.04.2021 № БС-4-11/6168@):</a:t>
                </a:r>
              </a:p>
              <a:p>
                <a:pPr lvl="1"/>
                <a:r>
                  <a:rPr lang="ru-RU" dirty="0"/>
                  <a:t>в разделе 1 в поле 020 отражаем удержанные за октябрь-декабрь суммы НДФЛ с учетом перерасчета</a:t>
                </a:r>
                <a:r>
                  <a:rPr lang="ru-RU" dirty="0" smtClean="0"/>
                  <a:t>:</a:t>
                </a:r>
                <a: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US" sz="2000" i="1" dirty="0" smtClean="0">
                    <a:solidFill>
                      <a:srgbClr val="8D6FAB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000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 мес.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30% + 4 200 руб. </m:t>
                    </m:r>
                    <m:r>
                      <a:rPr lang="en-US" sz="2000" b="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2 мес. </m:t>
                    </m:r>
                    <m:r>
                      <a:rPr lang="ru-RU" sz="2000" i="1" dirty="0" smtClean="0">
                        <a:solidFill>
                          <a:srgbClr val="8D6FAB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000" i="1" dirty="0">
                        <a:solidFill>
                          <a:srgbClr val="8D6FAB"/>
                        </a:solidFill>
                        <a:latin typeface="Cambria Math" panose="02040503050406030204" pitchFamily="18" charset="0"/>
                      </a:rPr>
                      <m:t>35 400</m:t>
                    </m:r>
                  </m:oMath>
                </a14:m>
                <a:endParaRPr lang="ru-RU" sz="2000" dirty="0">
                  <a:solidFill>
                    <a:srgbClr val="8D6FAB"/>
                  </a:solidFill>
                  <a:latin typeface="Cambria Math" panose="02040503050406030204" pitchFamily="18" charset="0"/>
                </a:endParaRPr>
              </a:p>
              <a:p>
                <a:pPr lvl="1"/>
                <a:r>
                  <a:rPr lang="ru-RU" dirty="0"/>
                  <a:t>в разделе 2 по ставке 30% отражаем итоговые показатели по работнику:</a:t>
                </a:r>
              </a:p>
              <a:p>
                <a:pPr>
                  <a:lnSpc>
                    <a:spcPts val="2400"/>
                  </a:lnSpc>
                </a:pPr>
                <a:endParaRPr lang="ru-RU" dirty="0"/>
              </a:p>
            </p:txBody>
          </p:sp>
        </mc:Choice>
        <mc:Fallback xmlns="">
          <p:sp>
            <p:nvSpPr>
              <p:cNvPr id="4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021157"/>
                <a:ext cx="10515600" cy="5442705"/>
              </a:xfrm>
              <a:blipFill>
                <a:blip r:embed="rId2"/>
                <a:stretch>
                  <a:fillRect l="-870" t="-1570" r="-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506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Страховые взносы: заполняем РСВ, ПСВ, ЕФС-1</a:t>
            </a:r>
            <a:endParaRPr lang="ru-RU" dirty="0"/>
          </a:p>
        </p:txBody>
      </p:sp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838199" y="1021157"/>
            <a:ext cx="10515600" cy="5442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962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РАЗЕЦ ССЫЛКИ НА СТА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grpSp>
        <p:nvGrpSpPr>
          <p:cNvPr id="4" name="Группа 3"/>
          <p:cNvGrpSpPr/>
          <p:nvPr userDrawn="1"/>
        </p:nvGrpSpPr>
        <p:grpSpPr>
          <a:xfrm>
            <a:off x="838200" y="5318272"/>
            <a:ext cx="10515600" cy="1200329"/>
            <a:chOff x="838200" y="5318272"/>
            <a:chExt cx="10515600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5318272"/>
              <a:ext cx="10515600" cy="1200329"/>
            </a:xfrm>
            <a:prstGeom prst="rect">
              <a:avLst/>
            </a:prstGeom>
            <a:solidFill>
              <a:srgbClr val="50236E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Статья </a:t>
              </a:r>
              <a:r>
                <a:rPr lang="ru-RU" sz="2400" b="1" dirty="0"/>
                <a:t>«Особые налоговые правила для ДНР, ЛНР, Запорожской и Херсонской областей» </a:t>
              </a:r>
              <a:r>
                <a:rPr lang="ru-RU" sz="2400" dirty="0"/>
                <a:t>в ГК 2022, № 24 </a:t>
              </a:r>
              <a:r>
                <a:rPr lang="ru-RU" sz="2400" dirty="0">
                  <a:hlinkClick r:id="rId2"/>
                </a:rPr>
                <a:t>https://glavkniga.ru/elver/2022/24/6232</a:t>
              </a:r>
              <a:r>
                <a:rPr lang="ru-RU" sz="2400" dirty="0"/>
                <a:t>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963521" y="5374558"/>
              <a:ext cx="2728226" cy="400110"/>
              <a:chOff x="1559286" y="4473896"/>
              <a:chExt cx="2728226" cy="400110"/>
            </a:xfrm>
          </p:grpSpPr>
          <p:pic>
            <p:nvPicPr>
              <p:cNvPr id="7" name="Рисунок 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286" y="4497607"/>
                <a:ext cx="321909" cy="321909"/>
              </a:xfrm>
              <a:prstGeom prst="rect">
                <a:avLst/>
              </a:prstGeom>
            </p:spPr>
          </p:pic>
          <p:sp>
            <p:nvSpPr>
              <p:cNvPr id="8" name="Прямоугольник 7"/>
              <p:cNvSpPr/>
              <p:nvPr/>
            </p:nvSpPr>
            <p:spPr>
              <a:xfrm>
                <a:off x="1872620" y="4473896"/>
                <a:ext cx="241489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50236E"/>
                    </a:solidFill>
                  </a:rPr>
                  <a:t>Материалы по теме</a:t>
                </a:r>
              </a:p>
            </p:txBody>
          </p:sp>
        </p:grpSp>
      </p:grpSp>
      <p:grpSp>
        <p:nvGrpSpPr>
          <p:cNvPr id="9" name="Группа 8"/>
          <p:cNvGrpSpPr/>
          <p:nvPr userDrawn="1"/>
        </p:nvGrpSpPr>
        <p:grpSpPr>
          <a:xfrm>
            <a:off x="838200" y="4281951"/>
            <a:ext cx="10515600" cy="830997"/>
            <a:chOff x="893900" y="2202671"/>
            <a:chExt cx="10515600" cy="830997"/>
          </a:xfrm>
        </p:grpSpPr>
        <p:sp>
          <p:nvSpPr>
            <p:cNvPr id="10" name="TextBox 9"/>
            <p:cNvSpPr txBox="1"/>
            <p:nvPr/>
          </p:nvSpPr>
          <p:spPr>
            <a:xfrm>
              <a:off x="893900" y="2202671"/>
              <a:ext cx="10515600" cy="830997"/>
            </a:xfrm>
            <a:prstGeom prst="rect">
              <a:avLst/>
            </a:prstGeom>
            <a:solidFill>
              <a:srgbClr val="E94537">
                <a:alpha val="14118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E6E0EB"/>
                  </a:solidFill>
                </a:rPr>
                <a:t>М</a:t>
              </a:r>
              <a:endParaRPr lang="ru-RU" sz="2800" b="1" dirty="0" smtClean="0">
                <a:solidFill>
                  <a:srgbClr val="E6E0EB"/>
                </a:solidFill>
              </a:endParaRPr>
            </a:p>
            <a:p>
              <a:r>
                <a:rPr lang="ru-RU" sz="2400" dirty="0"/>
                <a:t>Уведомление об исчисленных суммах налога на прибыль не подаем.</a:t>
              </a:r>
              <a:endParaRPr lang="ru-RU" sz="2400" dirty="0" smtClean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002987" y="2258957"/>
              <a:ext cx="1250718" cy="400110"/>
              <a:chOff x="1002987" y="2258957"/>
              <a:chExt cx="1250718" cy="400110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332555" y="2258957"/>
                <a:ext cx="92115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E94537"/>
                    </a:solidFill>
                  </a:rPr>
                  <a:t>Важно</a:t>
                </a:r>
                <a:endParaRPr lang="ru-RU" sz="2000" b="1" dirty="0">
                  <a:solidFill>
                    <a:srgbClr val="E94537"/>
                  </a:solidFill>
                </a:endParaRP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2987" y="2288035"/>
                <a:ext cx="329568" cy="329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151356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2738401"/>
            <a:ext cx="12191999" cy="4119599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107671" y="3339573"/>
            <a:ext cx="9511997" cy="2411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ru-RU" sz="6000" b="1" dirty="0">
                <a:solidFill>
                  <a:schemeClr val="bg1"/>
                </a:solidFill>
                <a:latin typeface="+mj-lt"/>
              </a:rPr>
              <a:t>Готовимся к сдаче отчетности за </a:t>
            </a:r>
            <a:r>
              <a:rPr lang="en-US" sz="6000" b="1" dirty="0" smtClean="0">
                <a:solidFill>
                  <a:schemeClr val="bg1"/>
                </a:solidFill>
                <a:latin typeface="+mj-lt"/>
              </a:rPr>
              <a:t>II</a:t>
            </a: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квартал </a:t>
            </a:r>
            <a:endParaRPr lang="en-US" sz="6000" b="1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ts val="6000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+mj-lt"/>
              </a:rPr>
              <a:t>2023 </a:t>
            </a:r>
            <a:r>
              <a:rPr lang="ru-RU" sz="6000" b="1" dirty="0">
                <a:solidFill>
                  <a:schemeClr val="bg1"/>
                </a:solidFill>
                <a:latin typeface="+mj-lt"/>
              </a:rPr>
              <a:t>г.</a:t>
            </a: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7530057" y="2230202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М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Филимонова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,</a:t>
            </a:r>
            <a:endParaRPr lang="ru-RU" sz="1200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043666" y="2243139"/>
            <a:ext cx="1306512" cy="4022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dirty="0">
                <a:solidFill>
                  <a:srgbClr val="002060"/>
                </a:solidFill>
                <a:cs typeface="Times New Roman" panose="02020603050405020304" pitchFamily="18" charset="0"/>
              </a:rPr>
              <a:t>Е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А</a:t>
            </a:r>
            <a:r>
              <a:rPr lang="en-US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Шаронова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ведущий эксперт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240379" y="2232575"/>
            <a:ext cx="1712841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 июля 2023 г</a:t>
            </a:r>
            <a:r>
              <a:rPr lang="en-US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43467" y="2232575"/>
            <a:ext cx="716863" cy="369333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12:00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096000" y="2232575"/>
            <a:ext cx="1059585" cy="369332"/>
          </a:xfrm>
          <a:prstGeom prst="rect">
            <a:avLst/>
          </a:prstGeom>
          <a:solidFill>
            <a:srgbClr val="00B8A6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Лекторы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379" y="588077"/>
            <a:ext cx="2135670" cy="6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601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06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590081"/>
          </a:xfrm>
          <a:prstGeom prst="rect">
            <a:avLst/>
          </a:prstGeom>
          <a:solidFill>
            <a:srgbClr val="764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914405"/>
            <a:ext cx="10539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Заголовок 1 </a:t>
            </a:r>
            <a:r>
              <a:rPr lang="ru-RU" dirty="0" err="1" smtClean="0"/>
              <a:t>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99" y="2239968"/>
            <a:ext cx="10515600" cy="4223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34183" y="112477"/>
            <a:ext cx="81196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pPr algn="r"/>
            <a:r>
              <a:rPr lang="ru-RU" smtClean="0"/>
              <a:t>Образцы чего-то там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28374"/>
            <a:ext cx="1098707" cy="33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9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9" r:id="rId2"/>
    <p:sldLayoutId id="2147483680" r:id="rId3"/>
    <p:sldLayoutId id="2147483681" r:id="rId4"/>
    <p:sldLayoutId id="2147483678" r:id="rId5"/>
    <p:sldLayoutId id="2147483685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0236E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287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4/2/690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vkniga.ru/elver/2023/6/639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Подраздел </a:t>
            </a: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1.1 </a:t>
            </a:r>
            <a:r>
              <a:rPr lang="ru-RU" b="1" dirty="0" err="1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подр</a:t>
            </a: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. «Сведения о трудовой (иной) деятельности» ЕФС-1</a:t>
            </a:r>
          </a:p>
          <a:p>
            <a:pPr>
              <a:spcAft>
                <a:spcPts val="800"/>
              </a:spcAft>
            </a:pPr>
            <a:r>
              <a:rPr lang="ru-RU" u="sng" dirty="0">
                <a:ea typeface="Times New Roman" panose="02020603050405020304" pitchFamily="18" charset="0"/>
                <a:cs typeface="Calibri" panose="020F0502020204030204" pitchFamily="34" charset="0"/>
              </a:rPr>
              <a:t>Приказ СФР от 17.11.2023 № 2281 – с 1 января 2024 г.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702697"/>
              </p:ext>
            </p:extLst>
          </p:nvPr>
        </p:nvGraphicFramePr>
        <p:xfrm>
          <a:off x="838200" y="2267254"/>
          <a:ext cx="10515600" cy="4239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251">
                  <a:extLst>
                    <a:ext uri="{9D8B030D-6E8A-4147-A177-3AD203B41FA5}">
                      <a16:colId xmlns:a16="http://schemas.microsoft.com/office/drawing/2014/main" val="1617452436"/>
                    </a:ext>
                  </a:extLst>
                </a:gridCol>
                <a:gridCol w="5258349">
                  <a:extLst>
                    <a:ext uri="{9D8B030D-6E8A-4147-A177-3AD203B41FA5}">
                      <a16:colId xmlns:a16="http://schemas.microsoft.com/office/drawing/2014/main" val="156796606"/>
                    </a:ext>
                  </a:extLst>
                </a:gridCol>
              </a:tblGrid>
              <a:tr h="2923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Событие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Срок подачи (п. 5, 6 ст. 11 Закона от 01.04.1996 № 27-ФЗ)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543500"/>
                  </a:ext>
                </a:extLst>
              </a:tr>
              <a:tr h="584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Прием на работу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 позднее рабочего дня, следующего за днем оформления трудового договора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77253"/>
                  </a:ext>
                </a:extLst>
              </a:tr>
              <a:tr h="292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Увольнение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 позднее рабочего дня, следующего за днем издания приказа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98854"/>
                  </a:ext>
                </a:extLst>
              </a:tr>
              <a:tr h="584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Приостановление / возобновление трудового договора по ст. 357.1 ТК РФ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196055"/>
                  </a:ext>
                </a:extLst>
              </a:tr>
              <a:tr h="584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Заключение ГПД, по которому начисляются взносы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 позднее рабочего дня, следующего за днем заключения договора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249149"/>
                  </a:ext>
                </a:extLst>
              </a:tr>
              <a:tr h="584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Прекращение ГПД, по которому начисляются взносы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 позднее рабочего дня, следующего за днем прекращения договора / подписания акта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881227"/>
                  </a:ext>
                </a:extLst>
              </a:tr>
              <a:tr h="5847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Перевод,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переход на ЭТК, реорганизация и переименование организации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Не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позднее 25-го числа следующего месяца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091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71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1. 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графе 5 табличной части указываем код вида трудового договора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/>
              <a:t>2. В графе 6 табличной части в дополнение к коду по ОКЗ указываем условия работы:</a:t>
            </a:r>
          </a:p>
          <a:p>
            <a:pPr>
              <a:spcAft>
                <a:spcPts val="800"/>
              </a:spcAft>
            </a:pP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41893"/>
              </p:ext>
            </p:extLst>
          </p:nvPr>
        </p:nvGraphicFramePr>
        <p:xfrm>
          <a:off x="838200" y="1476004"/>
          <a:ext cx="10515600" cy="2282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59957">
                  <a:extLst>
                    <a:ext uri="{9D8B030D-6E8A-4147-A177-3AD203B41FA5}">
                      <a16:colId xmlns:a16="http://schemas.microsoft.com/office/drawing/2014/main" val="1856432265"/>
                    </a:ext>
                  </a:extLst>
                </a:gridCol>
                <a:gridCol w="1255643">
                  <a:extLst>
                    <a:ext uri="{9D8B030D-6E8A-4147-A177-3AD203B41FA5}">
                      <a16:colId xmlns:a16="http://schemas.microsoft.com/office/drawing/2014/main" val="1467269785"/>
                    </a:ext>
                  </a:extLst>
                </a:gridCol>
              </a:tblGrid>
              <a:tr h="274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договора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917443"/>
                  </a:ext>
                </a:extLst>
              </a:tr>
              <a:tr h="274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Бессрочный трудовой договор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495900"/>
                  </a:ext>
                </a:extLst>
              </a:tr>
              <a:tr h="274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Срочный трудовой договор, заключаемый на срок до 6 месяцев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0.1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731095"/>
                  </a:ext>
                </a:extLst>
              </a:tr>
              <a:tr h="274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Срочный трудовой договор, заключаемый на срок более 6 месяцев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0.2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203308"/>
                  </a:ext>
                </a:extLst>
              </a:tr>
              <a:tr h="274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Бессрочный трудовой договор по совместительству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704378"/>
                  </a:ext>
                </a:extLst>
              </a:tr>
              <a:tr h="274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Трудовой договор по совместительству, заключаемый на срок до 6 месяцев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65065"/>
                  </a:ext>
                </a:extLst>
              </a:tr>
              <a:tr h="2745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Трудовой договор по совместительству, заключаемый на срок более 6 месяцев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765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548798"/>
              </p:ext>
            </p:extLst>
          </p:nvPr>
        </p:nvGraphicFramePr>
        <p:xfrm>
          <a:off x="838200" y="4653750"/>
          <a:ext cx="10515600" cy="1630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51710">
                  <a:extLst>
                    <a:ext uri="{9D8B030D-6E8A-4147-A177-3AD203B41FA5}">
                      <a16:colId xmlns:a16="http://schemas.microsoft.com/office/drawing/2014/main" val="3021796232"/>
                    </a:ext>
                  </a:extLst>
                </a:gridCol>
                <a:gridCol w="1663890">
                  <a:extLst>
                    <a:ext uri="{9D8B030D-6E8A-4147-A177-3AD203B41FA5}">
                      <a16:colId xmlns:a16="http://schemas.microsoft.com/office/drawing/2014/main" val="3490436264"/>
                    </a:ext>
                  </a:extLst>
                </a:gridCol>
              </a:tblGrid>
              <a:tr h="2838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Условия работы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Код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97749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Прием (перевод) на дистанционную (удаленную) работу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ДИСТ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788743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Прием (перевод) на работу на дому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НДОМ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048159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Прием (перевод) на неполный рабочий день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НЕПД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415029"/>
                  </a:ext>
                </a:extLst>
              </a:tr>
              <a:tr h="283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Прием (перевод) на неполную рабочую неделю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НЕПН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869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3. Дополнены коды для договоров ГПХ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32975"/>
              </p:ext>
            </p:extLst>
          </p:nvPr>
        </p:nvGraphicFramePr>
        <p:xfrm>
          <a:off x="838200" y="1623268"/>
          <a:ext cx="10515599" cy="4121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37323">
                  <a:extLst>
                    <a:ext uri="{9D8B030D-6E8A-4147-A177-3AD203B41FA5}">
                      <a16:colId xmlns:a16="http://schemas.microsoft.com/office/drawing/2014/main" val="3696460199"/>
                    </a:ext>
                  </a:extLst>
                </a:gridCol>
                <a:gridCol w="2335823">
                  <a:extLst>
                    <a:ext uri="{9D8B030D-6E8A-4147-A177-3AD203B41FA5}">
                      <a16:colId xmlns:a16="http://schemas.microsoft.com/office/drawing/2014/main" val="2476627223"/>
                    </a:ext>
                  </a:extLst>
                </a:gridCol>
                <a:gridCol w="2142453">
                  <a:extLst>
                    <a:ext uri="{9D8B030D-6E8A-4147-A177-3AD203B41FA5}">
                      <a16:colId xmlns:a16="http://schemas.microsoft.com/office/drawing/2014/main" val="771304687"/>
                    </a:ext>
                  </a:extLst>
                </a:gridCol>
              </a:tblGrid>
              <a:tr h="38261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Вид договора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Взносы на травматизм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87DB3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23556"/>
                  </a:ext>
                </a:extLst>
              </a:tr>
              <a:tr h="382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не уплачиваются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уплачиваются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334388"/>
                  </a:ext>
                </a:extLst>
              </a:tr>
              <a:tr h="765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Договор ГПХ, предметом которого является выполнение работ (оказание услуг)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ДГПХ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ДГПХФЛНС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11762"/>
                  </a:ext>
                </a:extLst>
              </a:tr>
              <a:tr h="382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Договор авторского заказа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ДАВТ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ДАВТФЛНС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722322"/>
                  </a:ext>
                </a:extLst>
              </a:tr>
              <a:tr h="7652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Договор об отчуждении исключительного права на результаты интеллектуальной деятельности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ДОИП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401616"/>
                  </a:ext>
                </a:extLst>
              </a:tr>
              <a:tr h="382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Издательский лицензионный договор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ИЗЛД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91811"/>
                  </a:ext>
                </a:extLst>
              </a:tr>
              <a:tr h="10606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Лицензионный договор о предоставлении права использования результатов интеллектуальной деятельности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ЛДПИ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х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6E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20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9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4. Появились новые основания для мероприятия «ПЕРЕИМЕНОВАНИЕ»: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перевод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сотрудника из одного ОП организации в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другое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снятие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организации с учета в СФР по месту нахождения ОП.</a:t>
            </a: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графе 3 дополнительно указываем прежний и новый регистрационные номера страхователя в СФР. </a:t>
            </a:r>
            <a:endParaRPr lang="ru-RU" dirty="0" smtClean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Если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номер не изменился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— дважды указываем действующий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регистрационный номер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6ECD1-F0A1-44C6-0324-8F8B8CB97F63}"/>
              </a:ext>
            </a:extLst>
          </p:cNvPr>
          <p:cNvSpPr txBox="1"/>
          <p:nvPr/>
        </p:nvSpPr>
        <p:spPr>
          <a:xfrm>
            <a:off x="838200" y="4545399"/>
            <a:ext cx="10515600" cy="1217769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b="1" dirty="0">
                <a:solidFill>
                  <a:srgbClr val="E6E0EB"/>
                </a:solidFill>
              </a:rPr>
              <a:t>М</a:t>
            </a:r>
            <a:endParaRPr lang="ru-RU" sz="2800" b="1" dirty="0">
              <a:solidFill>
                <a:srgbClr val="E6E0EB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/>
              <a:t>Статья </a:t>
            </a:r>
            <a:r>
              <a:rPr lang="ru-RU" sz="2400" b="1" dirty="0" smtClean="0"/>
              <a:t>«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Новшества в заполнении </a:t>
            </a:r>
            <a:r>
              <a:rPr lang="ru-RU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подраздела 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1.1 формы ЕФС-1</a:t>
            </a:r>
            <a:r>
              <a:rPr lang="ru-RU" sz="2400" b="1" dirty="0" smtClean="0"/>
              <a:t>» </a:t>
            </a:r>
            <a:r>
              <a:rPr lang="ru-RU" sz="2400" dirty="0"/>
              <a:t>в </a:t>
            </a:r>
            <a:r>
              <a:rPr lang="ru-RU" sz="2400" kern="0" dirty="0">
                <a:effectLst/>
                <a:ea typeface="Times New Roman" panose="02020603050405020304" pitchFamily="18" charset="0"/>
              </a:rPr>
              <a:t>ГК, </a:t>
            </a:r>
            <a:r>
              <a:rPr lang="ru-RU" sz="2400" kern="0" dirty="0" smtClean="0">
                <a:effectLst/>
                <a:ea typeface="Times New Roman" panose="02020603050405020304" pitchFamily="18" charset="0"/>
              </a:rPr>
              <a:t>2024, </a:t>
            </a:r>
            <a:r>
              <a:rPr lang="ru-RU" sz="2400" kern="0" dirty="0">
                <a:effectLst/>
                <a:ea typeface="Times New Roman" panose="02020603050405020304" pitchFamily="18" charset="0"/>
              </a:rPr>
              <a:t>№ </a:t>
            </a:r>
            <a:r>
              <a:rPr lang="ru-RU" sz="2400" kern="0" dirty="0" smtClean="0">
                <a:effectLst/>
                <a:ea typeface="Times New Roman" panose="02020603050405020304" pitchFamily="18" charset="0"/>
              </a:rPr>
              <a:t>2, </a:t>
            </a:r>
            <a:r>
              <a:rPr lang="en-US" sz="2400" kern="0" dirty="0">
                <a:ea typeface="Times New Roman" panose="02020603050405020304" pitchFamily="18" charset="0"/>
                <a:hlinkClick r:id="rId2"/>
              </a:rPr>
              <a:t>https://</a:t>
            </a:r>
            <a:r>
              <a:rPr lang="en-US" sz="2400" kern="0" dirty="0" smtClean="0">
                <a:ea typeface="Times New Roman" panose="02020603050405020304" pitchFamily="18" charset="0"/>
                <a:hlinkClick r:id="rId2"/>
              </a:rPr>
              <a:t>glavkniga.ru/elver/2024/2/6909</a:t>
            </a:r>
            <a:r>
              <a:rPr lang="ru-RU" sz="2400" kern="0" dirty="0" smtClean="0"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  <a:endParaRPr lang="ru-RU" sz="2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27C1FC-C81F-5F66-EBB1-A2EEC7F4C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521" y="4625396"/>
            <a:ext cx="321909" cy="32190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6C1B50-D111-21D8-A1CD-7C15A0675C15}"/>
              </a:ext>
            </a:extLst>
          </p:cNvPr>
          <p:cNvSpPr/>
          <p:nvPr/>
        </p:nvSpPr>
        <p:spPr>
          <a:xfrm>
            <a:off x="1276855" y="4601685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50236E"/>
                </a:solidFill>
              </a:rPr>
              <a:t>Материалы по теме</a:t>
            </a:r>
          </a:p>
        </p:txBody>
      </p:sp>
    </p:spTree>
    <p:extLst>
      <p:ext uri="{BB962C8B-B14F-4D97-AF65-F5344CB8AC3E}">
        <p14:creationId xmlns:p14="http://schemas.microsoft.com/office/powerpoint/2010/main" val="41509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Подтверждение основного вида деятельности за </a:t>
            </a:r>
            <a:r>
              <a:rPr lang="ru-RU" b="1" dirty="0" smtClean="0">
                <a:solidFill>
                  <a:srgbClr val="50236E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2023 г.</a:t>
            </a:r>
            <a:endParaRPr lang="ru-RU" b="1" dirty="0">
              <a:solidFill>
                <a:srgbClr val="50236E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Состав отчетности:</a:t>
            </a:r>
            <a:endParaRPr lang="ru-RU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заявление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 подтверждении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ОВЭД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справка-подтверждение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ОВЭД: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заполняем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, даже если был один вид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деятельности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размер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доходов указываем по данным бухучета без НДС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(счет 90)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в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строке 8 указываем среднесписочную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численность работников за 2023 г., графу 6 «Численность работающих» заполняют НКО</a:t>
            </a:r>
            <a:endParaRPr lang="ru-RU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копия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пояснительной записки к балансу за 2023 г. (кроме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МП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17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Срок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направления уведомления </a:t>
            </a: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фондом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– 2 недели.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Если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в 2023 г. вид деятельности изменился, до получения уведомления с новым тарифом платим взносы по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старому тарифу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(п. 4, 11 Порядка, утв. Приказом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Минздравсоцразвития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от 31.01.2006 № 55).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Затем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снижении тарифа учитываем переплату в счет текущих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платежей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при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увеличении тарифа доплачиваем взносы без уплаты пеней.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DEAFB2-B08D-79EE-0555-D38BA1168826}"/>
              </a:ext>
            </a:extLst>
          </p:cNvPr>
          <p:cNvSpPr txBox="1"/>
          <p:nvPr/>
        </p:nvSpPr>
        <p:spPr>
          <a:xfrm>
            <a:off x="838200" y="3729445"/>
            <a:ext cx="10515600" cy="1532727"/>
          </a:xfrm>
          <a:prstGeom prst="rect">
            <a:avLst/>
          </a:prstGeom>
          <a:solidFill>
            <a:srgbClr val="E94537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6E0EB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E6E0EB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ru-RU" sz="2400" dirty="0"/>
              <a:t>Изменение </a:t>
            </a:r>
            <a:r>
              <a:rPr lang="ru-RU" sz="2400" dirty="0" smtClean="0"/>
              <a:t>ОВЭД в </a:t>
            </a:r>
            <a:r>
              <a:rPr lang="ru-RU" sz="2400" dirty="0"/>
              <a:t>течение </a:t>
            </a:r>
            <a:r>
              <a:rPr lang="ru-RU" sz="2400" dirty="0" smtClean="0"/>
              <a:t>текущего года </a:t>
            </a:r>
            <a:r>
              <a:rPr lang="ru-RU" sz="2400" dirty="0"/>
              <a:t>не влечет изменение размера тарифа, установленного на этот год (п. 6 </a:t>
            </a:r>
            <a:r>
              <a:rPr lang="ru-RU" sz="2400" dirty="0" smtClean="0"/>
              <a:t>Правил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, утв. Постановлением Правительства от 01.12.2005 №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713</a:t>
            </a:r>
            <a:r>
              <a:rPr lang="ru-RU" sz="2400" dirty="0" smtClean="0"/>
              <a:t>).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A887AA6-3BF2-C696-9CA5-4925F9CC7C5B}"/>
              </a:ext>
            </a:extLst>
          </p:cNvPr>
          <p:cNvSpPr/>
          <p:nvPr/>
        </p:nvSpPr>
        <p:spPr>
          <a:xfrm>
            <a:off x="1276855" y="3755339"/>
            <a:ext cx="9211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9453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Важно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C7DA3CD-04B4-9E55-84FA-24B888A7AA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87" y="3784417"/>
            <a:ext cx="329568" cy="3295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5554813"/>
            <a:ext cx="10515600" cy="830997"/>
          </a:xfrm>
          <a:prstGeom prst="rect">
            <a:avLst/>
          </a:prstGeom>
          <a:solidFill>
            <a:srgbClr val="E4E4E8"/>
          </a:solidFill>
          <a:ln w="15875">
            <a:solidFill>
              <a:srgbClr val="50236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Предприниматели-работодатели ОВЭД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не подтверждают,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тариф зависит от ОВЭД, указанного в </a:t>
            </a:r>
            <a:r>
              <a:rPr lang="ru-RU" sz="2400" dirty="0">
                <a:ea typeface="Times New Roman" panose="02020603050405020304" pitchFamily="18" charset="0"/>
                <a:cs typeface="Calibri" panose="020F0502020204030204" pitchFamily="34" charset="0"/>
              </a:rPr>
              <a:t>ЕГРИП (п. 10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Правил </a:t>
            </a:r>
            <a:r>
              <a:rPr lang="ru-RU" sz="2400" dirty="0" smtClean="0"/>
              <a:t>№ </a:t>
            </a:r>
            <a:r>
              <a:rPr lang="ru-RU" sz="2400" dirty="0"/>
              <a:t>713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).</a:t>
            </a:r>
            <a:endParaRPr lang="ru-RU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09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 algn="r">
              <a:defRPr/>
            </a:pPr>
            <a:r>
              <a:rPr lang="ru-RU" dirty="0"/>
              <a:t>Что представить в Социальный фонд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36146"/>
            <a:ext cx="10515600" cy="5349664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ru-RU" b="1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Ответственность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штрафа за </a:t>
            </a:r>
            <a:r>
              <a:rPr lang="ru-RU" dirty="0" err="1" smtClean="0">
                <a:ea typeface="Times New Roman" panose="02020603050405020304" pitchFamily="18" charset="0"/>
                <a:cs typeface="Calibri" panose="020F0502020204030204" pitchFamily="34" charset="0"/>
              </a:rPr>
              <a:t>неподтверждение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ОВЭД нет</a:t>
            </a:r>
          </a:p>
          <a:p>
            <a:pPr marL="342900" indent="-342900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если </a:t>
            </a:r>
            <a:r>
              <a:rPr lang="ru-RU" b="1" dirty="0">
                <a:ea typeface="Times New Roman" panose="02020603050405020304" pitchFamily="18" charset="0"/>
                <a:cs typeface="Calibri" panose="020F0502020204030204" pitchFamily="34" charset="0"/>
              </a:rPr>
              <a:t>не представить документы в срок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, СФР установит тариф взносов на 2024 г. исходя из вида деятельности с наиболее высоким классом профессионального риска из числа тех, что указаны в </a:t>
            </a:r>
            <a:r>
              <a:rPr lang="ru-RU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ЕГРЮЛ. → СФР 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должен уведомить о размере тарифа до 01.05.2024 (п. 5 Порядка, утв. Приказом </a:t>
            </a:r>
            <a:r>
              <a:rPr lang="ru-RU" dirty="0" err="1">
                <a:ea typeface="Times New Roman" panose="02020603050405020304" pitchFamily="18" charset="0"/>
                <a:cs typeface="Calibri" panose="020F0502020204030204" pitchFamily="34" charset="0"/>
              </a:rPr>
              <a:t>Минздравсоцразвития</a:t>
            </a:r>
            <a:r>
              <a:rPr lang="ru-RU" dirty="0">
                <a:ea typeface="Times New Roman" panose="02020603050405020304" pitchFamily="18" charset="0"/>
                <a:cs typeface="Calibri" panose="020F0502020204030204" pitchFamily="34" charset="0"/>
              </a:rPr>
              <a:t> от 31.01.2006 № 55).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6ECD1-F0A1-44C6-0324-8F8B8CB97F63}"/>
              </a:ext>
            </a:extLst>
          </p:cNvPr>
          <p:cNvSpPr txBox="1"/>
          <p:nvPr/>
        </p:nvSpPr>
        <p:spPr>
          <a:xfrm>
            <a:off x="838200" y="4106743"/>
            <a:ext cx="10515600" cy="1217769"/>
          </a:xfrm>
          <a:prstGeom prst="rect">
            <a:avLst/>
          </a:prstGeom>
          <a:solidFill>
            <a:srgbClr val="50236E">
              <a:alpha val="14118"/>
            </a:srgb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b="1" dirty="0">
                <a:solidFill>
                  <a:srgbClr val="E6E0EB"/>
                </a:solidFill>
              </a:rPr>
              <a:t>М</a:t>
            </a:r>
            <a:endParaRPr lang="ru-RU" sz="2800" b="1" dirty="0">
              <a:solidFill>
                <a:srgbClr val="E6E0EB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400" dirty="0"/>
              <a:t>Статья </a:t>
            </a:r>
            <a:r>
              <a:rPr lang="ru-RU" sz="2400" b="1" dirty="0" smtClean="0"/>
              <a:t>«</a:t>
            </a:r>
            <a:r>
              <a:rPr lang="ru-RU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Взносы </a:t>
            </a:r>
            <a:r>
              <a:rPr lang="ru-RU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на травматизм: подтверждаем основной вид деятельности</a:t>
            </a:r>
            <a:r>
              <a:rPr lang="ru-RU" sz="2400" b="1" dirty="0" smtClean="0"/>
              <a:t>» </a:t>
            </a:r>
            <a:r>
              <a:rPr lang="ru-RU" sz="2400" dirty="0"/>
              <a:t>в </a:t>
            </a:r>
            <a:r>
              <a:rPr lang="ru-RU" sz="2400" kern="0" dirty="0">
                <a:effectLst/>
                <a:ea typeface="Times New Roman" panose="02020603050405020304" pitchFamily="18" charset="0"/>
              </a:rPr>
              <a:t>ГК, </a:t>
            </a:r>
            <a:r>
              <a:rPr lang="ru-RU" sz="2400" kern="0" dirty="0" smtClean="0">
                <a:effectLst/>
                <a:ea typeface="Times New Roman" panose="02020603050405020304" pitchFamily="18" charset="0"/>
              </a:rPr>
              <a:t>2023, </a:t>
            </a:r>
            <a:r>
              <a:rPr lang="ru-RU" sz="2400" kern="0" dirty="0">
                <a:effectLst/>
                <a:ea typeface="Times New Roman" panose="02020603050405020304" pitchFamily="18" charset="0"/>
              </a:rPr>
              <a:t>№ </a:t>
            </a:r>
            <a:r>
              <a:rPr lang="ru-RU" sz="2400" kern="0" dirty="0" smtClean="0">
                <a:effectLst/>
                <a:ea typeface="Times New Roman" panose="02020603050405020304" pitchFamily="18" charset="0"/>
              </a:rPr>
              <a:t>6,</a:t>
            </a:r>
            <a:r>
              <a:rPr lang="en-US" sz="2400" kern="0" dirty="0">
                <a:ea typeface="Times New Roman" panose="02020603050405020304" pitchFamily="18" charset="0"/>
              </a:rPr>
              <a:t> </a:t>
            </a:r>
            <a:r>
              <a:rPr lang="en-US" sz="2400" kern="0" dirty="0">
                <a:ea typeface="Times New Roman" panose="02020603050405020304" pitchFamily="18" charset="0"/>
                <a:hlinkClick r:id="rId2"/>
              </a:rPr>
              <a:t>https://</a:t>
            </a:r>
            <a:r>
              <a:rPr lang="en-US" sz="2400" kern="0" dirty="0" smtClean="0">
                <a:ea typeface="Times New Roman" panose="02020603050405020304" pitchFamily="18" charset="0"/>
                <a:hlinkClick r:id="rId2"/>
              </a:rPr>
              <a:t>glavkniga.ru/elver/2023/6/6392</a:t>
            </a:r>
            <a:r>
              <a:rPr lang="ru-RU" sz="2400" kern="0" dirty="0" smtClean="0"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■</a:t>
            </a:r>
            <a:endParaRPr lang="ru-RU" sz="2400" b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27C1FC-C81F-5F66-EBB1-A2EEC7F4C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521" y="4186740"/>
            <a:ext cx="321909" cy="32190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36C1B50-D111-21D8-A1CD-7C15A0675C15}"/>
              </a:ext>
            </a:extLst>
          </p:cNvPr>
          <p:cNvSpPr/>
          <p:nvPr/>
        </p:nvSpPr>
        <p:spPr>
          <a:xfrm>
            <a:off x="1276855" y="4163029"/>
            <a:ext cx="24148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50236E"/>
                </a:solidFill>
              </a:rPr>
              <a:t>Материалы по теме</a:t>
            </a:r>
          </a:p>
        </p:txBody>
      </p:sp>
    </p:spTree>
    <p:extLst>
      <p:ext uri="{BB962C8B-B14F-4D97-AF65-F5344CB8AC3E}">
        <p14:creationId xmlns:p14="http://schemas.microsoft.com/office/powerpoint/2010/main" val="384299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гк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z="4000"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8563</TotalTime>
  <Words>729</Words>
  <Application>Microsoft Office PowerPoint</Application>
  <PresentationFormat>Широкоэкранный</PresentationFormat>
  <Paragraphs>101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Wingdings</vt:lpstr>
      <vt:lpstr>Тема гк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Алексеева Елена Анатольевна</cp:lastModifiedBy>
  <cp:revision>1120</cp:revision>
  <dcterms:created xsi:type="dcterms:W3CDTF">2022-05-22T12:20:38Z</dcterms:created>
  <dcterms:modified xsi:type="dcterms:W3CDTF">2024-01-23T20:41:23Z</dcterms:modified>
</cp:coreProperties>
</file>