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2"/>
  </p:notesMasterIdLst>
  <p:handoutMasterIdLst>
    <p:handoutMasterId r:id="rId13"/>
  </p:handoutMasterIdLst>
  <p:sldIdLst>
    <p:sldId id="719" r:id="rId3"/>
    <p:sldId id="761" r:id="rId4"/>
    <p:sldId id="816" r:id="rId5"/>
    <p:sldId id="817" r:id="rId6"/>
    <p:sldId id="818" r:id="rId7"/>
    <p:sldId id="819" r:id="rId8"/>
    <p:sldId id="820" r:id="rId9"/>
    <p:sldId id="821" r:id="rId10"/>
    <p:sldId id="82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19"/>
            <p14:sldId id="761"/>
            <p14:sldId id="816"/>
            <p14:sldId id="817"/>
            <p14:sldId id="818"/>
            <p14:sldId id="819"/>
            <p14:sldId id="820"/>
            <p14:sldId id="821"/>
            <p14:sldId id="82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B1D1"/>
    <a:srgbClr val="E6E0EB"/>
    <a:srgbClr val="FF9999"/>
    <a:srgbClr val="8D6FAB"/>
    <a:srgbClr val="9B6EBC"/>
    <a:srgbClr val="987DB3"/>
    <a:srgbClr val="764696"/>
    <a:srgbClr val="50236E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calculators/ndfl_202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ставки НДФЛ: для </a:t>
            </a:r>
            <a:r>
              <a:rPr lang="ru-RU" dirty="0" smtClean="0"/>
              <a:t>каждого вида дохода – </a:t>
            </a:r>
            <a:r>
              <a:rPr lang="ru-RU" dirty="0"/>
              <a:t>своя шкала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sz="4400" b="1" dirty="0" smtClean="0">
                <a:solidFill>
                  <a:srgbClr val="50236E"/>
                </a:solidFill>
              </a:rPr>
              <a:t>1. Новые </a:t>
            </a:r>
            <a:r>
              <a:rPr lang="ru-RU" sz="4400" b="1" dirty="0">
                <a:solidFill>
                  <a:srgbClr val="50236E"/>
                </a:solidFill>
              </a:rPr>
              <a:t>ставки </a:t>
            </a:r>
            <a:r>
              <a:rPr lang="ru-RU" sz="4400" b="1" dirty="0" smtClean="0">
                <a:solidFill>
                  <a:srgbClr val="50236E"/>
                </a:solidFill>
              </a:rPr>
              <a:t>НДФЛ: для каждого вида дохода </a:t>
            </a:r>
            <a:r>
              <a:rPr lang="ru-RU" sz="4400" b="1" dirty="0">
                <a:solidFill>
                  <a:srgbClr val="50236E"/>
                </a:solidFill>
              </a:rPr>
              <a:t>– с 2025 г</a:t>
            </a:r>
            <a:r>
              <a:rPr lang="ru-RU" sz="4400" b="1" dirty="0" smtClean="0">
                <a:solidFill>
                  <a:srgbClr val="50236E"/>
                </a:solidFill>
              </a:rPr>
              <a:t>. своя шкала</a:t>
            </a: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Вариант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1.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Пятиступенчатая шкала ставок НДФЛ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для трудовых доходов и доходов по ГПД (п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. 1, 3.1 ст. 224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617119"/>
              </p:ext>
            </p:extLst>
          </p:nvPr>
        </p:nvGraphicFramePr>
        <p:xfrm>
          <a:off x="838200" y="3373596"/>
          <a:ext cx="10515599" cy="3012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3654">
                  <a:extLst>
                    <a:ext uri="{9D8B030D-6E8A-4147-A177-3AD203B41FA5}">
                      <a16:colId xmlns:a16="http://schemas.microsoft.com/office/drawing/2014/main" val="2789957536"/>
                    </a:ext>
                  </a:extLst>
                </a:gridCol>
                <a:gridCol w="6021945">
                  <a:extLst>
                    <a:ext uri="{9D8B030D-6E8A-4147-A177-3AD203B41FA5}">
                      <a16:colId xmlns:a16="http://schemas.microsoft.com/office/drawing/2014/main" val="190346393"/>
                    </a:ext>
                  </a:extLst>
                </a:gridCol>
              </a:tblGrid>
              <a:tr h="3295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Сумма налоговой базы (далее – НБ)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Расчет налога с 2025 г.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755222"/>
                  </a:ext>
                </a:extLst>
              </a:tr>
              <a:tr h="3295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До 2 400 000 руб. включительно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НБ * 13%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021020"/>
                  </a:ext>
                </a:extLst>
              </a:tr>
              <a:tr h="6744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От 2 400 001 руб. до 5 000 000 руб. включительно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312 000 руб. + (НБ – 2 400 000 руб.) * 15%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51340"/>
                  </a:ext>
                </a:extLst>
              </a:tr>
              <a:tr h="6744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От 5 000 001 руб. до 20 000 000 руб. включительно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702 000 руб. + (НБ – 5 000 000 руб.) * 18%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413576"/>
                  </a:ext>
                </a:extLst>
              </a:tr>
              <a:tr h="6744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От 20 000 001 руб. до 50 000 000 руб. включительно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3 402 000 руб. + (НБ – 20 000 000 руб.) * 20%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146527"/>
                  </a:ext>
                </a:extLst>
              </a:tr>
              <a:tr h="3295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От 50 000 001 руб.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9 402 000 руб. + (НБ – 50 000 000 руб.) * 22%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943204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31" y="2459865"/>
            <a:ext cx="533869" cy="53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42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ставки НДФЛ: для каждого вида дохода – своя шкала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каким доходам применяются ставки (п.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2.1, 3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ст.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210 НК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РФ):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трудовым договорам с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резидентами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(за исключением надбавок за работу в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особых климатических условиях –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см. вариант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ГПД с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резидентами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трудовым договорам о дистанционной работе с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нерезидентами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(подп. 6.2 п. 1 ст. 208 НК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РФ)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трудовым договорам и ГПД с гражданами стран – членов ЕАЭС (Белоруссия, Киргизия, Казахстан,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Армения)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трудовым договорам с иностранными гражданами, работающими в РФ на основании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патента (ст. 227.1 НК РФ)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трудовым договорам с беженцами и лицами, получившими временное убежище на территории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РФ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58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ставки НДФЛ: для каждого вида дохода – своя шкала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трудовым договорам с высококвалифицированными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иностранными специалистами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доход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ГПД на выполнение работ, оказание услуг, предоставление прав использования результатов интеллектуальной деятельности, осуществленных через Интернет с использованием доменных имен и сетевых адресов, находящихся в России, с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резидентами и нерезидентами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(подп. 6.3 п. 1 ст. 208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   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Калькулятор расчета налога на доходы физлиц (НДФЛ) с 2025 г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dirty="0" smtClean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</a:t>
            </a:r>
            <a:r>
              <a:rPr lang="en-US" dirty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://</a:t>
            </a:r>
            <a:r>
              <a:rPr lang="en-US" dirty="0" smtClean="0"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glavkniga.ru/calculators/ndfl_2025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15138"/>
              </p:ext>
            </p:extLst>
          </p:nvPr>
        </p:nvGraphicFramePr>
        <p:xfrm>
          <a:off x="838200" y="3875398"/>
          <a:ext cx="10515599" cy="760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4334">
                  <a:extLst>
                    <a:ext uri="{9D8B030D-6E8A-4147-A177-3AD203B41FA5}">
                      <a16:colId xmlns:a16="http://schemas.microsoft.com/office/drawing/2014/main" val="2070249308"/>
                    </a:ext>
                  </a:extLst>
                </a:gridCol>
                <a:gridCol w="386740">
                  <a:extLst>
                    <a:ext uri="{9D8B030D-6E8A-4147-A177-3AD203B41FA5}">
                      <a16:colId xmlns:a16="http://schemas.microsoft.com/office/drawing/2014/main" val="2603477703"/>
                    </a:ext>
                  </a:extLst>
                </a:gridCol>
                <a:gridCol w="5445127">
                  <a:extLst>
                    <a:ext uri="{9D8B030D-6E8A-4147-A177-3AD203B41FA5}">
                      <a16:colId xmlns:a16="http://schemas.microsoft.com/office/drawing/2014/main" val="3396204150"/>
                    </a:ext>
                  </a:extLst>
                </a:gridCol>
                <a:gridCol w="310930">
                  <a:extLst>
                    <a:ext uri="{9D8B030D-6E8A-4147-A177-3AD203B41FA5}">
                      <a16:colId xmlns:a16="http://schemas.microsoft.com/office/drawing/2014/main" val="2402641731"/>
                    </a:ext>
                  </a:extLst>
                </a:gridCol>
                <a:gridCol w="2298468">
                  <a:extLst>
                    <a:ext uri="{9D8B030D-6E8A-4147-A177-3AD203B41FA5}">
                      <a16:colId xmlns:a16="http://schemas.microsoft.com/office/drawing/2014/main" val="1335581137"/>
                    </a:ext>
                  </a:extLst>
                </a:gridCol>
              </a:tblGrid>
              <a:tr h="7609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Налоговая база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endParaRPr lang="ru-RU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Денежное выражение доходов, подлежащих налогообложению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Сумма налоговых вычетов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96897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873029"/>
            <a:ext cx="369498" cy="36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62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ставки НДФЛ: для каждого вида дохода – своя шкала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Пример.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Работник получил за год доход в размере 4 800 000 руб.</a:t>
            </a:r>
          </a:p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→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Работник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получит на руки меньше на 48 000 руб.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734078"/>
              </p:ext>
            </p:extLst>
          </p:nvPr>
        </p:nvGraphicFramePr>
        <p:xfrm>
          <a:off x="838200" y="1681154"/>
          <a:ext cx="10515600" cy="14355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4834">
                  <a:extLst>
                    <a:ext uri="{9D8B030D-6E8A-4147-A177-3AD203B41FA5}">
                      <a16:colId xmlns:a16="http://schemas.microsoft.com/office/drawing/2014/main" val="876090558"/>
                    </a:ext>
                  </a:extLst>
                </a:gridCol>
                <a:gridCol w="3504834">
                  <a:extLst>
                    <a:ext uri="{9D8B030D-6E8A-4147-A177-3AD203B41FA5}">
                      <a16:colId xmlns:a16="http://schemas.microsoft.com/office/drawing/2014/main" val="3225196151"/>
                    </a:ext>
                  </a:extLst>
                </a:gridCol>
                <a:gridCol w="3505932">
                  <a:extLst>
                    <a:ext uri="{9D8B030D-6E8A-4147-A177-3AD203B41FA5}">
                      <a16:colId xmlns:a16="http://schemas.microsoft.com/office/drawing/2014/main" val="1233625735"/>
                    </a:ext>
                  </a:extLst>
                </a:gridCol>
              </a:tblGrid>
              <a:tr h="3547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Показатель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2024 г.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2025 г.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32021"/>
                  </a:ext>
                </a:extLst>
              </a:tr>
              <a:tr h="7260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Формула расчета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4 800 000 руб. * 13%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312 000 руб. + (4 800 000 руб. – 2 400 000 руб.) * 15%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220169"/>
                  </a:ext>
                </a:extLst>
              </a:tr>
              <a:tr h="3547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Сумма налога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624 000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672 000 руб.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0472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3970163"/>
            <a:ext cx="10515600" cy="1938992"/>
          </a:xfrm>
          <a:prstGeom prst="rect">
            <a:avLst/>
          </a:prstGeom>
          <a:solidFill>
            <a:srgbClr val="E4E4E8"/>
          </a:solidFill>
          <a:ln w="15875">
            <a:solidFill>
              <a:srgbClr val="50236E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ru-RU" sz="2400" dirty="0">
                <a:ea typeface="Times New Roman" panose="02020603050405020304" pitchFamily="18" charset="0"/>
                <a:cs typeface="Calibri" panose="020F0502020204030204" pitchFamily="34" charset="0"/>
              </a:rPr>
              <a:t>Если сотрудник принят на работу в середине года и предъявил справку о доходах с предыдущего места работы, то учитывать ранее полученный доход для целей определения ставки НДФЛ не нужно. Аналогично не надо учитывать доходы работника по другим местам работы, например по совместительству (п. 3 ст. 226 НК РФ).</a:t>
            </a:r>
          </a:p>
        </p:txBody>
      </p:sp>
    </p:spTree>
    <p:extLst>
      <p:ext uri="{BB962C8B-B14F-4D97-AF65-F5344CB8AC3E}">
        <p14:creationId xmlns:p14="http://schemas.microsoft.com/office/powerpoint/2010/main" val="146583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ставки НДФЛ: для каждого вида дохода – своя шкала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Вариант 2.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Двухступенчатая шкала ставок НДФЛ для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работающих в местностях с ОКУ (п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. 1.2 ст. 224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 каким доходам применяются ставки (п. 6.2 ст. 210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 – доход в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виде оплаты труда, получаемый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работниками -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резидентами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работающими в районах Крайнего Севера, приравненных к ним местностях, других местностях (районах) с неблагоприятными (особыми) климатическими или экологическими условиями, в части: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районных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коэффициентов к зарплате за работу в перечисленных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местностях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процентной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надбавки к зарплате за работу в перечисленных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местностях.</a:t>
            </a: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879559"/>
              </p:ext>
            </p:extLst>
          </p:nvPr>
        </p:nvGraphicFramePr>
        <p:xfrm>
          <a:off x="838200" y="1882041"/>
          <a:ext cx="10515600" cy="1041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7251">
                  <a:extLst>
                    <a:ext uri="{9D8B030D-6E8A-4147-A177-3AD203B41FA5}">
                      <a16:colId xmlns:a16="http://schemas.microsoft.com/office/drawing/2014/main" val="4119047414"/>
                    </a:ext>
                  </a:extLst>
                </a:gridCol>
                <a:gridCol w="5258349">
                  <a:extLst>
                    <a:ext uri="{9D8B030D-6E8A-4147-A177-3AD203B41FA5}">
                      <a16:colId xmlns:a16="http://schemas.microsoft.com/office/drawing/2014/main" val="2477501040"/>
                    </a:ext>
                  </a:extLst>
                </a:gridCol>
              </a:tblGrid>
              <a:tr h="3471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Сумма налоговой базы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Расчет налога с 2025 г.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474966"/>
                  </a:ext>
                </a:extLst>
              </a:tr>
              <a:tr h="3471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До 5 000 000 руб. включительно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НБ * 13%</a:t>
                      </a:r>
                      <a:endParaRPr lang="ru-RU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604685"/>
                  </a:ext>
                </a:extLst>
              </a:tr>
              <a:tr h="3471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От 5 000 001 руб.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650 000 руб. + (НБ – 5 000 000 руб.) * 15%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49870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31" y="1036146"/>
            <a:ext cx="533869" cy="53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12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ставки НДФЛ: для каждого вида дохода – своя шкала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603722"/>
              </p:ext>
            </p:extLst>
          </p:nvPr>
        </p:nvGraphicFramePr>
        <p:xfrm>
          <a:off x="838201" y="1036145"/>
          <a:ext cx="10515599" cy="1578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2121">
                  <a:extLst>
                    <a:ext uri="{9D8B030D-6E8A-4147-A177-3AD203B41FA5}">
                      <a16:colId xmlns:a16="http://schemas.microsoft.com/office/drawing/2014/main" val="3601018584"/>
                    </a:ext>
                  </a:extLst>
                </a:gridCol>
                <a:gridCol w="386366">
                  <a:extLst>
                    <a:ext uri="{9D8B030D-6E8A-4147-A177-3AD203B41FA5}">
                      <a16:colId xmlns:a16="http://schemas.microsoft.com/office/drawing/2014/main" val="3746161109"/>
                    </a:ext>
                  </a:extLst>
                </a:gridCol>
                <a:gridCol w="2601533">
                  <a:extLst>
                    <a:ext uri="{9D8B030D-6E8A-4147-A177-3AD203B41FA5}">
                      <a16:colId xmlns:a16="http://schemas.microsoft.com/office/drawing/2014/main" val="3358940751"/>
                    </a:ext>
                  </a:extLst>
                </a:gridCol>
                <a:gridCol w="386366">
                  <a:extLst>
                    <a:ext uri="{9D8B030D-6E8A-4147-A177-3AD203B41FA5}">
                      <a16:colId xmlns:a16="http://schemas.microsoft.com/office/drawing/2014/main" val="614333570"/>
                    </a:ext>
                  </a:extLst>
                </a:gridCol>
                <a:gridCol w="5249213">
                  <a:extLst>
                    <a:ext uri="{9D8B030D-6E8A-4147-A177-3AD203B41FA5}">
                      <a16:colId xmlns:a16="http://schemas.microsoft.com/office/drawing/2014/main" val="1921919293"/>
                    </a:ext>
                  </a:extLst>
                </a:gridCol>
              </a:tblGrid>
              <a:tr h="15782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Налоговая база (п. 6.2 ст. 210 НК РФ)</a:t>
                      </a:r>
                      <a:endParaRPr lang="ru-RU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  <a:endParaRPr lang="ru-RU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Денежное выражение подлежащих налогообложению доходов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Сумма налоговых вычетов (стандартных, социальных, имущественных),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если такие вычеты не были применены при исчислении иных налоговых баз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36594"/>
                  </a:ext>
                </a:extLst>
              </a:tr>
            </a:tbl>
          </a:graphicData>
        </a:graphic>
      </p:graphicFrame>
      <p:sp>
        <p:nvSpPr>
          <p:cNvPr id="6" name="Блок-схема: процесс 5"/>
          <p:cNvSpPr/>
          <p:nvPr/>
        </p:nvSpPr>
        <p:spPr>
          <a:xfrm>
            <a:off x="1687133" y="3047716"/>
            <a:ext cx="3462837" cy="1326524"/>
          </a:xfrm>
          <a:prstGeom prst="flowChartProcess">
            <a:avLst/>
          </a:prstGeom>
          <a:solidFill>
            <a:srgbClr val="C1B1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Зарплата «северян» без учета РК и ПН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640946" y="3047716"/>
            <a:ext cx="3554569" cy="1326524"/>
          </a:xfrm>
          <a:prstGeom prst="rect">
            <a:avLst/>
          </a:prstGeom>
          <a:solidFill>
            <a:srgbClr val="C1B1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Зарплата «северян», исчисленная исходя из РК и ПН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87133" y="5043940"/>
            <a:ext cx="3462838" cy="124925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Пятиступенчатая шкала </a:t>
            </a:r>
            <a:r>
              <a:rPr lang="ru-RU" dirty="0" smtClean="0">
                <a:solidFill>
                  <a:schemeClr val="tx1"/>
                </a:solidFill>
              </a:rPr>
              <a:t>ставок – </a:t>
            </a:r>
            <a:r>
              <a:rPr lang="ru-RU" dirty="0">
                <a:solidFill>
                  <a:schemeClr val="tx1"/>
                </a:solidFill>
              </a:rPr>
              <a:t>вариант 1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637209" y="5043940"/>
            <a:ext cx="3558305" cy="124925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Двухступенчатая шкала </a:t>
            </a:r>
            <a:r>
              <a:rPr lang="ru-RU" dirty="0" smtClean="0">
                <a:solidFill>
                  <a:schemeClr val="tx1"/>
                </a:solidFill>
              </a:rPr>
              <a:t>ставок – </a:t>
            </a:r>
            <a:r>
              <a:rPr lang="ru-RU" dirty="0">
                <a:solidFill>
                  <a:schemeClr val="tx1"/>
                </a:solidFill>
              </a:rPr>
              <a:t>вариант 2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3380943" y="4374239"/>
            <a:ext cx="380957" cy="669701"/>
          </a:xfrm>
          <a:prstGeom prst="downArrow">
            <a:avLst/>
          </a:prstGeom>
          <a:solidFill>
            <a:srgbClr val="C1B1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7227751" y="4374239"/>
            <a:ext cx="380957" cy="669701"/>
          </a:xfrm>
          <a:prstGeom prst="downArrow">
            <a:avLst/>
          </a:prstGeom>
          <a:solidFill>
            <a:srgbClr val="C1B1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16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ставки НДФЛ: для каждого вида дохода – своя шкала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Вариант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3.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Двухступенчатая шкала ставок НДФЛ для пассивных доходов (п. 1.1 ст. 224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  <a:p>
            <a:pPr>
              <a:spcAft>
                <a:spcPts val="800"/>
              </a:spcAft>
            </a:pPr>
            <a:endParaRPr lang="ru-RU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 каким доходам применяются ставки (п. 6 ст. 210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 – доходы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резидентов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от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долевого участия, в том числе дивиденды (удерживает источник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выплаты)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от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реализации долей участия в уставном капитале российских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организаций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от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продажи имущества (за исключением ценных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бумаг)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от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получения имущества в дар (за исключением ценных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бумаг)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078607"/>
              </p:ext>
            </p:extLst>
          </p:nvPr>
        </p:nvGraphicFramePr>
        <p:xfrm>
          <a:off x="838200" y="1882041"/>
          <a:ext cx="10515600" cy="1041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7251">
                  <a:extLst>
                    <a:ext uri="{9D8B030D-6E8A-4147-A177-3AD203B41FA5}">
                      <a16:colId xmlns:a16="http://schemas.microsoft.com/office/drawing/2014/main" val="4119047414"/>
                    </a:ext>
                  </a:extLst>
                </a:gridCol>
                <a:gridCol w="5258349">
                  <a:extLst>
                    <a:ext uri="{9D8B030D-6E8A-4147-A177-3AD203B41FA5}">
                      <a16:colId xmlns:a16="http://schemas.microsoft.com/office/drawing/2014/main" val="2477501040"/>
                    </a:ext>
                  </a:extLst>
                </a:gridCol>
              </a:tblGrid>
              <a:tr h="3471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Сумма налоговой базы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Расчет налога с 2025 г.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474966"/>
                  </a:ext>
                </a:extLst>
              </a:tr>
              <a:tr h="3471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До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2 400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000 руб. включительно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НБ * 13%</a:t>
                      </a:r>
                      <a:endParaRPr lang="ru-RU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604685"/>
                  </a:ext>
                </a:extLst>
              </a:tr>
              <a:tr h="3471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От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2 400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 001 руб.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1B1D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312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000 руб. + (НБ –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2 400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 000 руб.) * 15%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0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498701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31" y="1036146"/>
            <a:ext cx="533869" cy="53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54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ставки НДФЛ: для каждого вида дохода – своя шкала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виде процентов по вкладам (остаткам на счетах) в банках на территории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РФ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 виде страховых выплат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договорам страхования и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выплат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пенсионному обеспечению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>
              <a:spcAft>
                <a:spcPts val="800"/>
              </a:spcAft>
            </a:pPr>
            <a:endParaRPr lang="ru-RU" b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Вариант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4.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Налоговая ставка 35% (п. 2 ст. 224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каким доходам применяется ставка (п. 2 ст. 224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):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стоимость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любых выигрышей и призов, получаемых в проводимых конкурсах, играх в целях рекламы товаров, работ, услуг (свыше 4 000 руб. за год) (п. 28 ст. 217 НК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РФ)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экономия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 процентах при получении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резидентом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заемных средств (п. 2 ст. 212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3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Новые ставки НДФЛ: для каждого вида дохода – своя шкала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146"/>
            <a:ext cx="10515600" cy="5349664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Вариант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5.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Налоговая ставка 15% (п. 3 ст. 224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каким доходам применяется ставка (п. 3 ст. 224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):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дивиденды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, выплачиваемые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нерезидентам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проценты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по вкладам (остаткам на счетах) в банках на территории РФ, выплачиваемые </a:t>
            </a: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нерезидентам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b="1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b="1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Вариант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6.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Налоговая ставка 30% (п. 3 ст. 224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К 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каким доходам применяется ставка (п. 3 ст. 224 НК РФ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) – любые доходы </a:t>
            </a:r>
            <a:r>
              <a:rPr lang="ru-RU" b="1" dirty="0">
                <a:ea typeface="Times New Roman" panose="02020603050405020304" pitchFamily="18" charset="0"/>
                <a:cs typeface="Calibri" panose="020F0502020204030204" pitchFamily="34" charset="0"/>
              </a:rPr>
              <a:t>нерезидентов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, за исключением названных выше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ru-RU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■</a:t>
            </a: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ru-RU" dirty="0"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31" y="2756078"/>
            <a:ext cx="533869" cy="53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57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9854</TotalTime>
  <Words>1017</Words>
  <Application>Microsoft Office PowerPoint</Application>
  <PresentationFormat>Широкоэкранный</PresentationFormat>
  <Paragraphs>105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1354</cp:revision>
  <dcterms:created xsi:type="dcterms:W3CDTF">2022-05-22T12:20:38Z</dcterms:created>
  <dcterms:modified xsi:type="dcterms:W3CDTF">2024-08-29T11:58:31Z</dcterms:modified>
</cp:coreProperties>
</file>