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8"/>
  </p:notesMasterIdLst>
  <p:handoutMasterIdLst>
    <p:handoutMasterId r:id="rId9"/>
  </p:handoutMasterIdLst>
  <p:sldIdLst>
    <p:sldId id="870" r:id="rId3"/>
    <p:sldId id="828" r:id="rId4"/>
    <p:sldId id="829" r:id="rId5"/>
    <p:sldId id="830" r:id="rId6"/>
    <p:sldId id="83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70"/>
            <p14:sldId id="828"/>
            <p14:sldId id="829"/>
            <p14:sldId id="830"/>
            <p14:sldId id="8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Другие поправки по НДФЛ для налоговых агентов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4. Другие поправки по НДФЛ для НА</a:t>
            </a:r>
            <a:endParaRPr lang="ru-RU" sz="4400" b="1" dirty="0">
              <a:solidFill>
                <a:srgbClr val="50236E"/>
              </a:solidFill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Невозможность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удержать НДФЛ с доходов физлица</a:t>
            </a:r>
          </a:p>
          <a:p>
            <a:pPr>
              <a:spcAft>
                <a:spcPts val="800"/>
              </a:spcAft>
            </a:pPr>
            <a:r>
              <a:rPr lang="ru-RU" u="sng" dirty="0">
                <a:ea typeface="Times New Roman" panose="02020603050405020304" pitchFamily="18" charset="0"/>
                <a:cs typeface="Calibri" panose="020F0502020204030204" pitchFamily="34" charset="0"/>
              </a:rPr>
              <a:t>п. 5 ст. 226 НК РФ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: При невозможности удержать у налогоплательщика исчисленную сумму налога налоговый агент обязан в срок не позднее 25 февраля года, следующего за истекшим налоговым периодом, письменно сообщить налогоплательщику и налоговому органу о невозможности удержать налог, о суммах дохода, с которого не удержан налог, и сумме неудержанного налога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96479"/>
              </p:ext>
            </p:extLst>
          </p:nvPr>
        </p:nvGraphicFramePr>
        <p:xfrm>
          <a:off x="838200" y="4661354"/>
          <a:ext cx="10515600" cy="1261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3794">
                  <a:extLst>
                    <a:ext uri="{9D8B030D-6E8A-4147-A177-3AD203B41FA5}">
                      <a16:colId xmlns:a16="http://schemas.microsoft.com/office/drawing/2014/main" val="3108794671"/>
                    </a:ext>
                  </a:extLst>
                </a:gridCol>
                <a:gridCol w="5671806">
                  <a:extLst>
                    <a:ext uri="{9D8B030D-6E8A-4147-A177-3AD203B41FA5}">
                      <a16:colId xmlns:a16="http://schemas.microsoft.com/office/drawing/2014/main" val="41392969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 течение какого периода невозможно удержать налог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25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Было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Стало с 2025 г.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29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 течение налогового периода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 31 января года, следующего за истекшим налоговым периодом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6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22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Другие поправки по НДФЛ для налоговых агентов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Пример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Подарок стоимостью 10 000 руб. вручен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работнику в конце декабря. НДФЛ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сумме 1 300 руб.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возможно удержать только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январе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 зарплаты.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050912"/>
              </p:ext>
            </p:extLst>
          </p:nvPr>
        </p:nvGraphicFramePr>
        <p:xfrm>
          <a:off x="838200" y="1945124"/>
          <a:ext cx="10515599" cy="3977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0639">
                  <a:extLst>
                    <a:ext uri="{9D8B030D-6E8A-4147-A177-3AD203B41FA5}">
                      <a16:colId xmlns:a16="http://schemas.microsoft.com/office/drawing/2014/main" val="4011363407"/>
                    </a:ext>
                  </a:extLst>
                </a:gridCol>
                <a:gridCol w="1140874">
                  <a:extLst>
                    <a:ext uri="{9D8B030D-6E8A-4147-A177-3AD203B41FA5}">
                      <a16:colId xmlns:a16="http://schemas.microsoft.com/office/drawing/2014/main" val="2384410048"/>
                    </a:ext>
                  </a:extLst>
                </a:gridCol>
                <a:gridCol w="2434086">
                  <a:extLst>
                    <a:ext uri="{9D8B030D-6E8A-4147-A177-3AD203B41FA5}">
                      <a16:colId xmlns:a16="http://schemas.microsoft.com/office/drawing/2014/main" val="980612020"/>
                    </a:ext>
                  </a:extLst>
                </a:gridCol>
              </a:tblGrid>
              <a:tr h="10172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Показатель 6-НДФЛ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Учет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НК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Учет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Письму ФНС от 17.01.2024 № ЗГ-2-11/543@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364543"/>
                  </a:ext>
                </a:extLst>
              </a:tr>
              <a:tr h="328908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Расчет 6-НДФЛ за год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972971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020 раздела 1 (налог, подлежащий перечислению)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033331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smtClean="0">
                          <a:solidFill>
                            <a:schemeClr val="tx1"/>
                          </a:solidFill>
                          <a:effectLst/>
                        </a:rPr>
                        <a:t>120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раздела 2 (доход)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10 000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10 000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952346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140 раздела 2 (исчисленный налог)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1 300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1 300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03644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160 раздела 2 (налог удержанный)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728687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170 раздела 2 (налог, не удержанный НА)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1 300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11979"/>
                  </a:ext>
                </a:extLst>
              </a:tr>
              <a:tr h="328908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Расчет 6-НДФЛ за 1 квартал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814890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020 раздела 1 (налог, подлежащий перечислению)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1 300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26891"/>
                  </a:ext>
                </a:extLst>
              </a:tr>
              <a:tr h="32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Строка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160 раздела 2 (налог удержанный)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1 300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773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3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Другие поправки по НДФЛ для налоговых агентов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Учет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расходов физлица при расчете НДФЛ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При исчислении НДФЛ налоговый агент на основании заявления налогоплательщика учитывает фактически осуществленные и документально подтвержденные расходы, которые учитываются при исчислении суммы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налога. 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качестве документального подтверждения соответствующих расходов физлицом должны быть представлены: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оригиналы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или надлежащим образом заверенные копии документов, на основании которых это физлицо произвело соответствующие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расходы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документы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подтверждающие факт и сумму оплаты соответствующих расходов. 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случае представления физлицом оригиналов документов налоговый агент обязан изготовить заверенные копии таких документов и хранить их в течение 5 лет (п. 11 ст. 226 НК РФ).</a:t>
            </a:r>
          </a:p>
        </p:txBody>
      </p:sp>
    </p:spTree>
    <p:extLst>
      <p:ext uri="{BB962C8B-B14F-4D97-AF65-F5344CB8AC3E}">
        <p14:creationId xmlns:p14="http://schemas.microsoft.com/office/powerpoint/2010/main" val="129752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Другие поправки по НДФЛ для налоговых агентов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НДФЛ с выходных пособий при увольнении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п. 1 ст. 217 НК РФ)</a:t>
            </a:r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Необлагаемые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НДФЛ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компенсационные выплаты при увольнении: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 общем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случае – 3 средних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месячных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заработка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организаций, расположенных в районах Крайнего Севера и приравненных к ним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местностях,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–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6 средних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месячных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заработков.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средний месячный заработок рассчитывается в порядке, аналогичном применяемому при назначении пособия по 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БиР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и ежемесячного пособия по уходу за ребенком (п. 1 ст. 217 НК РФ; ч. 1, 2, 3.1 ст. 14 Закона от 29.12.2006 № 255-ФЗ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261421"/>
              </p:ext>
            </p:extLst>
          </p:nvPr>
        </p:nvGraphicFramePr>
        <p:xfrm>
          <a:off x="838200" y="5095744"/>
          <a:ext cx="10515600" cy="1304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6814">
                  <a:extLst>
                    <a:ext uri="{9D8B030D-6E8A-4147-A177-3AD203B41FA5}">
                      <a16:colId xmlns:a16="http://schemas.microsoft.com/office/drawing/2014/main" val="174198225"/>
                    </a:ext>
                  </a:extLst>
                </a:gridCol>
                <a:gridCol w="296214">
                  <a:extLst>
                    <a:ext uri="{9D8B030D-6E8A-4147-A177-3AD203B41FA5}">
                      <a16:colId xmlns:a16="http://schemas.microsoft.com/office/drawing/2014/main" val="2513182495"/>
                    </a:ext>
                  </a:extLst>
                </a:gridCol>
                <a:gridCol w="3618964">
                  <a:extLst>
                    <a:ext uri="{9D8B030D-6E8A-4147-A177-3AD203B41FA5}">
                      <a16:colId xmlns:a16="http://schemas.microsoft.com/office/drawing/2014/main" val="1087775594"/>
                    </a:ext>
                  </a:extLst>
                </a:gridCol>
                <a:gridCol w="360608">
                  <a:extLst>
                    <a:ext uri="{9D8B030D-6E8A-4147-A177-3AD203B41FA5}">
                      <a16:colId xmlns:a16="http://schemas.microsoft.com/office/drawing/2014/main" val="86143639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42316398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Средний дневной заработок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Выплаты, на которые начислялись страховые взносы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за 2 календарных года, предшествующих году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события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Количество календарных дней в этих годах за вычетом периодов, когда работник был на больничном, в отпуске по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БиР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в отпуске по уходу за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ребенком и т.д.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823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20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 smtClean="0"/>
              <a:t>Другие поправки по НДФЛ для налоговых агентов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Спорные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вопросы: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применять ли предельную величину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базы для начисления страховых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взносов, используемую при расчете пособий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как посчитать количество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дней в 3 / 6 месяцах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лимита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как считать необлагаемое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страховыми взносами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выходное пособие.</a:t>
            </a:r>
          </a:p>
          <a:p>
            <a:pPr>
              <a:spcAft>
                <a:spcPts val="800"/>
              </a:spcAft>
            </a:pPr>
            <a:r>
              <a:rPr lang="ru-RU" i="1" u="sng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Подп. 2 п. 1 ст. </a:t>
            </a:r>
            <a:r>
              <a:rPr lang="ru-RU" i="1" u="sng" dirty="0">
                <a:ea typeface="Times New Roman" panose="02020603050405020304" pitchFamily="18" charset="0"/>
                <a:cs typeface="Calibri" panose="020F0502020204030204" pitchFamily="34" charset="0"/>
              </a:rPr>
              <a:t>422 НК РФ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облагаются взносами суммы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выплат в виде выходного пособия и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СМЗ на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период трудоустройства в части, превышающей в целом трехкратный размер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СМЗ (6-тикратный для РКС),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а также компенсации руководителю, заместителям руководителя и главному бухгалтеру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части, превышающей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3-кратный </a:t>
            </a:r>
            <a:r>
              <a:rPr lang="ru-RU" i="1" dirty="0">
                <a:ea typeface="Times New Roman" panose="02020603050405020304" pitchFamily="18" charset="0"/>
                <a:cs typeface="Calibri" panose="020F0502020204030204" pitchFamily="34" charset="0"/>
              </a:rPr>
              <a:t>размер </a:t>
            </a:r>
            <a:r>
              <a:rPr lang="ru-RU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СМЗ.</a:t>
            </a:r>
            <a:endParaRPr lang="ru-RU" i="1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56508"/>
              </p:ext>
            </p:extLst>
          </p:nvPr>
        </p:nvGraphicFramePr>
        <p:xfrm>
          <a:off x="838200" y="1036145"/>
          <a:ext cx="10515600" cy="9214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555">
                  <a:extLst>
                    <a:ext uri="{9D8B030D-6E8A-4147-A177-3AD203B41FA5}">
                      <a16:colId xmlns:a16="http://schemas.microsoft.com/office/drawing/2014/main" val="265899370"/>
                    </a:ext>
                  </a:extLst>
                </a:gridCol>
                <a:gridCol w="528034">
                  <a:extLst>
                    <a:ext uri="{9D8B030D-6E8A-4147-A177-3AD203B41FA5}">
                      <a16:colId xmlns:a16="http://schemas.microsoft.com/office/drawing/2014/main" val="1789487580"/>
                    </a:ext>
                  </a:extLst>
                </a:gridCol>
                <a:gridCol w="3052293">
                  <a:extLst>
                    <a:ext uri="{9D8B030D-6E8A-4147-A177-3AD203B41FA5}">
                      <a16:colId xmlns:a16="http://schemas.microsoft.com/office/drawing/2014/main" val="1775388699"/>
                    </a:ext>
                  </a:extLst>
                </a:gridCol>
                <a:gridCol w="540912">
                  <a:extLst>
                    <a:ext uri="{9D8B030D-6E8A-4147-A177-3AD203B41FA5}">
                      <a16:colId xmlns:a16="http://schemas.microsoft.com/office/drawing/2014/main" val="4107161891"/>
                    </a:ext>
                  </a:extLst>
                </a:gridCol>
                <a:gridCol w="3059806">
                  <a:extLst>
                    <a:ext uri="{9D8B030D-6E8A-4147-A177-3AD203B41FA5}">
                      <a16:colId xmlns:a16="http://schemas.microsoft.com/office/drawing/2014/main" val="1527222850"/>
                    </a:ext>
                  </a:extLst>
                </a:gridCol>
              </a:tblGrid>
              <a:tr h="9214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Средний месячный заработок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Средний дневной заработок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Количество дней в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периоде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088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87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9855</TotalTime>
  <Words>630</Words>
  <Application>Microsoft Office PowerPoint</Application>
  <PresentationFormat>Широкоэкранный</PresentationFormat>
  <Paragraphs>71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1356</cp:revision>
  <dcterms:created xsi:type="dcterms:W3CDTF">2022-05-22T12:20:38Z</dcterms:created>
  <dcterms:modified xsi:type="dcterms:W3CDTF">2024-09-26T08:02:04Z</dcterms:modified>
</cp:coreProperties>
</file>