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0"/>
  </p:notesMasterIdLst>
  <p:handoutMasterIdLst>
    <p:handoutMasterId r:id="rId11"/>
  </p:handoutMasterIdLst>
  <p:sldIdLst>
    <p:sldId id="835" r:id="rId3"/>
    <p:sldId id="836" r:id="rId4"/>
    <p:sldId id="837" r:id="rId5"/>
    <p:sldId id="838" r:id="rId6"/>
    <p:sldId id="839" r:id="rId7"/>
    <p:sldId id="877" r:id="rId8"/>
    <p:sldId id="87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35"/>
            <p14:sldId id="836"/>
            <p14:sldId id="837"/>
            <p14:sldId id="838"/>
            <p14:sldId id="839"/>
            <p14:sldId id="877"/>
            <p14:sldId id="8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17/73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6. Изменения по налогу </a:t>
            </a:r>
            <a:r>
              <a:rPr lang="ru-RU" sz="4400" b="1" dirty="0">
                <a:solidFill>
                  <a:srgbClr val="50236E"/>
                </a:solidFill>
              </a:rPr>
              <a:t>на </a:t>
            </a:r>
            <a:r>
              <a:rPr lang="ru-RU" sz="4400" b="1" dirty="0" smtClean="0">
                <a:solidFill>
                  <a:srgbClr val="50236E"/>
                </a:solidFill>
              </a:rPr>
              <a:t>прибыль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1.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 2025 г. выросли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ставки налога на прибыль (п. 1, 1.15 ст. 284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Регионы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вправе на 2025 – 2030 гг. снижать ставку налога в региональный бюджет для малых технологических компаний (п. 1.8 – 5 ст. 284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464328"/>
              </p:ext>
            </p:extLst>
          </p:nvPr>
        </p:nvGraphicFramePr>
        <p:xfrm>
          <a:off x="838200" y="2724483"/>
          <a:ext cx="10515599" cy="2629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6521">
                  <a:extLst>
                    <a:ext uri="{9D8B030D-6E8A-4147-A177-3AD203B41FA5}">
                      <a16:colId xmlns:a16="http://schemas.microsoft.com/office/drawing/2014/main" val="1713263229"/>
                    </a:ext>
                  </a:extLst>
                </a:gridCol>
                <a:gridCol w="3206918">
                  <a:extLst>
                    <a:ext uri="{9D8B030D-6E8A-4147-A177-3AD203B41FA5}">
                      <a16:colId xmlns:a16="http://schemas.microsoft.com/office/drawing/2014/main" val="2178530776"/>
                    </a:ext>
                  </a:extLst>
                </a:gridCol>
                <a:gridCol w="2859031">
                  <a:extLst>
                    <a:ext uri="{9D8B030D-6E8A-4147-A177-3AD203B41FA5}">
                      <a16:colId xmlns:a16="http://schemas.microsoft.com/office/drawing/2014/main" val="3258590086"/>
                    </a:ext>
                  </a:extLst>
                </a:gridCol>
                <a:gridCol w="1643129">
                  <a:extLst>
                    <a:ext uri="{9D8B030D-6E8A-4147-A177-3AD203B41FA5}">
                      <a16:colId xmlns:a16="http://schemas.microsoft.com/office/drawing/2014/main" val="1544709562"/>
                    </a:ext>
                  </a:extLst>
                </a:gridCol>
              </a:tblGrid>
              <a:tr h="375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Статус организации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Федеральный бюджет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Региональный бюджет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47674"/>
                  </a:ext>
                </a:extLst>
              </a:tr>
              <a:tr h="37560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Аккредитованные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-компании (на 2025  - 2030 гг.)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744523"/>
                  </a:ext>
                </a:extLst>
              </a:tr>
              <a:tr h="375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Было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61608"/>
                  </a:ext>
                </a:extLst>
              </a:tr>
              <a:tr h="375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Стало с 2025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66996"/>
                  </a:ext>
                </a:extLst>
              </a:tr>
              <a:tr h="37560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Остальные организации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513971"/>
                  </a:ext>
                </a:extLst>
              </a:tr>
              <a:tr h="375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Было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140948"/>
                  </a:ext>
                </a:extLst>
              </a:tr>
              <a:tr h="375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Стало с 2025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52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2. С 1 января 2024 г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региональную часть налога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прибыль (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авансового платежа)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можно уменьшить на сумму исчисленного торгового сбора, период обложения которым относится к соответствующему отчетному (налоговому) периоду (а не на сумму, уплаченную с начала года до даты уплаты налога на прибыль) (п. 10 ст. 286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2025 - 2027 г. курсовые разницы по требованиям (обязательствам) в иностранной валюте надо признавать в доходах и расходах только на дату исполнения требования (погашения обязательства). Признавать курсовые разницы ежемесячно не требуется (подп. 7.1 п. 4 ст. 271, подп. 6.1 п. 7 ст. 272 НК РФ).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за счет регионального инвестиционного вычета (ст. 286.1 НК РФ) налог в федеральный бюджет можно уменьшить не в полной сумме, а лишь в пределах 3% (то есть 5% придется заплатить в бюджет) (п. 3 ст. 286.1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3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вводится федеральный инвестиционный вычет – уменьшение налога в ФБ с 8% до 3% на часть расходов на приобретение и модернизацию ОС и НМА (не более 50% от суммы расходов). Неучтенный за год вычет можно перенести на следующий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год (п. 4-6, 9 ст. 286.2 НК РФ). 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Часть стоимости объекта, списанную за счет вычета, не учитывают в первоначальной стоимости объекта и не амортизируют (п. 5.1 ст. 270, п.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7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ст. 286.2 НК РФ).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Правительство РФ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утверждает: кто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применяет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вычет, 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каким ОС 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НМА, порядок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применения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вычета (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п. 3 ст. 286.2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DEAFB2-B08D-79EE-0555-D38BA1168826}"/>
              </a:ext>
            </a:extLst>
          </p:cNvPr>
          <p:cNvSpPr txBox="1"/>
          <p:nvPr/>
        </p:nvSpPr>
        <p:spPr>
          <a:xfrm>
            <a:off x="838200" y="4694156"/>
            <a:ext cx="10515600" cy="1532727"/>
          </a:xfrm>
          <a:prstGeom prst="rect">
            <a:avLst/>
          </a:prstGeom>
          <a:solidFill>
            <a:srgbClr val="E94537">
              <a:alpha val="14118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E6E0E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Если ОС или НМА с </a:t>
            </a:r>
            <a:r>
              <a:rPr lang="ru-RU" sz="2400" dirty="0" err="1">
                <a:ea typeface="Times New Roman" panose="02020603050405020304" pitchFamily="18" charset="0"/>
                <a:cs typeface="Calibri" panose="020F0502020204030204" pitchFamily="34" charset="0"/>
              </a:rPr>
              <a:t>неистекшим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 СПИ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буду проданы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ранее 5 лет со дня ввода в эксплуатацию, вычет надо восстановить и заплатить налог в бюджет с пенями (п. 11 ст. 286.2 НК РФ).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A887AA6-3BF2-C696-9CA5-4925F9CC7C5B}"/>
              </a:ext>
            </a:extLst>
          </p:cNvPr>
          <p:cNvSpPr/>
          <p:nvPr/>
        </p:nvSpPr>
        <p:spPr>
          <a:xfrm>
            <a:off x="1276855" y="4720050"/>
            <a:ext cx="9211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E9453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Важно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C7DA3CD-04B4-9E55-84FA-24B888A7A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4749128"/>
            <a:ext cx="329568" cy="32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8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6.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разрешено применение коэффициента 2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(вместо коэффициента 1,5) 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фактическим затратам (п. 1, 3 ст. 257, п. 7, 9 ст. 262, подп. 26 п. 1 ст. 264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формировании первоначальной стоимости: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основных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средств, включенных в реестр российской радиоэлектронной продукции из сферы искусственного интеллекта, либо в перечень российского высокотехнологичного оборудования, либо в реестр российских программ для ЭВМ и баз данных (последнее — новое с 2025 г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НМА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являющихся исключительными правами на программы для ЭВМ и базы данных, включенные в единый реестр российских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программ для ЭВМ и баз данных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16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покупку по лицензионным (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сублицензионным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) соглашениям с правообладателем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использование российских программ для ЭВМ и баз данных из единого реестра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адаптацию и модификацию программ для ЭВМ и баз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данных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приобретенных по лицензионным (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сублицензионным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соглашениям, включенных в единый реестр российских программ для ЭВМ и баз данных (новое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- с 2025 г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НИОКР по правительственному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перечню (Постановление Правительства от 24.12.2008 № 988)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определенные НИОКР у малых технологических компаний, включенных в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реестр.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4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7.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5 марта 2022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 31 декабря 2026 г. включительно 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виде санкций за нарушение договорных или долговых обязательств, а также в виде возмещения убытков (ущерба), подлежащих взысканию с иностранных компаний из недружественных стран, а также с российских организаций,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являющихся солидарными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ответчиками этих иностранных компаний, признается на день поступления денег (имущества, имущественных прав) (подп. 14.5 п. 4 ст. 271 НК РФ).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 5 марта 2022 г.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 31 декабря 2026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включительно аналогичные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санкции, подлежащие уплате на основании решения суда, в отношении  российской организации, являющейся солидарным ответчиком иностранной компании, расположенной в недружественном государстве, учитываются в расходах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день перечисления денег с расчетного счета (выплаты из кассы), передачи имущества, имущественных прав (подп. 8.1 п. 7 ст. 272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3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Повышенные ставки налога на прибыль, но дополнительные бонусы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8. С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 января 2024 г.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не учитывается для налога на прибыль доход в виде прекращенных в 2024 и 2025 гг. обязательств (подп. 21.7 п. 1 ст. 251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договору купли-продажи акций (долей) российских организаций, продавцом по которому является иностранное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лицо, в случае принятия решения о прощении долга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связанных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выплатой иностранному участнику ООО действительной стоимости доли при выходе в 2022 - 2025 гг. из состава участников общества или в результате исключения в 2022 - 2025 гг. из состава участников в судебном порядке.</a:t>
            </a: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    Статья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«Изучаем летние «прибыльные» новшества на 2024 г.»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ГК, 2024, №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17 </a:t>
            </a:r>
            <a:r>
              <a:rPr lang="en-US" dirty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n-US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glavkniga.ru/elver/2024/17/7321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■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960472"/>
            <a:ext cx="369498" cy="36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40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1008</Words>
  <Application>Microsoft Office PowerPoint</Application>
  <PresentationFormat>Широкоэкранный</PresentationFormat>
  <Paragraphs>60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2024-08-29T12:31:32Z</dcterms:modified>
</cp:coreProperties>
</file>