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12"/>
  </p:notesMasterIdLst>
  <p:handoutMasterIdLst>
    <p:handoutMasterId r:id="rId13"/>
  </p:handoutMasterIdLst>
  <p:sldIdLst>
    <p:sldId id="802" r:id="rId3"/>
    <p:sldId id="943" r:id="rId4"/>
    <p:sldId id="945" r:id="rId5"/>
    <p:sldId id="950" r:id="rId6"/>
    <p:sldId id="949" r:id="rId7"/>
    <p:sldId id="946" r:id="rId8"/>
    <p:sldId id="930" r:id="rId9"/>
    <p:sldId id="948" r:id="rId10"/>
    <p:sldId id="947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B2B238-2913-4008-9088-17A27468866F}">
          <p14:sldIdLst>
            <p14:sldId id="802"/>
            <p14:sldId id="943"/>
            <p14:sldId id="945"/>
            <p14:sldId id="950"/>
            <p14:sldId id="949"/>
            <p14:sldId id="946"/>
            <p14:sldId id="930"/>
            <p14:sldId id="948"/>
            <p14:sldId id="94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36E"/>
    <a:srgbClr val="E6E0EB"/>
    <a:srgbClr val="C1B1D1"/>
    <a:srgbClr val="8D6FAB"/>
    <a:srgbClr val="987DB3"/>
    <a:srgbClr val="9B6EBC"/>
    <a:srgbClr val="764696"/>
    <a:srgbClr val="FF9999"/>
    <a:srgbClr val="E94537"/>
    <a:srgbClr val="00B8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1" autoAdjust="0"/>
    <p:restoredTop sz="96163" autoAdjust="0"/>
  </p:normalViewPr>
  <p:slideViewPr>
    <p:cSldViewPr snapToGrid="0">
      <p:cViewPr varScale="1">
        <p:scale>
          <a:sx n="111" d="100"/>
          <a:sy n="111" d="100"/>
        </p:scale>
        <p:origin x="53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80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90DA9-5C82-41C2-9ABC-5E213CFCBA2C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69FD-619B-43E3-97BD-AC581237EC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246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FC64A-9265-4364-8EF6-C8B55523F3A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C1802-43F1-4CB0-8A95-CD6ACD8B6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769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2/24/6232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ограмма вебина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>
          <a:xfrm>
            <a:off x="839788" y="603411"/>
            <a:ext cx="10515600" cy="1087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rgbClr val="50236E"/>
                </a:solidFill>
                <a:latin typeface="+mn-lt"/>
              </a:rPr>
              <a:t>Программа </a:t>
            </a:r>
            <a:r>
              <a:rPr lang="ru-RU" dirty="0" err="1">
                <a:solidFill>
                  <a:srgbClr val="50236E"/>
                </a:solidFill>
                <a:latin typeface="+mn-lt"/>
              </a:rPr>
              <a:t>вебинара</a:t>
            </a:r>
            <a:endParaRPr lang="ru-RU" dirty="0">
              <a:solidFill>
                <a:srgbClr val="50236E"/>
              </a:solidFill>
              <a:latin typeface="+mn-lt"/>
            </a:endParaRP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10448642" cy="4498975"/>
          </a:xfrm>
        </p:spPr>
        <p:txBody>
          <a:bodyPr numCol="2" spcCol="360000">
            <a:noAutofit/>
          </a:bodyPr>
          <a:lstStyle>
            <a:lvl1pPr marL="342900" indent="-342900" defTabSz="914400">
              <a:defRPr/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521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ТИЛЕЙ ЗАГОЛОВКОВ 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4400" b="1" dirty="0">
                <a:solidFill>
                  <a:srgbClr val="50236E"/>
                </a:solidFill>
              </a:rPr>
              <a:t>Заголовок 1 Страховые взносы: заполняем РСВ</a:t>
            </a:r>
          </a:p>
          <a:p>
            <a:pPr>
              <a:lnSpc>
                <a:spcPts val="4400"/>
              </a:lnSpc>
            </a:pPr>
            <a:r>
              <a:rPr lang="ru-RU" sz="3800" dirty="0">
                <a:solidFill>
                  <a:srgbClr val="50236E"/>
                </a:solidFill>
              </a:rPr>
              <a:t>Заголовок 2 Компенсация за задержку зарплаты </a:t>
            </a:r>
            <a:endParaRPr lang="ru-RU" sz="4400" b="1" dirty="0">
              <a:solidFill>
                <a:srgbClr val="50236E"/>
              </a:solidFill>
            </a:endParaRPr>
          </a:p>
          <a:p>
            <a:r>
              <a:rPr lang="ru-RU" b="1" dirty="0">
                <a:solidFill>
                  <a:srgbClr val="50236E"/>
                </a:solidFill>
              </a:rPr>
              <a:t>Заголовок 3 Позиция Минфина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4: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работник уехал за границу в середине года и к концу 2022 г. стал нерезидентом. Нужно: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пересчитать НДФЛ с доходов, выплаченных за период работы в РФ, по ставке 30% вместо 13%</a:t>
            </a:r>
          </a:p>
        </p:txBody>
      </p:sp>
    </p:spTree>
    <p:extLst>
      <p:ext uri="{BB962C8B-B14F-4D97-AF65-F5344CB8AC3E}">
        <p14:creationId xmlns:p14="http://schemas.microsoft.com/office/powerpoint/2010/main" val="816968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ТАБЛИ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58608556"/>
              </p:ext>
            </p:extLst>
          </p:nvPr>
        </p:nvGraphicFramePr>
        <p:xfrm>
          <a:off x="838199" y="3429000"/>
          <a:ext cx="10515600" cy="2707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62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5510038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Код дохода</a:t>
                      </a:r>
                      <a:endParaRPr lang="ru-RU" sz="15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Расшифровка</a:t>
                      </a:r>
                      <a:endParaRPr lang="ru-RU" sz="15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Пояснение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/>
                        <a:t>2721</a:t>
                      </a: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effectLst/>
                        </a:rPr>
                        <a:t>Стоимость имущества, полученного в порядке дарения (за исключением имущества, полученного в порядке дарения, налоговая база по которому определяется в соответствии с пунктом 6 статьи 210 Кодекса)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Указывается: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- стоимость ценных бумаг, полученных физлицами в порядке дарения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- стоимость любого имущества, полученного в порядке дарения физлицами – нерезидентами РФ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/>
                        <a:t>2720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effectLst/>
                        </a:rPr>
                        <a:t>Стоимость имущества, полученного в порядке дарения, налоговая база, по которому определяется в соответствии с пунктом 6 статьи 210 Кодекса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</a:rPr>
                        <a:t>Все прочие подарки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6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ФОРМ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</p:spPr>
            <p:txBody>
              <a:bodyPr>
                <a:noAutofit/>
              </a:bodyPr>
              <a:lstStyle/>
              <a:p>
                <a:r>
                  <a:rPr lang="ru-RU" dirty="0"/>
                  <a:t>3. Начиная с ноября </a:t>
                </a:r>
                <a:r>
                  <a:rPr lang="ru-RU" dirty="0" err="1"/>
                  <a:t>доудерживаем</a:t>
                </a:r>
                <a:r>
                  <a:rPr lang="ru-RU" dirty="0"/>
                  <a:t> НДФЛ из последующих выплат этому работнику. Соблюдаем ограничение – удержания не могут превышать 20% от начисленной суммы (п. 4 ст. 226 НК РФ; ст. 138 ТК РФ):</a:t>
                </a:r>
                <a:endParaRPr lang="en-US" sz="2000" i="1" dirty="0"/>
              </a:p>
              <a:p>
                <a:pPr>
                  <a:lnSpc>
                    <a:spcPts val="2400"/>
                  </a:lnSpc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− 30 000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 ×30%</m:t>
                          </m:r>
                        </m:e>
                      </m:d>
                      <m:r>
                        <a:rPr lang="ru-RU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×20%=4 200 руб</m:t>
                      </m:r>
                      <m:r>
                        <a:rPr lang="en-US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i="1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4. Рассчитываем сумму неудержанного налога по состоянию на 31.12.2022:</a:t>
                </a:r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51 000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4 200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000" i="1" dirty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2 мес.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42 600 руб.</m:t>
                      </m:r>
                    </m:oMath>
                  </m:oMathPara>
                </a14:m>
                <a:endParaRPr lang="ru-RU" sz="2000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5. В 6-НДФЛ за 2022 г. (Письмо ФНС от 30.04.2021 № БС-4-11/6168@):</a:t>
                </a:r>
              </a:p>
              <a:p>
                <a:pPr lvl="1"/>
                <a:r>
                  <a:rPr lang="ru-RU" dirty="0"/>
                  <a:t>в разделе 1 в поле 020 отражаем удержанные за октябрь-декабрь суммы НДФЛ с учетом перерасчета:</a:t>
                </a:r>
                <a:r>
                  <a:rPr lang="en-US" sz="2000" i="1" dirty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2000" i="1" dirty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 мес.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30% + 4 200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 мес.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35 400</m:t>
                    </m:r>
                  </m:oMath>
                </a14:m>
                <a:endParaRPr lang="ru-RU" sz="2000" dirty="0">
                  <a:solidFill>
                    <a:srgbClr val="8D6FAB"/>
                  </a:solidFill>
                  <a:latin typeface="Cambria Math" panose="02040503050406030204" pitchFamily="18" charset="0"/>
                </a:endParaRPr>
              </a:p>
              <a:p>
                <a:pPr lvl="1"/>
                <a:r>
                  <a:rPr lang="ru-RU" dirty="0"/>
                  <a:t>в разделе 2 по ставке 30% отражаем итоговые показатели по работнику:</a:t>
                </a:r>
              </a:p>
              <a:p>
                <a:pPr>
                  <a:lnSpc>
                    <a:spcPts val="2400"/>
                  </a:lnSpc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  <a:blipFill>
                <a:blip r:embed="rId2"/>
                <a:stretch>
                  <a:fillRect l="-870" t="-1570" r="-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061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Страховые взносы: заполняем РСВ, ПСВ, ЕФС-1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val="501962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СЫЛКИ НА СТА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838200" y="5318272"/>
            <a:ext cx="10515600" cy="1200329"/>
            <a:chOff x="838200" y="5318272"/>
            <a:chExt cx="105156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838200" y="5318272"/>
              <a:ext cx="10515600" cy="120032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>
                  <a:solidFill>
                    <a:srgbClr val="E6E0EB"/>
                  </a:solidFill>
                </a:rPr>
                <a:t>М</a:t>
              </a:r>
              <a:endParaRPr lang="ru-RU" sz="2800" b="1" dirty="0">
                <a:solidFill>
                  <a:srgbClr val="E6E0EB"/>
                </a:solidFill>
              </a:endParaRPr>
            </a:p>
            <a:p>
              <a:r>
                <a:rPr lang="ru-RU" sz="2400" dirty="0"/>
                <a:t>Статья </a:t>
              </a:r>
              <a:r>
                <a:rPr lang="ru-RU" sz="2400" b="1" dirty="0"/>
                <a:t>«Особые налоговые правила для ДНР, ЛНР, Запорожской и Херсонской областей» </a:t>
              </a:r>
              <a:r>
                <a:rPr lang="ru-RU" sz="2400" dirty="0"/>
                <a:t>в ГК 2022, № 24 </a:t>
              </a:r>
              <a:r>
                <a:rPr lang="ru-RU" sz="2400" dirty="0">
                  <a:hlinkClick r:id="rId2"/>
                </a:rPr>
                <a:t>https://glavkniga.ru/elver/2022/24/6232</a:t>
              </a:r>
              <a:r>
                <a:rPr lang="ru-RU" sz="2400" dirty="0"/>
                <a:t> 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276855" y="5374558"/>
              <a:ext cx="241489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000" b="1" dirty="0">
                  <a:solidFill>
                    <a:srgbClr val="50236E"/>
                  </a:solidFill>
                </a:rPr>
                <a:t>Материалы по теме</a:t>
              </a:r>
            </a:p>
          </p:txBody>
        </p:sp>
      </p:grpSp>
      <p:grpSp>
        <p:nvGrpSpPr>
          <p:cNvPr id="9" name="Группа 8"/>
          <p:cNvGrpSpPr/>
          <p:nvPr userDrawn="1"/>
        </p:nvGrpSpPr>
        <p:grpSpPr>
          <a:xfrm>
            <a:off x="838200" y="4281951"/>
            <a:ext cx="10515600" cy="830997"/>
            <a:chOff x="893900" y="2202671"/>
            <a:chExt cx="10515600" cy="830997"/>
          </a:xfrm>
        </p:grpSpPr>
        <p:sp>
          <p:nvSpPr>
            <p:cNvPr id="10" name="TextBox 9"/>
            <p:cNvSpPr txBox="1"/>
            <p:nvPr/>
          </p:nvSpPr>
          <p:spPr>
            <a:xfrm>
              <a:off x="893900" y="2202671"/>
              <a:ext cx="10515600" cy="830997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>
                  <a:solidFill>
                    <a:srgbClr val="E6E0EB"/>
                  </a:solidFill>
                </a:rPr>
                <a:t>М</a:t>
              </a:r>
              <a:endParaRPr lang="ru-RU" sz="2800" b="1" dirty="0">
                <a:solidFill>
                  <a:srgbClr val="E6E0EB"/>
                </a:solidFill>
              </a:endParaRPr>
            </a:p>
            <a:p>
              <a:r>
                <a:rPr lang="ru-RU" sz="2400" dirty="0"/>
                <a:t>Уведомление об исчисленных суммах налога на прибыль не подаем.</a:t>
              </a:r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E94537"/>
                    </a:solidFill>
                  </a:rPr>
                  <a:t>Важно</a:t>
                </a:r>
              </a:p>
            </p:txBody>
          </p:sp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88035"/>
                <a:ext cx="329568" cy="329568"/>
              </a:xfrm>
              <a:prstGeom prst="rect">
                <a:avLst/>
              </a:prstGeom>
            </p:spPr>
          </p:pic>
        </p:grpSp>
      </p:grp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87" y="5398268"/>
            <a:ext cx="321909" cy="321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356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" y="2738401"/>
            <a:ext cx="12191999" cy="4119599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07671" y="3339573"/>
            <a:ext cx="9511997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Готовимся к сдаче отчетности за </a:t>
            </a:r>
            <a:r>
              <a:rPr lang="en-US" sz="6000" b="1" dirty="0">
                <a:solidFill>
                  <a:schemeClr val="bg1"/>
                </a:solidFill>
                <a:latin typeface="+mj-lt"/>
              </a:rPr>
              <a:t>II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 квартал </a:t>
            </a:r>
            <a:endParaRPr lang="en-US" sz="6000" b="1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2023 г.</a:t>
            </a: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530057" y="2230202"/>
            <a:ext cx="1391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М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Филимонова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endParaRPr lang="ru-RU" sz="1200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043666" y="2243139"/>
            <a:ext cx="1306512" cy="402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А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Шаронова</a:t>
            </a:r>
          </a:p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40379" y="2232575"/>
            <a:ext cx="1712841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12 июля 2023 г</a:t>
            </a:r>
            <a:r>
              <a:rPr lang="en-US" b="1" dirty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3467" y="2232575"/>
            <a:ext cx="716863" cy="369333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12:00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2232575"/>
            <a:ext cx="1059585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Лекторы</a:t>
            </a: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79" y="588077"/>
            <a:ext cx="2135670" cy="65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01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06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590081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914405"/>
            <a:ext cx="10539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 1 </a:t>
            </a:r>
            <a:r>
              <a:rPr lang="ru-RU" dirty="0" err="1"/>
              <a:t>ур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199" y="2239968"/>
            <a:ext cx="10515600" cy="4223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Текст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34183" y="112477"/>
            <a:ext cx="8119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bg1"/>
                </a:solidFill>
              </a:defRPr>
            </a:lvl1pPr>
          </a:lstStyle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1435443" y="6374953"/>
            <a:ext cx="6096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77500" lnSpcReduction="20000"/>
          </a:bodyPr>
          <a:lstStyle/>
          <a:p>
            <a:pPr algn="r"/>
            <a:fld id="{BD563453-3FA6-4338-97E6-31B88F33F074}" type="slidenum">
              <a:rPr lang="ru-RU" sz="2800" b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/>
              <a:t>‹#›</a:t>
            </a:fld>
            <a:endParaRPr lang="ru-RU" sz="2800" b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16981"/>
            <a:ext cx="1643743" cy="379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99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680" r:id="rId3"/>
    <p:sldLayoutId id="2147483681" r:id="rId4"/>
    <p:sldLayoutId id="2147483678" r:id="rId5"/>
    <p:sldLayoutId id="2147483685" r:id="rId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0236E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87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УСН: учет страховых взносов и другие вопросы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589D98A-1332-4512-B40C-6DACAD2BB49B}"/>
              </a:ext>
            </a:extLst>
          </p:cNvPr>
          <p:cNvSpPr/>
          <p:nvPr/>
        </p:nvSpPr>
        <p:spPr>
          <a:xfrm>
            <a:off x="778056" y="2361154"/>
            <a:ext cx="10575744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b="1" dirty="0">
                <a:solidFill>
                  <a:srgbClr val="50236E"/>
                </a:solidFill>
              </a:rPr>
              <a:t>Счет-фактура на аванс с НДС у упрощенца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Письмо Минфина от 19.03.2024 № 03-07-11/24203</a:t>
            </a: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 случае выставления продавцом, применяющим УСН, счета-фактуры по авансовым платежам или отгруженным товарам (выполненным работам, оказанным услугам), в котором выделена сумма НДС, на указанного продавца возлагается обязанность по уплате НДС в бюджет.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Упрощенец обязан представить в инспекцию НДС-декларацию.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3E88880-6098-4E34-B13A-07D8EE8105AE}"/>
              </a:ext>
            </a:extLst>
          </p:cNvPr>
          <p:cNvSpPr/>
          <p:nvPr/>
        </p:nvSpPr>
        <p:spPr>
          <a:xfrm>
            <a:off x="711348" y="648205"/>
            <a:ext cx="7323415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>
              <a:defRPr/>
            </a:pPr>
            <a:r>
              <a:rPr lang="ru-RU" sz="4400" b="1" dirty="0">
                <a:solidFill>
                  <a:srgbClr val="50236E"/>
                </a:solidFill>
              </a:rPr>
              <a:t>УСН: учет страховых взносов </a:t>
            </a:r>
          </a:p>
          <a:p>
            <a:pPr lvl="0">
              <a:defRPr/>
            </a:pPr>
            <a:r>
              <a:rPr lang="ru-RU" sz="4400" b="1" dirty="0">
                <a:solidFill>
                  <a:srgbClr val="50236E"/>
                </a:solidFill>
              </a:rPr>
              <a:t>и другие вопросы</a:t>
            </a:r>
          </a:p>
        </p:txBody>
      </p:sp>
    </p:spTree>
    <p:extLst>
      <p:ext uri="{BB962C8B-B14F-4D97-AF65-F5344CB8AC3E}">
        <p14:creationId xmlns:p14="http://schemas.microsoft.com/office/powerpoint/2010/main" val="431633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УСН: учет страховых взносов и другие вопросы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589D98A-1332-4512-B40C-6DACAD2BB49B}"/>
              </a:ext>
            </a:extLst>
          </p:cNvPr>
          <p:cNvSpPr/>
          <p:nvPr/>
        </p:nvSpPr>
        <p:spPr>
          <a:xfrm>
            <a:off x="808128" y="1028743"/>
            <a:ext cx="1057574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b="1" dirty="0">
                <a:solidFill>
                  <a:srgbClr val="50236E"/>
                </a:solidFill>
              </a:rPr>
              <a:t>Выплаты руководителю не всегда учитываются </a:t>
            </a:r>
          </a:p>
          <a:p>
            <a:r>
              <a:rPr lang="ru-RU" sz="3000" b="1" dirty="0">
                <a:solidFill>
                  <a:srgbClr val="50236E"/>
                </a:solidFill>
              </a:rPr>
              <a:t>в УСН-расходах </a:t>
            </a:r>
          </a:p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Письмо Минфина от 19.04.2024 № 03-11-06/2/37246</a:t>
            </a: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Расходы на оплату труда уменьшают УСН-базу. Но выплаты руководству не всегда можно отнести к «зарплатным» затратам.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Минфин уточнил: в состав расходов на оплату труда включаются лишь те выплаты руководителю, которые произведены на основании трудового договора (контракта) и/или коллективного договора.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При этом вознаграждение, которое руководитель - единственный учредитель выплатил самому себе, в УСН-расходах не учитывается.</a:t>
            </a:r>
          </a:p>
        </p:txBody>
      </p:sp>
    </p:spTree>
    <p:extLst>
      <p:ext uri="{BB962C8B-B14F-4D97-AF65-F5344CB8AC3E}">
        <p14:creationId xmlns:p14="http://schemas.microsoft.com/office/powerpoint/2010/main" val="2749076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УСН: учет страховых взносов и другие вопросы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589D98A-1332-4512-B40C-6DACAD2BB49B}"/>
              </a:ext>
            </a:extLst>
          </p:cNvPr>
          <p:cNvSpPr/>
          <p:nvPr/>
        </p:nvSpPr>
        <p:spPr>
          <a:xfrm>
            <a:off x="778056" y="751344"/>
            <a:ext cx="1057574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b="1" dirty="0">
                <a:solidFill>
                  <a:srgbClr val="50236E"/>
                </a:solidFill>
              </a:rPr>
              <a:t>Учет страховых взносов у организации </a:t>
            </a:r>
          </a:p>
          <a:p>
            <a:r>
              <a:rPr lang="ru-RU" sz="3000" b="1" dirty="0">
                <a:solidFill>
                  <a:srgbClr val="50236E"/>
                </a:solidFill>
              </a:rPr>
              <a:t>на «доходно-расходной» УСН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Страховые взносы включаются в расходы того периода, когда погашена совокупная обязанность в части взносов.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Если за упрощенца такие взносы уплачены кем-то другим (третьим лицом), то их можно учесть в расходах только после того, как упрощенец погасит свой долг перед третьим лицом.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 расходы можно принять фактически уплаченные суммы, но в пределах начисленных (</a:t>
            </a:r>
            <a:r>
              <a:rPr lang="ru-RU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пп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7 п. 1 ст. 346.16, </a:t>
            </a:r>
            <a:r>
              <a:rPr lang="ru-RU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пп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3 п. 2 ст. 346.17 НК РФ).</a:t>
            </a:r>
          </a:p>
        </p:txBody>
      </p:sp>
    </p:spTree>
    <p:extLst>
      <p:ext uri="{BB962C8B-B14F-4D97-AF65-F5344CB8AC3E}">
        <p14:creationId xmlns:p14="http://schemas.microsoft.com/office/powerpoint/2010/main" val="1034705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УСН: учет страховых взносов и другие вопросы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589D98A-1332-4512-B40C-6DACAD2BB49B}"/>
              </a:ext>
            </a:extLst>
          </p:cNvPr>
          <p:cNvSpPr/>
          <p:nvPr/>
        </p:nvSpPr>
        <p:spPr>
          <a:xfrm>
            <a:off x="778056" y="751344"/>
            <a:ext cx="1057574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b="1" dirty="0">
                <a:solidFill>
                  <a:srgbClr val="50236E"/>
                </a:solidFill>
              </a:rPr>
              <a:t>Учет страховых взносов у организации на «доходной» УСН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Начисленный налог и авансовые платежи можно уменьшить на страховые взносы, которые уплачены за работников на ОПС, ОМС, на </a:t>
            </a:r>
            <a:r>
              <a:rPr lang="ru-RU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ВНиМ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и на травматизм (</a:t>
            </a:r>
            <a:r>
              <a:rPr lang="ru-RU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пп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1 п. 3.1 ст. 346.21 НК РФ).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Налог (авансовый платеж) уменьшают только те взносы, совокупную обязанность в части которых вы фактически погасили в периоде, за который посчитали платеж по УСН. То есть после того, как подошел срок уплаты взносов по НК.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Неважно, если эти взносы были начислены за более ранний период в рамках применения УСН (Письма Минфина от 05.08.2020 N 03-11-06/2/68787, от 02.03.2020 N 03-11-11/15362). </a:t>
            </a:r>
          </a:p>
        </p:txBody>
      </p:sp>
    </p:spTree>
    <p:extLst>
      <p:ext uri="{BB962C8B-B14F-4D97-AF65-F5344CB8AC3E}">
        <p14:creationId xmlns:p14="http://schemas.microsoft.com/office/powerpoint/2010/main" val="2891588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УСН: учет страховых взносов и другие вопросы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589D98A-1332-4512-B40C-6DACAD2BB49B}"/>
              </a:ext>
            </a:extLst>
          </p:cNvPr>
          <p:cNvSpPr/>
          <p:nvPr/>
        </p:nvSpPr>
        <p:spPr>
          <a:xfrm>
            <a:off x="778056" y="651547"/>
            <a:ext cx="1057574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b="1" dirty="0">
                <a:solidFill>
                  <a:srgbClr val="50236E"/>
                </a:solidFill>
              </a:rPr>
              <a:t>Общее о страховых взносах у ИП на УСН</a:t>
            </a:r>
          </a:p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Письмо ФНС от 08.04.2024 N СД-4-3/4104@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Фиксированные взносы за себя: сумма за 2024 г. – 49 500 руб.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Дополнительный взнос на ОПС – 1% с доходов, превышающих 300 000 руб. за год.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ИП на УСН с объектом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"доходы"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уменьшает налог на фиксированный взнос и взнос 1% за текущий год, а также на эти взносы за предыдущий год, не принятые к уменьшению ранее,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независимо от их уплаты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ИП на УСН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"доходы минус расходы"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взносы, уплаченные за себя и работников, включает в расходы  в пределах лимита (п. 3.1 ст. 346.21 НК РФ). </a:t>
            </a:r>
          </a:p>
        </p:txBody>
      </p:sp>
    </p:spTree>
    <p:extLst>
      <p:ext uri="{BB962C8B-B14F-4D97-AF65-F5344CB8AC3E}">
        <p14:creationId xmlns:p14="http://schemas.microsoft.com/office/powerpoint/2010/main" val="27462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УСН: учет страховых взносов и другие вопросы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589D98A-1332-4512-B40C-6DACAD2BB49B}"/>
              </a:ext>
            </a:extLst>
          </p:cNvPr>
          <p:cNvSpPr/>
          <p:nvPr/>
        </p:nvSpPr>
        <p:spPr>
          <a:xfrm>
            <a:off x="778056" y="751344"/>
            <a:ext cx="105757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 НК на страховые взносы за себя ИП на доходной УСН может уменьшить налог того календарного года, в котором эти взносы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подлежат уплате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Срок уплаты фиксированных взносов на ОПС и ОМС за 2024 г. (49 500 руб.) – не позднее 31 декабря соответствующего года.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Срок уплаты 1%-х взноса на ОПС - не позднее 1 июля года, следующего за расчетным.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 прошлом году ФНС в виде исключения разрешила уменьшать на 1%-е взносы за 2023 г. </a:t>
            </a:r>
            <a:r>
              <a:rPr lang="ru-RU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спецрежимные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налоги как в 2023 г., так и в 2024 г.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 2024 г. налоговики заявили, что в аналогичном порядке следует учитывать 1%-е взносы и за последующие расчетные периоды (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Письмо ФНС от 08.04.2024 N СД-4-3/4104@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442261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УСН: учет страховых взносов и другие вопросы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0AA2D77-1AB8-4800-8C53-794D0560058C}"/>
              </a:ext>
            </a:extLst>
          </p:cNvPr>
          <p:cNvSpPr/>
          <p:nvPr/>
        </p:nvSpPr>
        <p:spPr>
          <a:xfrm>
            <a:off x="766354" y="871589"/>
            <a:ext cx="104764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Пример: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ИП в 2024 и 2025 годах применяет «доходную» УСН. </a:t>
            </a:r>
          </a:p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Доходы ИП от предпринимательской деятельности, переведенной на УСН, и налог по ставке 6% составили:</a:t>
            </a:r>
          </a:p>
          <a:p>
            <a:pPr lvl="2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 1 000 000 руб. за 2024 год. УСН-налог - 60 тыс. руб.;</a:t>
            </a:r>
          </a:p>
          <a:p>
            <a:pPr lvl="2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 1 500 000 руб. за 2025 год. . УСН-налог - 90 тыс. руб.</a:t>
            </a:r>
          </a:p>
          <a:p>
            <a:pPr lvl="2"/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Страховые взносы в размере 1% с доходов, превышающих 300 тыс. руб., за 2024 год составляют 7 тыс. рублей ((1 000 000 – 300 000) х 1%).</a:t>
            </a: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Предположим, ИП уменьшил налог по УСН за 2024 год только на 5 тыс. руб. из 7 тыс. руб. исчисленных 1%-х взносов за 2024 год. </a:t>
            </a:r>
          </a:p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 данной ситуации ИП вправе использовать оставшиеся 2 тыс. руб. при уменьшении УСН-налога (авансов по нему) за 2025 г.</a:t>
            </a:r>
          </a:p>
        </p:txBody>
      </p:sp>
    </p:spTree>
    <p:extLst>
      <p:ext uri="{BB962C8B-B14F-4D97-AF65-F5344CB8AC3E}">
        <p14:creationId xmlns:p14="http://schemas.microsoft.com/office/powerpoint/2010/main" val="1550646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УСН: учет страховых взносов и другие вопросы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AEDA450-6EE2-4BF1-A0A9-20B6DDDBD0E0}"/>
              </a:ext>
            </a:extLst>
          </p:cNvPr>
          <p:cNvSpPr/>
          <p:nvPr/>
        </p:nvSpPr>
        <p:spPr>
          <a:xfrm>
            <a:off x="775062" y="863312"/>
            <a:ext cx="1047641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Ситуация: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ИП на УСН с объектом «доходы», в штате есть работники. </a:t>
            </a: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Страховые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взносы за работников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должны быть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уплачены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чтобы уменьшить на них авансовый платеж за I квартал 2024 г. Одного факта начисления таких взносов недостаточно. Недостаточно и факта «попадания» взносов на ЕНС. Важно, чтобы они считались уплаченными по правилам НК.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Основание: предприниматели с работниками могут уменьшить «упрощенный» налог на страховые взносы с доходов работников,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уплаченные (в пределах исчисленных сумм)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 2024 г.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Деньги можно физически не перечислять, если у ИП есть положительное сальдо ЕНС. В этом случае инспекция зачтет их в уплату взносов по итогам квартала (полугодия) на основании РСВ.</a:t>
            </a:r>
          </a:p>
        </p:txBody>
      </p:sp>
    </p:spTree>
    <p:extLst>
      <p:ext uri="{BB962C8B-B14F-4D97-AF65-F5344CB8AC3E}">
        <p14:creationId xmlns:p14="http://schemas.microsoft.com/office/powerpoint/2010/main" val="3744035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УСН: учет страховых взносов и другие вопросы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0AA2D77-1AB8-4800-8C53-794D0560058C}"/>
              </a:ext>
            </a:extLst>
          </p:cNvPr>
          <p:cNvSpPr/>
          <p:nvPr/>
        </p:nvSpPr>
        <p:spPr>
          <a:xfrm>
            <a:off x="748937" y="1324435"/>
            <a:ext cx="104764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Для упрощенцев - ИП с работниками: </a:t>
            </a:r>
          </a:p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надо следить, чтобы общая сумма уменьшения УСН-налога на взносы не превышала 50% суммы УСН-налога.</a:t>
            </a:r>
          </a:p>
          <a:p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Учтите: страховые взносы уменьшают налог вместе с некоторыми другими расходами, например выплаченными за ваш счет больничными (п. 3.1 ст. 346.21 НК РФ). При этом в совокупности налог (авансовый платеж) можно уменьшить на подобные расходы (взносы за себя + фактически уплаченные взносы за работников + выплаченные больничные и т.д.) не больше чем на 50%  (п. 3.1 ст. 346.21 НК РФ).</a:t>
            </a:r>
          </a:p>
        </p:txBody>
      </p:sp>
    </p:spTree>
    <p:extLst>
      <p:ext uri="{BB962C8B-B14F-4D97-AF65-F5344CB8AC3E}">
        <p14:creationId xmlns:p14="http://schemas.microsoft.com/office/powerpoint/2010/main" val="13047911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гк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40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9284</TotalTime>
  <Words>1057</Words>
  <Application>Microsoft Office PowerPoint</Application>
  <PresentationFormat>Широкоэкранный</PresentationFormat>
  <Paragraphs>80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Times New Roman</vt:lpstr>
      <vt:lpstr>Wingdings</vt:lpstr>
      <vt:lpstr>Тема гк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Филимонова ЕВГЕНИЯ Михайловна (ИГК)</cp:lastModifiedBy>
  <cp:revision>1224</cp:revision>
  <dcterms:created xsi:type="dcterms:W3CDTF">2022-05-22T12:20:38Z</dcterms:created>
  <dcterms:modified xsi:type="dcterms:W3CDTF">2024-07-09T08:26:03Z</dcterms:modified>
</cp:coreProperties>
</file>