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886" r:id="rId3"/>
    <p:sldId id="858" r:id="rId4"/>
    <p:sldId id="888" r:id="rId5"/>
    <p:sldId id="887" r:id="rId6"/>
    <p:sldId id="860" r:id="rId7"/>
    <p:sldId id="889" r:id="rId8"/>
    <p:sldId id="890" r:id="rId9"/>
    <p:sldId id="89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86"/>
            <p14:sldId id="858"/>
            <p14:sldId id="888"/>
            <p14:sldId id="887"/>
            <p14:sldId id="860"/>
            <p14:sldId id="889"/>
            <p14:sldId id="890"/>
            <p14:sldId id="8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52475" y="71940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2042529"/>
            <a:ext cx="10706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Новые операции: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Пересчет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имущественных налогов и иных налогов, учитываемых в составе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расходов по налогу на прибыль, в большую сторону – прочие расходы (Письмо Минфина от 23.01.2014 № 03-03-10/2274, Постановление Президиума ВАС РФ от 17.01.2012 № 10077/11).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Признание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кредиторки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которая ранее была списана как безнадежная, - внереализационный расход текущего периода (Письмо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Минфина от 10.02.2017 N 03-03-06/1/7287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752475" y="5458849"/>
            <a:ext cx="10515600" cy="1095685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000" dirty="0"/>
              <a:t>По новым операциям, которые не должны рассматриваться как корректировка старых, пересчитывать налоговую базу за прошлые периоды не нужно.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190939" y="5521561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71" y="5550639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5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700" y="676910"/>
            <a:ext cx="107061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Операции, которые должны отражаться как корректировки старых</a:t>
            </a:r>
          </a:p>
          <a:p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Изменение на основании судебного решения (мирового соглашения) сумм доходов или расходов по основному долгу.</a:t>
            </a:r>
          </a:p>
          <a:p>
            <a:endParaRPr lang="ru-RU" sz="12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Пример.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По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решению суда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изменилась цена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ранее реализованные товары, выполненные работы, оказанные услуги.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Базу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налогу на прибыль в общем случае надо скорректировать в том периоде, в котором были признаны доходы или расходы (п. 1 ст. 54,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1, 3 ст. 271, п. 1 ст. 272 НК РФ; Письма Минфина от 16.04.2019 № 03-03-06/1/26985, от 22.05.2015 № 03-03-06/1/29540).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647700" y="5074290"/>
            <a:ext cx="10706100" cy="1403461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000" dirty="0"/>
              <a:t>Изменение стоимости реализации прошлого периода в результате вновь возникших обстоятельств — это не ошибка, а искажение налоговой базы (Письмо Минфина от 29.04.2019 № </a:t>
            </a:r>
            <a:r>
              <a:rPr lang="ru-RU" sz="2000" dirty="0" smtClean="0"/>
              <a:t>03-03-06/1/31501).</a:t>
            </a:r>
            <a:endParaRPr lang="ru-RU" sz="20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086164" y="5137002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96" y="5166080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0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69993"/>
              </p:ext>
            </p:extLst>
          </p:nvPr>
        </p:nvGraphicFramePr>
        <p:xfrm>
          <a:off x="753578" y="1285875"/>
          <a:ext cx="10706100" cy="4668407"/>
        </p:xfrm>
        <a:graphic>
          <a:graphicData uri="http://schemas.openxmlformats.org/drawingml/2006/table">
            <a:tbl>
              <a:tblPr firstRow="1" bandRow="1" bandCol="1">
                <a:effectLst/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4180136461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615456775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837910507"/>
                    </a:ext>
                  </a:extLst>
                </a:gridCol>
              </a:tblGrid>
              <a:tr h="64504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Корректировка цены</a:t>
                      </a:r>
                      <a:r>
                        <a:rPr lang="ru-RU" sz="2000" baseline="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товара по решению суда</a:t>
                      </a:r>
                      <a:endParaRPr lang="ru-RU" sz="2000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Продавец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Покупатель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6028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Цена</a:t>
                      </a: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ранее реализованного (приобретенного) товара </a:t>
                      </a: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увеличена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увеличение цены должен отразить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 том периоде, в котором прошла реализация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 был признан доход от реализации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увеличение цены можно включить в расходы 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или текущего периода (при выполнении условий ст. 54 НК РФ);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или в периоде, когда признан доход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076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Цена</a:t>
                      </a: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ранее реализованного (приобретенного) товара </a:t>
                      </a: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уменьшена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уменьшение цены можно отразить:</a:t>
                      </a:r>
                    </a:p>
                    <a:p>
                      <a:pPr marL="342900" indent="-342900" algn="l">
                        <a:lnSpc>
                          <a:spcPct val="9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или в периоде, когда признан доход;</a:t>
                      </a:r>
                    </a:p>
                    <a:p>
                      <a:pPr marL="342900" indent="-342900" algn="l">
                        <a:lnSpc>
                          <a:spcPct val="9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или в текущем периоде при выполнении условий ст. 54 НК РФ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уменьшение цены надо отразить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 том периоде, в котором приобретен товар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1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4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76275" y="823345"/>
            <a:ext cx="10706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Возврат бракованных основных средств и </a:t>
            </a:r>
            <a:r>
              <a:rPr lang="ru-RU" sz="2400" b="1" dirty="0" err="1" smtClean="0">
                <a:solidFill>
                  <a:srgbClr val="50236E"/>
                </a:solidFill>
                <a:ea typeface="Calibri" panose="020F0502020204030204" pitchFamily="34" charset="0"/>
              </a:rPr>
              <a:t>малоценки</a:t>
            </a:r>
            <a:endParaRPr lang="ru-RU" sz="24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endParaRPr lang="ru-RU" sz="24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Старая позиция Минфина: это новая операция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Пересчет налога на прибыль за прошлые периоды не требуется (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Письмо Минфина от 25.07.2016 №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03-03-06/1/43372).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Актуальная позиция Минфина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: на основании п. 1 ст. 54 НК РФ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надо убрать из расходов всю признанную амортизацию и амортизационную премию по ОС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которое возвращается продавцу. То есть действовать надо так же, как при исправлении ошибок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(Письмо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Минфина от 25.05.2022 №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03-03-06/1/48762).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76275" y="4732822"/>
            <a:ext cx="10660456" cy="1715341"/>
            <a:chOff x="838200" y="5318272"/>
            <a:chExt cx="10515600" cy="1715341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5318272"/>
              <a:ext cx="10515600" cy="1715341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6E0E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Статья 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«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Брак в ОС или </a:t>
              </a:r>
              <a:r>
                <a:rPr lang="ru-RU" sz="2400" b="1" dirty="0" err="1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малоценке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: налоговый аспект возврата </a:t>
              </a: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поставщику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»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в ГК,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2023,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 </a:t>
              </a:r>
              <a:r>
                <a:rPr lang="ru-RU" sz="2400" dirty="0" smtClean="0">
                  <a:solidFill>
                    <a:prstClr val="black"/>
                  </a:solidFill>
                  <a:latin typeface="Calibri" panose="020F0502020204030204"/>
                </a:rPr>
                <a:t>9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US" sz="2400" u="sng" dirty="0">
                  <a:solidFill>
                    <a:srgbClr val="7030A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https://glavkniga.ru/elver/2023/9/6473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12" name="Рисунок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13" name="Прямоугольник 12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236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138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809625"/>
            <a:ext cx="8839200" cy="58864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71525" y="4057650"/>
            <a:ext cx="10163175" cy="1247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98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1525" y="830065"/>
            <a:ext cx="1067752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Сделки, признанные судом недействительными</a:t>
            </a:r>
          </a:p>
          <a:p>
            <a:endParaRPr lang="ru-RU" sz="24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Доходы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 расходы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таким сделкам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 учитываются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целей налога на прибыль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Положения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ст. 167 ГК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РФ: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недействительная сделка не влечет юридических последствий.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сделка признана недействительной,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организация должна пересчитать налоговую базу и сумму налога на прибыль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порядке, установленном ст. 54 НК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 (Письмо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Минфина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09.01.2024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03-03-06/1/170).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150" y="4964788"/>
            <a:ext cx="10534650" cy="1323439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Аннулирование сделки не влечет пересчет имущественных налогов. </a:t>
            </a:r>
          </a:p>
          <a:p>
            <a:r>
              <a:rPr lang="ru-RU" sz="2000" dirty="0" smtClean="0">
                <a:cs typeface="Times New Roman" panose="02020603050405020304" pitchFamily="18" charset="0"/>
              </a:rPr>
              <a:t>К </a:t>
            </a:r>
            <a:r>
              <a:rPr lang="ru-RU" sz="2000" dirty="0">
                <a:cs typeface="Times New Roman" panose="02020603050405020304" pitchFamily="18" charset="0"/>
              </a:rPr>
              <a:t>примеру, аннулирование приватизации земельного участка не аннулирует имущественные налоги за время, когда право собственности было зарегистрировано за организацией (Определение ВС от 18.01.2023 № 302-КГ16-11762).</a:t>
            </a:r>
          </a:p>
        </p:txBody>
      </p:sp>
    </p:spTree>
    <p:extLst>
      <p:ext uri="{BB962C8B-B14F-4D97-AF65-F5344CB8AC3E}">
        <p14:creationId xmlns:p14="http://schemas.microsoft.com/office/powerpoint/2010/main" val="357618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1525" y="978723"/>
            <a:ext cx="106775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50236E"/>
                </a:solidFill>
                <a:ea typeface="Calibri" panose="020F0502020204030204" pitchFamily="34" charset="0"/>
              </a:rPr>
              <a:t>Ретроскидки</a:t>
            </a:r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, уменьшающие стоимость товара</a:t>
            </a:r>
          </a:p>
          <a:p>
            <a:endParaRPr lang="ru-RU" sz="24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целей налогообложения прибыли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такая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ретроскидка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рассматривается как искажение налоговой базы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периодах, когда товары были отгружены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Покупатель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должен пересчитать стоимость приобретенных товаров, на которые получена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ретроскидка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Если стоимость таких товаров ранее уже была учтена в налоговых расходах, то придется подавать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уточненку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по налогу на прибыль.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Проверяющие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против того, чтобы покупатель отражал внереализационный доход в периоде получения права на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ретроскидку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1 ст. 54 НК РФ; Письмо Минфина от 08.10.2021 №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03-03-06/1/81707).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41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Когда операцию, которая кажется новой, надо отражать как корректировку старой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7712" y="854607"/>
            <a:ext cx="106775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Продавец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который дал покупателю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ретроскидку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уменьшающую стоимость ранее отгруженного товара,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имеет право на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уменьшение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выручки от реализации товаров, на которые предоставлена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ретроскидка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Он может: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подать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уточненки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периоды отгрузки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скидочных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товаров;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или 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текущем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периоде признать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излишне учтенные доходы в качестве внереализационных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расходов. Это можно сделать при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соблюдении общих правил устранения налоговых искажений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/ошибок (п.1 ст.54 НК РФ, приложение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№ 6 к Письму ФНС от 17.10.2014 № ММВ-20-15/86@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149" y="4145596"/>
            <a:ext cx="10534650" cy="2246769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cs typeface="Times New Roman" panose="02020603050405020304" pitchFamily="18" charset="0"/>
              </a:rPr>
              <a:t>Если по условиям договора </a:t>
            </a:r>
            <a:r>
              <a:rPr lang="ru-RU" sz="2000" b="1" dirty="0" err="1" smtClean="0">
                <a:cs typeface="Times New Roman" panose="02020603050405020304" pitchFamily="18" charset="0"/>
              </a:rPr>
              <a:t>ретроскидка</a:t>
            </a:r>
            <a:r>
              <a:rPr lang="ru-RU" sz="2000" dirty="0" smtClean="0">
                <a:cs typeface="Times New Roman" panose="02020603050405020304" pitchFamily="18" charset="0"/>
              </a:rPr>
              <a:t>, которую продавец дает покупателю на ранее отгруженные товары, </a:t>
            </a:r>
            <a:r>
              <a:rPr lang="ru-RU" sz="2000" b="1" dirty="0" smtClean="0">
                <a:cs typeface="Times New Roman" panose="02020603050405020304" pitchFamily="18" charset="0"/>
              </a:rPr>
              <a:t>не изменяет их стоимость</a:t>
            </a:r>
            <a:r>
              <a:rPr lang="ru-RU" sz="2000" dirty="0" smtClean="0">
                <a:cs typeface="Times New Roman" panose="02020603050405020304" pitchFamily="18" charset="0"/>
              </a:rPr>
              <a:t>, то это новая операция. </a:t>
            </a:r>
            <a:r>
              <a:rPr lang="ru-RU" sz="2000" dirty="0" err="1" smtClean="0">
                <a:cs typeface="Times New Roman" panose="02020603050405020304" pitchFamily="18" charset="0"/>
              </a:rPr>
              <a:t>Уточненки</a:t>
            </a:r>
            <a:r>
              <a:rPr lang="ru-RU" sz="2000" dirty="0" smtClean="0">
                <a:cs typeface="Times New Roman" panose="02020603050405020304" pitchFamily="18" charset="0"/>
              </a:rPr>
              <a:t> никто не должен подавать. Такую </a:t>
            </a:r>
            <a:r>
              <a:rPr lang="ru-RU" sz="2000" dirty="0" err="1" smtClean="0">
                <a:cs typeface="Times New Roman" panose="02020603050405020304" pitchFamily="18" charset="0"/>
              </a:rPr>
              <a:t>ретроскидку</a:t>
            </a:r>
            <a:r>
              <a:rPr lang="ru-RU" sz="2000" dirty="0" smtClean="0">
                <a:cs typeface="Times New Roman" panose="02020603050405020304" pitchFamily="18" charset="0"/>
              </a:rPr>
              <a:t> в текущем периоде: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cs typeface="Times New Roman" panose="02020603050405020304" pitchFamily="18" charset="0"/>
              </a:rPr>
              <a:t>продавец учитывает как внереализационный расход (подп</a:t>
            </a:r>
            <a:r>
              <a:rPr lang="ru-RU" sz="2000" dirty="0">
                <a:cs typeface="Times New Roman" panose="02020603050405020304" pitchFamily="18" charset="0"/>
              </a:rPr>
              <a:t>. 19.1 п. 1 ст. 265 НК РФ; Письмо Минфина 14.05.2021 № </a:t>
            </a:r>
            <a:r>
              <a:rPr lang="ru-RU" sz="2000" dirty="0" smtClean="0">
                <a:cs typeface="Times New Roman" panose="02020603050405020304" pitchFamily="18" charset="0"/>
              </a:rPr>
              <a:t>03-03-06/1/36841).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cs typeface="Times New Roman" panose="02020603050405020304" pitchFamily="18" charset="0"/>
              </a:rPr>
              <a:t>покупатель – как </a:t>
            </a:r>
            <a:r>
              <a:rPr lang="ru-RU" sz="2000" dirty="0">
                <a:cs typeface="Times New Roman" panose="02020603050405020304" pitchFamily="18" charset="0"/>
              </a:rPr>
              <a:t>внереализационный доход </a:t>
            </a:r>
            <a:r>
              <a:rPr lang="ru-RU" sz="2000" dirty="0" smtClean="0">
                <a:cs typeface="Times New Roman" panose="02020603050405020304" pitchFamily="18" charset="0"/>
              </a:rPr>
              <a:t>(п</a:t>
            </a:r>
            <a:r>
              <a:rPr lang="ru-RU" sz="2000" dirty="0">
                <a:cs typeface="Times New Roman" panose="02020603050405020304" pitchFamily="18" charset="0"/>
              </a:rPr>
              <a:t>. 8 ст. 250 НК РФ; Письмо Минфина от 08.10.2021 № </a:t>
            </a:r>
            <a:r>
              <a:rPr lang="ru-RU" sz="2000" dirty="0" smtClean="0">
                <a:cs typeface="Times New Roman" panose="02020603050405020304" pitchFamily="18" charset="0"/>
              </a:rPr>
              <a:t>03-03-06/1/81707).</a:t>
            </a: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3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20828</TotalTime>
  <Words>874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2024-03-14T17:09:51Z</dcterms:modified>
</cp:coreProperties>
</file>