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2" r:id="rId2"/>
  </p:sldMasterIdLst>
  <p:notesMasterIdLst>
    <p:notesMasterId r:id="rId8"/>
  </p:notesMasterIdLst>
  <p:handoutMasterIdLst>
    <p:handoutMasterId r:id="rId9"/>
  </p:handoutMasterIdLst>
  <p:sldIdLst>
    <p:sldId id="854" r:id="rId3"/>
    <p:sldId id="880" r:id="rId4"/>
    <p:sldId id="881" r:id="rId5"/>
    <p:sldId id="882" r:id="rId6"/>
    <p:sldId id="883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2B2B238-2913-4008-9088-17A27468866F}">
          <p14:sldIdLst>
            <p14:sldId id="854"/>
            <p14:sldId id="880"/>
            <p14:sldId id="881"/>
            <p14:sldId id="882"/>
            <p14:sldId id="8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вгения" initials="Е" lastIdx="25" clrIdx="0">
    <p:extLst>
      <p:ext uri="{19B8F6BF-5375-455C-9EA6-DF929625EA0E}">
        <p15:presenceInfo xmlns:p15="http://schemas.microsoft.com/office/powerpoint/2012/main" userId="Евгения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236E"/>
    <a:srgbClr val="D7CDE2"/>
    <a:srgbClr val="C6B7D5"/>
    <a:srgbClr val="9966FF"/>
    <a:srgbClr val="764696"/>
    <a:srgbClr val="8D6FAB"/>
    <a:srgbClr val="E8E2EE"/>
    <a:srgbClr val="E4E4E8"/>
    <a:srgbClr val="E5DEE3"/>
    <a:srgbClr val="FCE5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7" autoAdjust="0"/>
    <p:restoredTop sz="96163" autoAdjust="0"/>
  </p:normalViewPr>
  <p:slideViewPr>
    <p:cSldViewPr snapToGrid="0">
      <p:cViewPr varScale="1">
        <p:scale>
          <a:sx n="91" d="100"/>
          <a:sy n="91" d="100"/>
        </p:scale>
        <p:origin x="294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1" d="100"/>
          <a:sy n="81" d="100"/>
        </p:scale>
        <p:origin x="3180" y="3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90DA9-5C82-41C2-9ABC-5E213CFCBA2C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A69FD-619B-43E3-97BD-AC581237EC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24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FC64A-9265-4364-8EF6-C8B55523F3AA}" type="datetimeFigureOut">
              <a:rPr lang="ru-RU" smtClean="0"/>
              <a:t>14.03.2024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C1802-43F1-4CB0-8A95-CD6ACD8B6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76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glavkniga.ru/elver/2022/24/6232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ограмма вебинар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 userDrawn="1"/>
        </p:nvSpPr>
        <p:spPr>
          <a:xfrm>
            <a:off x="839788" y="603411"/>
            <a:ext cx="10515600" cy="1087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rgbClr val="50236E"/>
                </a:solidFill>
                <a:latin typeface="+mn-lt"/>
              </a:rPr>
              <a:t>Программа </a:t>
            </a:r>
            <a:r>
              <a:rPr lang="ru-RU" dirty="0" err="1" smtClean="0">
                <a:solidFill>
                  <a:srgbClr val="50236E"/>
                </a:solidFill>
                <a:latin typeface="+mn-lt"/>
              </a:rPr>
              <a:t>вебинара</a:t>
            </a:r>
            <a:endParaRPr lang="ru-RU" dirty="0">
              <a:solidFill>
                <a:srgbClr val="50236E"/>
              </a:solidFill>
              <a:latin typeface="+mn-lt"/>
            </a:endParaRPr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>
          <a:xfrm>
            <a:off x="839788" y="1690688"/>
            <a:ext cx="10448642" cy="4498975"/>
          </a:xfrm>
        </p:spPr>
        <p:txBody>
          <a:bodyPr numCol="2" spcCol="360000">
            <a:noAutofit/>
          </a:bodyPr>
          <a:lstStyle>
            <a:lvl1pPr marL="342900" indent="-342900" defTabSz="914400">
              <a:defRPr/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521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СТИЛЕЙ ЗАГОЛОВКОВ И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ru-RU" sz="4400" b="1" dirty="0" smtClean="0">
                <a:solidFill>
                  <a:srgbClr val="50236E"/>
                </a:solidFill>
              </a:rPr>
              <a:t>Заголовок 1 Страховые взносы: заполняем РСВ</a:t>
            </a:r>
          </a:p>
          <a:p>
            <a:pPr>
              <a:lnSpc>
                <a:spcPts val="4400"/>
              </a:lnSpc>
            </a:pPr>
            <a:r>
              <a:rPr lang="ru-RU" sz="3800" dirty="0">
                <a:solidFill>
                  <a:srgbClr val="50236E"/>
                </a:solidFill>
              </a:rPr>
              <a:t>Заголовок 2 Компенсация за задержку зарплаты </a:t>
            </a:r>
            <a:endParaRPr lang="ru-RU" sz="4400" b="1" dirty="0" smtClean="0">
              <a:solidFill>
                <a:srgbClr val="50236E"/>
              </a:solidFill>
            </a:endParaRPr>
          </a:p>
          <a:p>
            <a:r>
              <a:rPr lang="ru-RU" b="1" dirty="0" smtClean="0">
                <a:solidFill>
                  <a:srgbClr val="50236E"/>
                </a:solidFill>
              </a:rPr>
              <a:t>Заголовок 3 Позиция Минфина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сотрудник, работавший за рубежом, до конца 2022 г. вернулся в РФ.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С месяца, в котором физлицо вернулось в РФ, российская организация-работодатель должна выполнять обязанности налогового агента по НДФЛ. → По доходам, полученным за период работы за границей, работник должен самостоятельно подать 3-НДФЛ и заплатить налог.</a:t>
            </a:r>
          </a:p>
          <a:p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4: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работник уехал за границу в середине года и к концу 2022 г. стал нерезидентом. Нужно: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пересчитать НДФЛ с доходов, выплаченных за период работы в РФ, по ставке 30% вместо 13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%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968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ТАБЛИ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Ситуация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3: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Дистанционный сотрудник, работавший за рубежом, до конца 2022 г. вернулся в РФ.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→ С месяца, в котором физлицо вернулось в РФ, российская организация-работодатель должна выполнять обязанности налогового агента по НДФЛ. → По доходам, полученным за период работы за границей, работник должен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самостоятельно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подать 3-НДФЛ и заплатить налог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58608556"/>
              </p:ext>
            </p:extLst>
          </p:nvPr>
        </p:nvGraphicFramePr>
        <p:xfrm>
          <a:off x="838199" y="3429000"/>
          <a:ext cx="10515600" cy="2707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362">
                  <a:extLst>
                    <a:ext uri="{9D8B030D-6E8A-4147-A177-3AD203B41FA5}">
                      <a16:colId xmlns:a16="http://schemas.microsoft.com/office/drawing/2014/main" val="1678515630"/>
                    </a:ext>
                  </a:extLst>
                </a:gridCol>
                <a:gridCol w="5510038">
                  <a:extLst>
                    <a:ext uri="{9D8B030D-6E8A-4147-A177-3AD203B41FA5}">
                      <a16:colId xmlns:a16="http://schemas.microsoft.com/office/drawing/2014/main" val="1220214709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773430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Код дохода</a:t>
                      </a:r>
                      <a:endParaRPr lang="ru-RU" sz="15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Расшифровка</a:t>
                      </a:r>
                      <a:endParaRPr lang="ru-RU" sz="15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Пояснение</a:t>
                      </a: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108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2721</a:t>
                      </a:r>
                      <a:endParaRPr lang="ru-RU" sz="1500" dirty="0"/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</a:rPr>
                        <a:t>Стоимость имущества, полученного в порядке дарения (за исключением имущества, полученного в порядке дарения, налоговая база по которому определяется в соответствии с пунктом 6 статьи 210 Кодекса)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500" dirty="0"/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Указывается: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- стоимость ценных бумаг, полученных физлицами в порядке дарения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- стоимость любого имущества, полученного в порядке дарения физлицами – нерезидентами РФ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654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2720</a:t>
                      </a:r>
                      <a:endParaRPr lang="ru-RU" sz="1500" dirty="0"/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>
                          <a:effectLst/>
                        </a:rPr>
                        <a:t>Стоимость имущества, полученного в порядке дарения, налоговая база, по которому определяется в соответствии с пунктом 6 статьи 210 Кодекса</a:t>
                      </a:r>
                      <a:endParaRPr lang="ru-RU" sz="15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Все прочие подарки</a:t>
                      </a:r>
                      <a:endParaRPr lang="ru-RU" sz="16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D6FAB">
                        <a:alpha val="1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490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46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ФОРМ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021157"/>
                <a:ext cx="10515600" cy="5442705"/>
              </a:xfrm>
            </p:spPr>
            <p:txBody>
              <a:bodyPr>
                <a:noAutofit/>
              </a:bodyPr>
              <a:lstStyle/>
              <a:p>
                <a:r>
                  <a:rPr lang="ru-RU" dirty="0" smtClean="0"/>
                  <a:t>3</a:t>
                </a:r>
                <a:r>
                  <a:rPr lang="ru-RU" dirty="0"/>
                  <a:t>. Начиная с ноября </a:t>
                </a:r>
                <a:r>
                  <a:rPr lang="ru-RU" dirty="0" err="1"/>
                  <a:t>доудерживаем</a:t>
                </a:r>
                <a:r>
                  <a:rPr lang="ru-RU" dirty="0"/>
                  <a:t> НДФЛ из последующих выплат этому работнику. Соблюдаем ограничение – удержания не могут превышать 20% от начисленной суммы (п. 4 ст. 226 НК РФ; ст. 138 ТК РФ</a:t>
                </a:r>
                <a:r>
                  <a:rPr lang="ru-RU" dirty="0" smtClean="0"/>
                  <a:t>):</a:t>
                </a:r>
                <a:endParaRPr lang="en-US" sz="2000" i="1" dirty="0" smtClean="0"/>
              </a:p>
              <a:p>
                <a:pPr>
                  <a:lnSpc>
                    <a:spcPts val="2400"/>
                  </a:lnSpc>
                  <a:spcBef>
                    <a:spcPts val="12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30 000 руб</m:t>
                          </m:r>
                          <m:r>
                            <a:rPr lang="en-US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 − 30 000 руб</m:t>
                          </m:r>
                          <m:r>
                            <a:rPr lang="en-US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ru-RU" sz="2000" i="1">
                              <a:solidFill>
                                <a:srgbClr val="8D6FAB"/>
                              </a:solidFill>
                              <a:latin typeface="Cambria Math" panose="02040503050406030204" pitchFamily="18" charset="0"/>
                            </a:rPr>
                            <m:t>  ×30%</m:t>
                          </m:r>
                        </m:e>
                      </m:d>
                      <m:r>
                        <a:rPr lang="ru-RU" sz="2000" i="1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×20%=4 200 руб</m:t>
                      </m:r>
                      <m:r>
                        <a:rPr lang="en-US" sz="2000" i="1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000" i="1" dirty="0">
                  <a:solidFill>
                    <a:srgbClr val="8D6FAB"/>
                  </a:solidFill>
                </a:endParaRPr>
              </a:p>
              <a:p>
                <a:r>
                  <a:rPr lang="ru-RU" dirty="0" smtClean="0"/>
                  <a:t>4</a:t>
                </a:r>
                <a:r>
                  <a:rPr lang="ru-RU" dirty="0"/>
                  <a:t>. Рассчитываем сумму неудержанного налога по состоянию на 31.12.2022:</a:t>
                </a:r>
              </a:p>
              <a:p>
                <a:pPr>
                  <a:lnSpc>
                    <a:spcPts val="24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51 000 руб.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− 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4 200 руб.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2000" i="1" dirty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2 мес. </m:t>
                      </m:r>
                      <m:r>
                        <a:rPr lang="en-US" sz="2000" b="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000" i="1" dirty="0" smtClean="0">
                          <a:solidFill>
                            <a:srgbClr val="8D6FAB"/>
                          </a:solidFill>
                          <a:latin typeface="Cambria Math" panose="02040503050406030204" pitchFamily="18" charset="0"/>
                        </a:rPr>
                        <m:t>42 600 руб.</m:t>
                      </m:r>
                    </m:oMath>
                  </m:oMathPara>
                </a14:m>
                <a:endParaRPr lang="ru-RU" sz="2000" dirty="0">
                  <a:solidFill>
                    <a:srgbClr val="8D6FAB"/>
                  </a:solidFill>
                </a:endParaRPr>
              </a:p>
              <a:p>
                <a:r>
                  <a:rPr lang="ru-RU" dirty="0"/>
                  <a:t>5. В 6-НДФЛ за 2022 г. (Письмо ФНС от 30.04.2021 № БС-4-11/6168@):</a:t>
                </a:r>
              </a:p>
              <a:p>
                <a:pPr lvl="1"/>
                <a:r>
                  <a:rPr lang="ru-RU" dirty="0"/>
                  <a:t>в разделе 1 в поле 020 отражаем удержанные за октябрь-декабрь суммы НДФЛ с учетом перерасчета</a:t>
                </a:r>
                <a:r>
                  <a:rPr lang="ru-RU" dirty="0" smtClean="0"/>
                  <a:t>:</a:t>
                </a:r>
                <a:r>
                  <a:rPr lang="en-US" sz="2000" i="1" dirty="0" smtClean="0">
                    <a:solidFill>
                      <a:srgbClr val="8D6FAB"/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en-US" sz="2000" i="1" dirty="0" smtClean="0">
                    <a:solidFill>
                      <a:srgbClr val="8D6FAB"/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30 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000 руб.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 мес.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30% + 4 200 руб. </m:t>
                    </m:r>
                    <m:r>
                      <a:rPr lang="en-US" sz="2000" b="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2 мес. </m:t>
                    </m:r>
                    <m:r>
                      <a:rPr lang="ru-RU" sz="2000" i="1" dirty="0" smtClean="0">
                        <a:solidFill>
                          <a:srgbClr val="8D6FAB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ru-RU" sz="2000" i="1" dirty="0">
                        <a:solidFill>
                          <a:srgbClr val="8D6FAB"/>
                        </a:solidFill>
                        <a:latin typeface="Cambria Math" panose="02040503050406030204" pitchFamily="18" charset="0"/>
                      </a:rPr>
                      <m:t>35 400</m:t>
                    </m:r>
                  </m:oMath>
                </a14:m>
                <a:endParaRPr lang="ru-RU" sz="2000" dirty="0">
                  <a:solidFill>
                    <a:srgbClr val="8D6FAB"/>
                  </a:solidFill>
                  <a:latin typeface="Cambria Math" panose="02040503050406030204" pitchFamily="18" charset="0"/>
                </a:endParaRPr>
              </a:p>
              <a:p>
                <a:pPr lvl="1"/>
                <a:r>
                  <a:rPr lang="ru-RU" dirty="0"/>
                  <a:t>в разделе 2 по ставке 30% отражаем итоговые показатели по работнику:</a:t>
                </a:r>
              </a:p>
              <a:p>
                <a:pPr>
                  <a:lnSpc>
                    <a:spcPts val="2400"/>
                  </a:lnSpc>
                </a:pPr>
                <a:endParaRPr lang="ru-RU" dirty="0"/>
              </a:p>
            </p:txBody>
          </p:sp>
        </mc:Choice>
        <mc:Fallback xmlns="">
          <p:sp>
            <p:nvSpPr>
              <p:cNvPr id="4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021157"/>
                <a:ext cx="10515600" cy="5442705"/>
              </a:xfrm>
              <a:blipFill>
                <a:blip r:embed="rId2"/>
                <a:stretch>
                  <a:fillRect l="-870" t="-1570" r="-5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506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dirty="0" smtClean="0"/>
              <a:t>Страховые взносы: заполняем РСВ, ПСВ, ЕФС-1</a:t>
            </a:r>
            <a:endParaRPr lang="ru-RU" dirty="0"/>
          </a:p>
        </p:txBody>
      </p:sp>
      <p:sp>
        <p:nvSpPr>
          <p:cNvPr id="4" name="Текст 2"/>
          <p:cNvSpPr>
            <a:spLocks noGrp="1"/>
          </p:cNvSpPr>
          <p:nvPr>
            <p:ph idx="1"/>
          </p:nvPr>
        </p:nvSpPr>
        <p:spPr>
          <a:xfrm>
            <a:off x="838199" y="1021157"/>
            <a:ext cx="10515600" cy="54427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1962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РАЗЕЦ ССЫЛКИ НА СТАТ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grpSp>
        <p:nvGrpSpPr>
          <p:cNvPr id="4" name="Группа 3"/>
          <p:cNvGrpSpPr/>
          <p:nvPr userDrawn="1"/>
        </p:nvGrpSpPr>
        <p:grpSpPr>
          <a:xfrm>
            <a:off x="838200" y="5318272"/>
            <a:ext cx="10515600" cy="1200329"/>
            <a:chOff x="838200" y="5318272"/>
            <a:chExt cx="10515600" cy="1200329"/>
          </a:xfrm>
        </p:grpSpPr>
        <p:sp>
          <p:nvSpPr>
            <p:cNvPr id="5" name="TextBox 4"/>
            <p:cNvSpPr txBox="1"/>
            <p:nvPr/>
          </p:nvSpPr>
          <p:spPr>
            <a:xfrm>
              <a:off x="838200" y="5318272"/>
              <a:ext cx="10515600" cy="1200329"/>
            </a:xfrm>
            <a:prstGeom prst="rect">
              <a:avLst/>
            </a:prstGeom>
            <a:solidFill>
              <a:srgbClr val="50236E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E6E0EB"/>
                  </a:solidFill>
                </a:rPr>
                <a:t>М</a:t>
              </a:r>
              <a:endParaRPr lang="ru-RU" sz="2800" b="1" dirty="0" smtClean="0">
                <a:solidFill>
                  <a:srgbClr val="E6E0EB"/>
                </a:solidFill>
              </a:endParaRPr>
            </a:p>
            <a:p>
              <a:r>
                <a:rPr lang="ru-RU" sz="2400" dirty="0"/>
                <a:t>Статья </a:t>
              </a:r>
              <a:r>
                <a:rPr lang="ru-RU" sz="2400" b="1" dirty="0"/>
                <a:t>«Особые налоговые правила для ДНР, ЛНР, Запорожской и Херсонской областей» </a:t>
              </a:r>
              <a:r>
                <a:rPr lang="ru-RU" sz="2400" dirty="0"/>
                <a:t>в ГК 2022, № 24 </a:t>
              </a:r>
              <a:r>
                <a:rPr lang="ru-RU" sz="2400" dirty="0">
                  <a:hlinkClick r:id="rId2"/>
                </a:rPr>
                <a:t>https://glavkniga.ru/elver/2022/24/6232</a:t>
              </a:r>
              <a:r>
                <a:rPr lang="ru-RU" sz="2400" dirty="0"/>
                <a:t> </a:t>
              </a:r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963521" y="5374558"/>
              <a:ext cx="2728226" cy="400110"/>
              <a:chOff x="1559286" y="4473896"/>
              <a:chExt cx="2728226" cy="400110"/>
            </a:xfrm>
          </p:grpSpPr>
          <p:pic>
            <p:nvPicPr>
              <p:cNvPr id="7" name="Рисунок 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59286" y="4497607"/>
                <a:ext cx="321909" cy="321909"/>
              </a:xfrm>
              <a:prstGeom prst="rect">
                <a:avLst/>
              </a:prstGeom>
            </p:spPr>
          </p:pic>
          <p:sp>
            <p:nvSpPr>
              <p:cNvPr id="8" name="Прямоугольник 7"/>
              <p:cNvSpPr/>
              <p:nvPr/>
            </p:nvSpPr>
            <p:spPr>
              <a:xfrm>
                <a:off x="1872620" y="4473896"/>
                <a:ext cx="24148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>
                    <a:solidFill>
                      <a:srgbClr val="50236E"/>
                    </a:solidFill>
                  </a:rPr>
                  <a:t>Материалы по теме</a:t>
                </a:r>
              </a:p>
            </p:txBody>
          </p:sp>
        </p:grpSp>
      </p:grpSp>
      <p:grpSp>
        <p:nvGrpSpPr>
          <p:cNvPr id="9" name="Группа 8"/>
          <p:cNvGrpSpPr/>
          <p:nvPr userDrawn="1"/>
        </p:nvGrpSpPr>
        <p:grpSpPr>
          <a:xfrm>
            <a:off x="838200" y="4281951"/>
            <a:ext cx="10515600" cy="830997"/>
            <a:chOff x="893900" y="2202671"/>
            <a:chExt cx="10515600" cy="830997"/>
          </a:xfrm>
        </p:grpSpPr>
        <p:sp>
          <p:nvSpPr>
            <p:cNvPr id="10" name="TextBox 9"/>
            <p:cNvSpPr txBox="1"/>
            <p:nvPr/>
          </p:nvSpPr>
          <p:spPr>
            <a:xfrm>
              <a:off x="893900" y="2202671"/>
              <a:ext cx="10515600" cy="830997"/>
            </a:xfrm>
            <a:prstGeom prst="rect">
              <a:avLst/>
            </a:prstGeom>
            <a:solidFill>
              <a:srgbClr val="E94537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rgbClr val="E6E0EB"/>
                  </a:solidFill>
                </a:rPr>
                <a:t>М</a:t>
              </a:r>
              <a:endParaRPr lang="ru-RU" sz="2800" b="1" dirty="0" smtClean="0">
                <a:solidFill>
                  <a:srgbClr val="E6E0EB"/>
                </a:solidFill>
              </a:endParaRPr>
            </a:p>
            <a:p>
              <a:r>
                <a:rPr lang="ru-RU" sz="2400" dirty="0"/>
                <a:t>Уведомление об исчисленных суммах налога на прибыль не подаем.</a:t>
              </a:r>
              <a:endParaRPr lang="ru-RU" sz="2400" dirty="0" smtClean="0"/>
            </a:p>
          </p:txBody>
        </p:sp>
        <p:grpSp>
          <p:nvGrpSpPr>
            <p:cNvPr id="11" name="Группа 10"/>
            <p:cNvGrpSpPr/>
            <p:nvPr/>
          </p:nvGrpSpPr>
          <p:grpSpPr>
            <a:xfrm>
              <a:off x="1002987" y="2258957"/>
              <a:ext cx="1250718" cy="400110"/>
              <a:chOff x="1002987" y="2258957"/>
              <a:chExt cx="1250718" cy="400110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1332555" y="2258957"/>
                <a:ext cx="92115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b="1" dirty="0" smtClean="0">
                    <a:solidFill>
                      <a:srgbClr val="E94537"/>
                    </a:solidFill>
                  </a:rPr>
                  <a:t>Важно</a:t>
                </a:r>
                <a:endParaRPr lang="ru-RU" sz="2000" b="1" dirty="0">
                  <a:solidFill>
                    <a:srgbClr val="E94537"/>
                  </a:solidFill>
                </a:endParaRPr>
              </a:p>
            </p:txBody>
          </p:sp>
          <p:pic>
            <p:nvPicPr>
              <p:cNvPr id="13" name="Рисунок 12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02987" y="2288035"/>
                <a:ext cx="329568" cy="32956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151356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1" y="2738401"/>
            <a:ext cx="12191999" cy="4119599"/>
          </a:xfrm>
          <a:prstGeom prst="rect">
            <a:avLst/>
          </a:prstGeom>
          <a:solidFill>
            <a:srgbClr val="764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107671" y="3339573"/>
            <a:ext cx="9511997" cy="2411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6000"/>
              </a:lnSpc>
            </a:pPr>
            <a:r>
              <a:rPr lang="ru-RU" sz="6000" b="1" dirty="0">
                <a:solidFill>
                  <a:schemeClr val="bg1"/>
                </a:solidFill>
                <a:latin typeface="+mj-lt"/>
              </a:rPr>
              <a:t>Готовимся к сдаче отчетности за </a:t>
            </a:r>
            <a:r>
              <a:rPr lang="en-US" sz="6000" b="1" dirty="0" smtClean="0">
                <a:solidFill>
                  <a:schemeClr val="bg1"/>
                </a:solidFill>
                <a:latin typeface="+mj-lt"/>
              </a:rPr>
              <a:t>II</a:t>
            </a:r>
            <a:r>
              <a:rPr lang="ru-RU" sz="60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ru-RU" sz="6000" b="1" dirty="0">
                <a:solidFill>
                  <a:schemeClr val="bg1"/>
                </a:solidFill>
                <a:latin typeface="+mj-lt"/>
              </a:rPr>
              <a:t>квартал </a:t>
            </a:r>
            <a:endParaRPr lang="en-US" sz="6000" b="1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ts val="6000"/>
              </a:lnSpc>
            </a:pPr>
            <a:r>
              <a:rPr lang="ru-RU" sz="6000" b="1" dirty="0" smtClean="0">
                <a:solidFill>
                  <a:schemeClr val="bg1"/>
                </a:solidFill>
                <a:latin typeface="+mj-lt"/>
              </a:rPr>
              <a:t>2023 </a:t>
            </a:r>
            <a:r>
              <a:rPr lang="ru-RU" sz="6000" b="1" dirty="0">
                <a:solidFill>
                  <a:schemeClr val="bg1"/>
                </a:solidFill>
                <a:latin typeface="+mj-lt"/>
              </a:rPr>
              <a:t>г.</a:t>
            </a:r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7530057" y="2230202"/>
            <a:ext cx="13917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Е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М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Филимонова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,</a:t>
            </a:r>
            <a:endParaRPr lang="ru-RU" sz="1200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ведущий эксперт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9043666" y="2243139"/>
            <a:ext cx="1306512" cy="4022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00"/>
              </a:lnSpc>
            </a:pPr>
            <a:r>
              <a:rPr lang="ru-RU" sz="1200" dirty="0">
                <a:solidFill>
                  <a:srgbClr val="002060"/>
                </a:solidFill>
                <a:cs typeface="Times New Roman" panose="02020603050405020304" pitchFamily="18" charset="0"/>
              </a:rPr>
              <a:t>Е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А</a:t>
            </a:r>
            <a:r>
              <a:rPr lang="en-US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</a:t>
            </a: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Шаронова</a:t>
            </a:r>
          </a:p>
          <a:p>
            <a:pPr>
              <a:lnSpc>
                <a:spcPts val="1200"/>
              </a:lnSpc>
            </a:pPr>
            <a:r>
              <a:rPr lang="ru-RU" sz="12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ведущий эксперт</a:t>
            </a:r>
            <a:endParaRPr lang="ru-RU" sz="1200" dirty="0"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240379" y="2232575"/>
            <a:ext cx="1712841" cy="369332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12 июля 2023 г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243467" y="2232575"/>
            <a:ext cx="716863" cy="369333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12:00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6096000" y="2232575"/>
            <a:ext cx="1059585" cy="369332"/>
          </a:xfrm>
          <a:prstGeom prst="rect">
            <a:avLst/>
          </a:prstGeom>
          <a:solidFill>
            <a:srgbClr val="00B8A6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Лекторы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379" y="588077"/>
            <a:ext cx="2135670" cy="65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601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3060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0"/>
            <a:ext cx="12192000" cy="590081"/>
          </a:xfrm>
          <a:prstGeom prst="rect">
            <a:avLst/>
          </a:prstGeom>
          <a:solidFill>
            <a:srgbClr val="764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914405"/>
            <a:ext cx="105399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Заголовок 1 </a:t>
            </a:r>
            <a:r>
              <a:rPr lang="ru-RU" dirty="0" err="1" smtClean="0"/>
              <a:t>ур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199" y="2239968"/>
            <a:ext cx="10515600" cy="4223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Текст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34183" y="112477"/>
            <a:ext cx="81196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bg1"/>
                </a:solidFill>
              </a:defRPr>
            </a:lvl1pPr>
          </a:lstStyle>
          <a:p>
            <a:pPr algn="r"/>
            <a:r>
              <a:rPr lang="ru-RU" smtClean="0"/>
              <a:t>Образцы чего-то там</a:t>
            </a:r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28374"/>
            <a:ext cx="1098707" cy="335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99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9" r:id="rId2"/>
    <p:sldLayoutId id="2147483680" r:id="rId3"/>
    <p:sldLayoutId id="2147483681" r:id="rId4"/>
    <p:sldLayoutId id="2147483678" r:id="rId5"/>
    <p:sldLayoutId id="2147483685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50236E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287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Резерв сомнительных долгов: разница с бухучетом</a:t>
            </a:r>
          </a:p>
        </p:txBody>
      </p:sp>
      <p:sp>
        <p:nvSpPr>
          <p:cNvPr id="9" name="Объект 2"/>
          <p:cNvSpPr>
            <a:spLocks noGrp="1"/>
          </p:cNvSpPr>
          <p:nvPr>
            <p:ph idx="1"/>
          </p:nvPr>
        </p:nvSpPr>
        <p:spPr>
          <a:xfrm>
            <a:off x="752475" y="719404"/>
            <a:ext cx="10515600" cy="684813"/>
          </a:xfrm>
          <a:solidFill>
            <a:schemeClr val="bg1"/>
          </a:solidFill>
        </p:spPr>
        <p:txBody>
          <a:bodyPr/>
          <a:lstStyle/>
          <a:p>
            <a:pPr fontAlgn="base"/>
            <a:r>
              <a:rPr lang="ru-RU" sz="4000" b="1" dirty="0">
                <a:solidFill>
                  <a:srgbClr val="50236E"/>
                </a:solidFill>
              </a:rPr>
              <a:t>Резерв сомнительных долгов: разница с бухучетом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752475" y="2042529"/>
            <a:ext cx="107061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Оценочные резервы в бухучете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нужны, чтобы не завышать в балансе стоимость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активов. К ним относится и резерв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по сомнительным долгам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(счет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63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).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Он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обязателен </a:t>
            </a:r>
            <a:r>
              <a:rPr lang="ru-RU" sz="2400" b="1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 бухучете для всех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организаций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, если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есть сомнительная </a:t>
            </a: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дебиторка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 (п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. 70 Положения, утв. Приказом Минфина от 29.07.1998 N 34н; Письмо Минфина от 16.05.2011 N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03-03-06/1/295). 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балансе его не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видно: резерв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уменьшает сумму самих сомнительных долгов (п. 35 ПБУ 4/99).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5308" y="5173107"/>
            <a:ext cx="10534650" cy="1200329"/>
          </a:xfrm>
          <a:prstGeom prst="rect">
            <a:avLst/>
          </a:prstGeom>
          <a:solidFill>
            <a:srgbClr val="E4E4E8"/>
          </a:solidFill>
          <a:ln w="15875">
            <a:solidFill>
              <a:srgbClr val="50236E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>
                <a:cs typeface="Times New Roman" panose="02020603050405020304" pitchFamily="18" charset="0"/>
              </a:rPr>
              <a:t>В налоговом учете нет обязательных резервов. В том числе и создание резерва по сомнительным долгам для целей налогообложения прибыли - это право налогоплательщика (</a:t>
            </a:r>
            <a:r>
              <a:rPr lang="ru-RU" sz="2400" b="1" dirty="0" smtClean="0">
                <a:cs typeface="Times New Roman" panose="02020603050405020304" pitchFamily="18" charset="0"/>
              </a:rPr>
              <a:t>п</a:t>
            </a:r>
            <a:r>
              <a:rPr lang="ru-RU" sz="2400" b="1" dirty="0">
                <a:cs typeface="Times New Roman" panose="02020603050405020304" pitchFamily="18" charset="0"/>
              </a:rPr>
              <a:t>. 3 ст. 266, ст. 313 НК </a:t>
            </a:r>
            <a:r>
              <a:rPr lang="ru-RU" sz="2400" b="1" dirty="0" smtClean="0">
                <a:cs typeface="Times New Roman" panose="02020603050405020304" pitchFamily="18" charset="0"/>
              </a:rPr>
              <a:t>РФ). </a:t>
            </a:r>
            <a:endParaRPr lang="ru-RU" sz="24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503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Резерв сомнительных долгов: разница с бухучетом</a:t>
            </a:r>
          </a:p>
        </p:txBody>
      </p:sp>
      <p:sp>
        <p:nvSpPr>
          <p:cNvPr id="7" name="Скругленный прямоугольник 8">
            <a:extLst>
              <a:ext uri="{FF2B5EF4-FFF2-40B4-BE49-F238E27FC236}">
                <a16:creationId xmlns:a16="http://schemas.microsoft.com/office/drawing/2014/main" id="{676E5FCD-D470-4FA4-BB45-D6217D544562}"/>
              </a:ext>
            </a:extLst>
          </p:cNvPr>
          <p:cNvSpPr/>
          <p:nvPr/>
        </p:nvSpPr>
        <p:spPr>
          <a:xfrm>
            <a:off x="2276476" y="1006063"/>
            <a:ext cx="6924668" cy="849676"/>
          </a:xfrm>
          <a:prstGeom prst="roundRect">
            <a:avLst/>
          </a:prstGeom>
          <a:solidFill>
            <a:srgbClr val="E5DEE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a typeface="Calibri" panose="020F0502020204030204" pitchFamily="34" charset="0"/>
              </a:rPr>
              <a:t>Есть сомнительная дебиторская задолженность?</a:t>
            </a:r>
            <a:endParaRPr lang="ru-RU" sz="2400" b="1" dirty="0">
              <a:solidFill>
                <a:schemeClr val="tx1"/>
              </a:solidFill>
              <a:ea typeface="Calibri" panose="020F0502020204030204" pitchFamily="34" charset="0"/>
            </a:endParaRPr>
          </a:p>
        </p:txBody>
      </p:sp>
      <p:sp>
        <p:nvSpPr>
          <p:cNvPr id="8" name="Скругленный прямоугольник 8">
            <a:extLst>
              <a:ext uri="{FF2B5EF4-FFF2-40B4-BE49-F238E27FC236}">
                <a16:creationId xmlns:a16="http://schemas.microsoft.com/office/drawing/2014/main" id="{676E5FCD-D470-4FA4-BB45-D6217D544562}"/>
              </a:ext>
            </a:extLst>
          </p:cNvPr>
          <p:cNvSpPr/>
          <p:nvPr/>
        </p:nvSpPr>
        <p:spPr>
          <a:xfrm>
            <a:off x="752474" y="2526520"/>
            <a:ext cx="4287484" cy="4019753"/>
          </a:xfrm>
          <a:prstGeom prst="roundRect">
            <a:avLst/>
          </a:prstGeom>
          <a:solidFill>
            <a:srgbClr val="E8E2EE"/>
          </a:solidFill>
          <a:ln>
            <a:solidFill>
              <a:srgbClr val="764696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Бухучет: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 </a:t>
            </a:r>
          </a:p>
          <a:p>
            <a:pPr marL="342900" indent="-342900" algn="ctr">
              <a:buFontTx/>
              <a:buChar char="-"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резерв сомнительных долгов 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обязателен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 по </a:t>
            </a:r>
            <a:r>
              <a:rPr lang="ru-RU" sz="2000" dirty="0" smtClean="0">
                <a:solidFill>
                  <a:srgbClr val="50236E"/>
                </a:solidFill>
                <a:ea typeface="Calibri" panose="020F0502020204030204" pitchFamily="34" charset="0"/>
              </a:rPr>
              <a:t>любой сомнительной задолженности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;</a:t>
            </a:r>
          </a:p>
          <a:p>
            <a:pPr algn="ctr"/>
            <a:endParaRPr lang="ru-RU" sz="2000" dirty="0" smtClean="0">
              <a:solidFill>
                <a:schemeClr val="tx1">
                  <a:lumMod val="65000"/>
                  <a:lumOff val="35000"/>
                </a:schemeClr>
              </a:solidFill>
              <a:ea typeface="Calibri" panose="020F0502020204030204" pitchFamily="34" charset="0"/>
            </a:endParaRPr>
          </a:p>
          <a:p>
            <a:pPr marL="342900" indent="-342900" algn="ctr">
              <a:buFontTx/>
              <a:buChar char="-"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порядок расчета суммы резерва надо определить в УП для БУ</a:t>
            </a:r>
          </a:p>
          <a:p>
            <a:pPr marL="342900" indent="-342900" algn="ctr">
              <a:buFontTx/>
              <a:buChar char="-"/>
            </a:pPr>
            <a:endParaRPr lang="ru-RU" sz="2000" dirty="0" smtClean="0">
              <a:solidFill>
                <a:schemeClr val="tx1">
                  <a:lumMod val="65000"/>
                  <a:lumOff val="35000"/>
                </a:schemeClr>
              </a:solidFill>
              <a:ea typeface="Calibri" panose="020F0502020204030204" pitchFamily="34" charset="0"/>
            </a:endParaRPr>
          </a:p>
          <a:p>
            <a:pPr marL="342900" indent="-342900" algn="ctr">
              <a:buFontTx/>
              <a:buChar char="-"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за счет созданного резерва списывается конкретный долг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ea typeface="Calibri" panose="020F0502020204030204" pitchFamily="34" charset="0"/>
            </a:endParaRPr>
          </a:p>
        </p:txBody>
      </p:sp>
      <p:sp>
        <p:nvSpPr>
          <p:cNvPr id="10" name="Скругленный прямоугольник 8">
            <a:extLst>
              <a:ext uri="{FF2B5EF4-FFF2-40B4-BE49-F238E27FC236}">
                <a16:creationId xmlns:a16="http://schemas.microsoft.com/office/drawing/2014/main" id="{676E5FCD-D470-4FA4-BB45-D6217D544562}"/>
              </a:ext>
            </a:extLst>
          </p:cNvPr>
          <p:cNvSpPr/>
          <p:nvPr/>
        </p:nvSpPr>
        <p:spPr>
          <a:xfrm>
            <a:off x="5629275" y="2534983"/>
            <a:ext cx="5619748" cy="4008692"/>
          </a:xfrm>
          <a:prstGeom prst="roundRect">
            <a:avLst/>
          </a:prstGeom>
          <a:solidFill>
            <a:srgbClr val="E8E2EE"/>
          </a:solidFill>
          <a:ln>
            <a:solidFill>
              <a:srgbClr val="764696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Налоговый учет:</a:t>
            </a:r>
          </a:p>
          <a:p>
            <a:pPr marL="342900" indent="-342900" algn="ctr">
              <a:buFontTx/>
              <a:buChar char="-"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не каждая задолженность может быть сомнительной для целей НК;</a:t>
            </a:r>
          </a:p>
          <a:p>
            <a:pPr algn="ctr"/>
            <a:endParaRPr lang="ru-RU" sz="2000" dirty="0" smtClean="0">
              <a:solidFill>
                <a:schemeClr val="tx1">
                  <a:lumMod val="65000"/>
                  <a:lumOff val="35000"/>
                </a:schemeClr>
              </a:solidFill>
              <a:ea typeface="Calibri" panose="020F0502020204030204" pitchFamily="34" charset="0"/>
            </a:endParaRPr>
          </a:p>
          <a:p>
            <a:pPr marL="342900" indent="-342900" algn="ctr">
              <a:buFontTx/>
              <a:buChar char="-"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резерв создается по желанию, если это решение закреплено в УП для НУ;</a:t>
            </a:r>
          </a:p>
          <a:p>
            <a:pPr algn="ctr"/>
            <a:endParaRPr lang="ru-RU" sz="2000" dirty="0" smtClean="0">
              <a:solidFill>
                <a:schemeClr val="tx1">
                  <a:lumMod val="65000"/>
                  <a:lumOff val="35000"/>
                </a:schemeClr>
              </a:solidFill>
              <a:ea typeface="Calibri" panose="020F0502020204030204" pitchFamily="34" charset="0"/>
            </a:endParaRPr>
          </a:p>
          <a:p>
            <a:pPr marL="342900" indent="-342900" algn="ctr">
              <a:buFontTx/>
              <a:buChar char="-"/>
            </a:pP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п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орядок расчета суммы отчислений в резерв закреплен в НК (ст.266 НК РФ)</a:t>
            </a:r>
          </a:p>
          <a:p>
            <a:pPr marL="342900" indent="-342900" algn="ctr">
              <a:buFontTx/>
              <a:buChar char="-"/>
            </a:pPr>
            <a:endParaRPr lang="ru-RU" sz="2000" dirty="0" smtClean="0">
              <a:solidFill>
                <a:schemeClr val="tx1">
                  <a:lumMod val="65000"/>
                  <a:lumOff val="35000"/>
                </a:schemeClr>
              </a:solidFill>
              <a:ea typeface="Calibri" panose="020F0502020204030204" pitchFamily="34" charset="0"/>
            </a:endParaRPr>
          </a:p>
          <a:p>
            <a:pPr marL="342900" indent="-342900" algn="ctr">
              <a:buFontTx/>
              <a:buChar char="-"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любой безнадежный долг списывается за счет резерва 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ea typeface="Calibri" panose="020F0502020204030204" pitchFamily="34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3838713" y="1876189"/>
            <a:ext cx="790437" cy="600401"/>
          </a:xfrm>
          <a:prstGeom prst="straightConnector1">
            <a:avLst/>
          </a:prstGeom>
          <a:ln w="57150">
            <a:solidFill>
              <a:srgbClr val="76469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010275" y="1855739"/>
            <a:ext cx="819733" cy="621418"/>
          </a:xfrm>
          <a:prstGeom prst="straightConnector1">
            <a:avLst/>
          </a:prstGeom>
          <a:ln w="57150">
            <a:solidFill>
              <a:srgbClr val="76469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9886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Резерв сомнительных долгов: разница с бухучетом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47700" y="808729"/>
            <a:ext cx="107061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 налоговом учете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 сомнительным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долгом признается задолженность, которая одновременно (п. 1 ст. 266 НК РФ):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возникла в связи с реализацией товаров, работ, услуг;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не погашена в сроки, установленные договором;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не обеспечена залогом, поручительством, банковской гарантией. </a:t>
            </a:r>
          </a:p>
          <a:p>
            <a:pPr lvl="1"/>
            <a:endParaRPr lang="ru-RU" sz="2400" dirty="0" smtClean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0" lvl="1"/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С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учетом этих условий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обычной организации нельзя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рассматривать как сомнительный долг в налоговом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учете, к примеру: 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суммы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вовремя не возвращенного займа (у банков — особый учет);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выданный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организацией аванс, в счет которого поставщик не отгрузил вовремя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товары.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647700" y="4907427"/>
            <a:ext cx="10660456" cy="1715341"/>
            <a:chOff x="838200" y="5318272"/>
            <a:chExt cx="10515600" cy="1715341"/>
          </a:xfrm>
        </p:grpSpPr>
        <p:sp>
          <p:nvSpPr>
            <p:cNvPr id="11" name="TextBox 10"/>
            <p:cNvSpPr txBox="1"/>
            <p:nvPr/>
          </p:nvSpPr>
          <p:spPr>
            <a:xfrm>
              <a:off x="838200" y="5318272"/>
              <a:ext cx="10515600" cy="1715341"/>
            </a:xfrm>
            <a:prstGeom prst="rect">
              <a:avLst/>
            </a:prstGeom>
            <a:solidFill>
              <a:srgbClr val="50236E">
                <a:alpha val="14118"/>
              </a:srgbClr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E6E0EB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М</a:t>
              </a:r>
              <a:endPara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E6E0E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lvl="0">
                <a:lnSpc>
                  <a:spcPct val="90000"/>
                </a:lnSpc>
                <a:spcBef>
                  <a:spcPts val="1000"/>
                </a:spcBef>
                <a:defRPr/>
              </a:pPr>
              <a:r>
                <a: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Статья </a:t>
              </a:r>
              <a:r>
                <a:rPr kumimoji="0" lang="ru-RU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«</a:t>
              </a:r>
              <a:r>
                <a:rPr lang="ru-RU" sz="2400" b="1" dirty="0">
                  <a:solidFill>
                    <a:prstClr val="black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Какие виды долгов могут быть сомнительными для целей НК</a:t>
              </a:r>
              <a:r>
                <a:rPr kumimoji="0" lang="ru-RU" sz="2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» </a:t>
              </a:r>
              <a:r>
                <a: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в ГК, </a:t>
              </a:r>
              <a:r>
                <a:rPr kumimoji="0" lang="ru-RU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2024, </a:t>
              </a:r>
              <a:r>
                <a: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№ </a:t>
              </a:r>
              <a:r>
                <a:rPr lang="ru-RU" sz="2400" dirty="0" smtClean="0">
                  <a:solidFill>
                    <a:prstClr val="black"/>
                  </a:solidFill>
                  <a:latin typeface="Calibri" panose="020F0502020204030204"/>
                </a:rPr>
                <a:t>5</a:t>
              </a:r>
              <a:endPara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>
                <a:lnSpc>
                  <a:spcPct val="90000"/>
                </a:lnSpc>
                <a:spcBef>
                  <a:spcPts val="1000"/>
                </a:spcBef>
                <a:defRPr/>
              </a:pPr>
              <a:r>
                <a:rPr lang="en-US" sz="2400" u="sng" dirty="0">
                  <a:solidFill>
                    <a:srgbClr val="7030A0"/>
                  </a:solidFill>
                  <a:ea typeface="Times New Roman" panose="02020603050405020304" pitchFamily="18" charset="0"/>
                  <a:cs typeface="Times New Roman" panose="02020603050405020304" pitchFamily="18" charset="0"/>
                </a:rPr>
                <a:t>https://glavkniga.ru/elver/2024/5/6992</a:t>
              </a:r>
              <a:endPara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2" name="Группа 11"/>
            <p:cNvGrpSpPr/>
            <p:nvPr/>
          </p:nvGrpSpPr>
          <p:grpSpPr>
            <a:xfrm>
              <a:off x="963521" y="5374558"/>
              <a:ext cx="2728226" cy="400110"/>
              <a:chOff x="1559286" y="4473896"/>
              <a:chExt cx="2728226" cy="400110"/>
            </a:xfrm>
          </p:grpSpPr>
          <p:pic>
            <p:nvPicPr>
              <p:cNvPr id="15" name="Рисунок 14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559286" y="4497607"/>
                <a:ext cx="321909" cy="321909"/>
              </a:xfrm>
              <a:prstGeom prst="rect">
                <a:avLst/>
              </a:prstGeom>
            </p:spPr>
          </p:pic>
          <p:sp>
            <p:nvSpPr>
              <p:cNvPr id="16" name="Прямоугольник 15"/>
              <p:cNvSpPr/>
              <p:nvPr/>
            </p:nvSpPr>
            <p:spPr>
              <a:xfrm>
                <a:off x="1872620" y="4473896"/>
                <a:ext cx="241489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50236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Материалы по теме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33535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Резерв сомнительных долгов: разница с бухучетом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47700" y="808729"/>
            <a:ext cx="107061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Для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целей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налогового резерва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учитывается только задолженность, которая просрочена на отчетную дату на 45 дней и больше (п. 4 ст. 266 НК РФ).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По каждому дебитору проверить, нет ли встречной кредиторской задолженности.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В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расчет резерва можно взять только сумму превышения (п. 1 ст. 266 НК РФ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).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Считать резерв надо на последнее число каждого отчетного периода и года.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110324"/>
              </p:ext>
            </p:extLst>
          </p:nvPr>
        </p:nvGraphicFramePr>
        <p:xfrm>
          <a:off x="742950" y="3412361"/>
          <a:ext cx="10353675" cy="2690190"/>
        </p:xfrm>
        <a:graphic>
          <a:graphicData uri="http://schemas.openxmlformats.org/drawingml/2006/table">
            <a:tbl>
              <a:tblPr firstRow="1" bandRow="1" bandCol="1">
                <a:effectLst/>
                <a:tableStyleId>{5C22544A-7EE6-4342-B048-85BDC9FD1C3A}</a:tableStyleId>
              </a:tblPr>
              <a:tblGrid>
                <a:gridCol w="5219700">
                  <a:extLst>
                    <a:ext uri="{9D8B030D-6E8A-4147-A177-3AD203B41FA5}">
                      <a16:colId xmlns:a16="http://schemas.microsoft.com/office/drawing/2014/main" val="4180136461"/>
                    </a:ext>
                  </a:extLst>
                </a:gridCol>
                <a:gridCol w="5133975">
                  <a:extLst>
                    <a:ext uri="{9D8B030D-6E8A-4147-A177-3AD203B41FA5}">
                      <a16:colId xmlns:a16="http://schemas.microsoft.com/office/drawing/2014/main" val="2615456775"/>
                    </a:ext>
                  </a:extLst>
                </a:gridCol>
              </a:tblGrid>
              <a:tr h="426948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ru-RU" sz="2000" dirty="0" smtClean="0">
                          <a:solidFill>
                            <a:schemeClr val="dk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Период просрочки </a:t>
                      </a:r>
                      <a:r>
                        <a:rPr lang="ru-RU" sz="2000" dirty="0" err="1" smtClean="0">
                          <a:solidFill>
                            <a:schemeClr val="dk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дебиторки</a:t>
                      </a:r>
                      <a:endParaRPr lang="ru-RU" sz="2000" dirty="0" smtClean="0">
                        <a:solidFill>
                          <a:schemeClr val="dk1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6FAB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Учет долга при расчете резерва 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6FAB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016028"/>
                  </a:ext>
                </a:extLst>
              </a:tr>
              <a:tr h="7544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От 1 до 44 календарных дней включительно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6F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Не учитывается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6FA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474076"/>
                  </a:ext>
                </a:extLst>
              </a:tr>
              <a:tr h="7544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От 45 до 90 календарных дней включительно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6F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Учитывается лишь 50% суммы долга (с НДС)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6FA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649071"/>
                  </a:ext>
                </a:extLst>
              </a:tr>
              <a:tr h="7544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Более 90 календарных дней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6FA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Учитываются 100% суммы долга (с НДС)</a:t>
                      </a:r>
                      <a:endParaRPr lang="ru-RU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6FA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5311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3679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 algn="r">
              <a:defRPr/>
            </a:pPr>
            <a:r>
              <a:rPr lang="ru-RU" dirty="0">
                <a:solidFill>
                  <a:prstClr val="white"/>
                </a:solidFill>
              </a:rPr>
              <a:t>Резерв сомнительных долгов: разница с бухучетом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47700" y="4151847"/>
            <a:ext cx="107061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Порядок расчета отчислений в резерв закреплен в ст.266 НК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РФ (Письмо Минфина от 14.04.2022 N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03-03-06/1/32850).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За счет налогового резерва списывается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любая безнадежная </a:t>
            </a:r>
            <a:r>
              <a:rPr lang="ru-RU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дебиторка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Если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решено не создавать в следующем году резерв по сомнительным долгам, всю сумму резерва, не использованного по состоянию на 31 декабря, надо учесть во внереализационных доходах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Calibri" panose="020F0502020204030204" pitchFamily="34" charset="0"/>
              </a:rPr>
              <a:t>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  <a:ea typeface="Calibri" panose="020F0502020204030204" pitchFamily="34" charset="0"/>
            </a:endParaRPr>
          </a:p>
        </p:txBody>
      </p:sp>
      <p:sp>
        <p:nvSpPr>
          <p:cNvPr id="5" name="Скругленный прямоугольник 8">
            <a:extLst>
              <a:ext uri="{FF2B5EF4-FFF2-40B4-BE49-F238E27FC236}">
                <a16:creationId xmlns:a16="http://schemas.microsoft.com/office/drawing/2014/main" id="{676E5FCD-D470-4FA4-BB45-D6217D544562}"/>
              </a:ext>
            </a:extLst>
          </p:cNvPr>
          <p:cNvSpPr/>
          <p:nvPr/>
        </p:nvSpPr>
        <p:spPr>
          <a:xfrm>
            <a:off x="2381253" y="815563"/>
            <a:ext cx="6924668" cy="849676"/>
          </a:xfrm>
          <a:prstGeom prst="roundRect">
            <a:avLst/>
          </a:prstGeom>
          <a:solidFill>
            <a:srgbClr val="E5DEE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a typeface="Calibri" panose="020F0502020204030204" pitchFamily="34" charset="0"/>
              </a:rPr>
              <a:t>Предельная величина резерва сомнительных долгов в НУ</a:t>
            </a:r>
            <a:endParaRPr lang="ru-RU" sz="2400" b="1" dirty="0">
              <a:solidFill>
                <a:schemeClr val="tx1"/>
              </a:solidFill>
              <a:ea typeface="Calibri" panose="020F0502020204030204" pitchFamily="34" charset="0"/>
            </a:endParaRPr>
          </a:p>
        </p:txBody>
      </p:sp>
      <p:sp>
        <p:nvSpPr>
          <p:cNvPr id="6" name="Скругленный прямоугольник 8">
            <a:extLst>
              <a:ext uri="{FF2B5EF4-FFF2-40B4-BE49-F238E27FC236}">
                <a16:creationId xmlns:a16="http://schemas.microsoft.com/office/drawing/2014/main" id="{676E5FCD-D470-4FA4-BB45-D6217D544562}"/>
              </a:ext>
            </a:extLst>
          </p:cNvPr>
          <p:cNvSpPr/>
          <p:nvPr/>
        </p:nvSpPr>
        <p:spPr>
          <a:xfrm>
            <a:off x="857250" y="1945496"/>
            <a:ext cx="4781551" cy="1917632"/>
          </a:xfrm>
          <a:prstGeom prst="roundRect">
            <a:avLst/>
          </a:prstGeom>
          <a:solidFill>
            <a:srgbClr val="E8E2EE"/>
          </a:solidFill>
          <a:ln>
            <a:solidFill>
              <a:srgbClr val="764696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По 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итогам отчетного периода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 </a:t>
            </a:r>
            <a:endParaRPr lang="ru-RU" sz="2000" dirty="0" smtClean="0">
              <a:solidFill>
                <a:schemeClr val="tx1">
                  <a:lumMod val="65000"/>
                  <a:lumOff val="35000"/>
                </a:schemeClr>
              </a:solidFill>
              <a:ea typeface="Calibri" panose="020F0502020204030204" pitchFamily="34" charset="0"/>
            </a:endParaRPr>
          </a:p>
          <a:p>
            <a:pPr algn="ctr"/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(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в зависимости от того, что больше):</a:t>
            </a:r>
          </a:p>
          <a:p>
            <a:pPr marL="342900" indent="-342900" algn="ctr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или 10% выручки за прошлый год; </a:t>
            </a:r>
          </a:p>
          <a:p>
            <a:pPr marL="342900" indent="-342900" algn="ctr"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или 10% выручки за отчетный период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.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ea typeface="Calibri" panose="020F0502020204030204" pitchFamily="34" charset="0"/>
            </a:endParaRPr>
          </a:p>
        </p:txBody>
      </p:sp>
      <p:sp>
        <p:nvSpPr>
          <p:cNvPr id="7" name="Скругленный прямоугольник 8">
            <a:extLst>
              <a:ext uri="{FF2B5EF4-FFF2-40B4-BE49-F238E27FC236}">
                <a16:creationId xmlns:a16="http://schemas.microsoft.com/office/drawing/2014/main" id="{676E5FCD-D470-4FA4-BB45-D6217D544562}"/>
              </a:ext>
            </a:extLst>
          </p:cNvPr>
          <p:cNvSpPr/>
          <p:nvPr/>
        </p:nvSpPr>
        <p:spPr>
          <a:xfrm>
            <a:off x="6115052" y="1953958"/>
            <a:ext cx="4810123" cy="1912355"/>
          </a:xfrm>
          <a:prstGeom prst="roundRect">
            <a:avLst/>
          </a:prstGeom>
          <a:solidFill>
            <a:srgbClr val="E8E2EE"/>
          </a:solidFill>
          <a:ln>
            <a:solidFill>
              <a:srgbClr val="764696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На </a:t>
            </a:r>
            <a:r>
              <a:rPr lang="ru-RU" sz="2000" b="1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конец </a:t>
            </a:r>
            <a:r>
              <a:rPr lang="ru-RU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года: </a:t>
            </a:r>
          </a:p>
          <a:p>
            <a:pPr algn="ctr"/>
            <a:endParaRPr lang="ru-RU" sz="2000" dirty="0" smtClean="0">
              <a:solidFill>
                <a:schemeClr val="tx1">
                  <a:lumMod val="65000"/>
                  <a:lumOff val="35000"/>
                </a:schemeClr>
              </a:solidFill>
              <a:ea typeface="Calibri" panose="020F0502020204030204" pitchFamily="34" charset="0"/>
            </a:endParaRPr>
          </a:p>
          <a:p>
            <a:pPr marL="342900" indent="-342900" algn="ctr"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10</a:t>
            </a:r>
            <a:r>
              <a:rPr lang="ru-RU" sz="20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% выручки за текущий год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</a:rPr>
              <a:t>.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ea typeface="Calibri" panose="020F0502020204030204" pitchFamily="34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4103122" y="1665239"/>
            <a:ext cx="510442" cy="327735"/>
          </a:xfrm>
          <a:prstGeom prst="straightConnector1">
            <a:avLst/>
          </a:prstGeom>
          <a:ln w="57150">
            <a:solidFill>
              <a:srgbClr val="76469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751068" y="1665239"/>
            <a:ext cx="542923" cy="337961"/>
          </a:xfrm>
          <a:prstGeom prst="straightConnector1">
            <a:avLst/>
          </a:prstGeom>
          <a:ln w="57150">
            <a:solidFill>
              <a:srgbClr val="76469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45724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гк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sz="4000" b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20830</TotalTime>
  <Words>577</Words>
  <Application>Microsoft Office PowerPoint</Application>
  <PresentationFormat>Широкоэкранный</PresentationFormat>
  <Paragraphs>59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Times New Roman</vt:lpstr>
      <vt:lpstr>Wingdings</vt:lpstr>
      <vt:lpstr>Тема гк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Алексеева Елена Анатольевна</cp:lastModifiedBy>
  <cp:revision>1957</cp:revision>
  <dcterms:created xsi:type="dcterms:W3CDTF">2022-05-22T12:20:38Z</dcterms:created>
  <dcterms:modified xsi:type="dcterms:W3CDTF">2024-03-14T17:02:34Z</dcterms:modified>
</cp:coreProperties>
</file>