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601" r:id="rId3"/>
    <p:sldId id="823" r:id="rId4"/>
    <p:sldId id="822" r:id="rId5"/>
    <p:sldId id="825" r:id="rId6"/>
    <p:sldId id="899" r:id="rId7"/>
    <p:sldId id="89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601"/>
            <p14:sldId id="823"/>
            <p14:sldId id="822"/>
            <p14:sldId id="825"/>
            <p14:sldId id="899"/>
            <p14:sldId id="8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" initials="Е" lastIdx="25" clrIdx="0">
    <p:extLst>
      <p:ext uri="{19B8F6BF-5375-455C-9EA6-DF929625EA0E}">
        <p15:presenceInfo xmlns:p15="http://schemas.microsoft.com/office/powerpoint/2012/main" userId="Евген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D7CDE2"/>
    <a:srgbClr val="C6B7D5"/>
    <a:srgbClr val="9966FF"/>
    <a:srgbClr val="764696"/>
    <a:srgbClr val="8D6FAB"/>
    <a:srgbClr val="E8E2EE"/>
    <a:srgbClr val="E4E4E8"/>
    <a:srgbClr val="E5DEE3"/>
    <a:srgbClr val="FC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6163" autoAdjust="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Нарушения контрольных соотношений по декларации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838200" y="890854"/>
            <a:ext cx="10515600" cy="684813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>
                <a:solidFill>
                  <a:srgbClr val="50236E"/>
                </a:solidFill>
              </a:rPr>
              <a:t>Нарушения контрольных соотношений по декларации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38200" y="2197024"/>
            <a:ext cx="10439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Перед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сдачей декларации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лучше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провести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самопроверку. Как правило, это делает программа, в которой вы сдаете отчетность. Проверьте, чтобы в ней использовались актуальные контрольные соотношения: 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Письмо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ФНС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01.09.2023 N КВ-4-3/11163@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«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направлении КС по налогу на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прибыль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».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нем приведены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внутридокументные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соотношения показателей отчетности.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Для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декларации, которую подают по месту нахождения обособленного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подразделения,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предназначены свои контрольные соотношения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Ф.01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–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Ф.15 (они приведены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отдельном разделе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Письма ФНС).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0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Нарушения контрольных соотношений по декларации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04850" y="730174"/>
            <a:ext cx="10439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 помощью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внутридокументных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соотношений выясняется, нет ли противоречий между показателями декларации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примеру: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оказатель строки 040 «Сумма налога к доплате в рублях» (относится к показателям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Фед.Б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.) подраздела 1.1 разд. 1 в общем случае должен быть равен показателю строки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270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«(Сумма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налога к доплате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…)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федеральный бюджет» листа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02 (КС 1.1)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23315"/>
          <a:stretch/>
        </p:blipFill>
        <p:spPr>
          <a:xfrm>
            <a:off x="704850" y="3448050"/>
            <a:ext cx="10077450" cy="333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5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Нарушения контрольных соотношений по декларации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14375" y="920674"/>
            <a:ext cx="1043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До сентября 2023 г.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были лишь контрольные соотношения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для декларации по налогу на прибыль 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обобщающем Письме ФНС от 21.02.2023 N ЕА-4-15/2048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@. Они по-прежнему актуальны.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215" t="4642" r="1731" b="3783"/>
          <a:stretch/>
        </p:blipFill>
        <p:spPr>
          <a:xfrm>
            <a:off x="714375" y="2316615"/>
            <a:ext cx="10556292" cy="321741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486025" y="5839510"/>
            <a:ext cx="4381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(по этим строкам показывают сумму налога к доплате или уменьшению)</a:t>
            </a:r>
          </a:p>
        </p:txBody>
      </p:sp>
      <p:sp>
        <p:nvSpPr>
          <p:cNvPr id="5" name="Овал 4"/>
          <p:cNvSpPr/>
          <p:nvPr/>
        </p:nvSpPr>
        <p:spPr>
          <a:xfrm>
            <a:off x="5493766" y="2657475"/>
            <a:ext cx="4069334" cy="3524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4295775" y="2893560"/>
            <a:ext cx="1533525" cy="29813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25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Нарушения контрольных соотношений по декларации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67021" y="1255954"/>
            <a:ext cx="10439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Декларация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налогу на прибыль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считается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вовремя сданной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даже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 нарушении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указанных контрольных соотношений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– если она сдана в пределах срока для сдачи, отведенного НК.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Готовятся к принятию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новые контрольные соотношения, указанные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подп. 1 п. 5 ст. 11.3 НК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</a:t>
            </a:r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Такие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контрольные соотношения утверждает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ФНС.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14375" y="4530961"/>
            <a:ext cx="10544693" cy="1715341"/>
            <a:chOff x="838200" y="5092827"/>
            <a:chExt cx="10304512" cy="1715341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5092827"/>
              <a:ext cx="10304512" cy="1715341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E6E0EB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М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ru-RU" sz="2400" b="1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«Отражение </a:t>
              </a:r>
              <a:r>
                <a:rPr lang="ru-RU" sz="2400" b="1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на ЕНС начислений по декларациям</a:t>
              </a:r>
              <a:r>
                <a:rPr lang="ru-RU" sz="2400" b="1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r>
                <a:rPr lang="ru-RU" sz="2400" b="1" dirty="0">
                  <a:solidFill>
                    <a:prstClr val="black"/>
                  </a:solidFill>
                </a:rPr>
                <a:t> </a:t>
              </a:r>
              <a:r>
                <a:rPr lang="ru-RU" sz="2400" dirty="0">
                  <a:solidFill>
                    <a:prstClr val="black"/>
                  </a:solidFill>
                </a:rPr>
                <a:t>Интервью с Татьяной </a:t>
              </a:r>
              <a:r>
                <a:rPr lang="ru-RU" sz="2400" dirty="0" err="1">
                  <a:solidFill>
                    <a:prstClr val="black"/>
                  </a:solidFill>
                </a:rPr>
                <a:t>Дирксен</a:t>
              </a:r>
              <a:r>
                <a:rPr lang="ru-RU" sz="2400" b="1" dirty="0">
                  <a:solidFill>
                    <a:prstClr val="black"/>
                  </a:solidFill>
                </a:rPr>
                <a:t>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(Главная книга, 2023, № 23)</a:t>
              </a: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US" sz="2400" dirty="0">
                  <a:solidFill>
                    <a:srgbClr val="0070C0"/>
                  </a:solidFill>
                </a:rPr>
                <a:t>https://glavkniga.ru/elver/2023/23/6825</a:t>
              </a:r>
              <a:endPara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973046" y="5222158"/>
              <a:ext cx="2728226" cy="400110"/>
              <a:chOff x="1568811" y="4321496"/>
              <a:chExt cx="2728226" cy="400110"/>
            </a:xfrm>
          </p:grpSpPr>
          <p:pic>
            <p:nvPicPr>
              <p:cNvPr id="12" name="Рисунок 1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68811" y="43452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13" name="Прямоугольник 12"/>
              <p:cNvSpPr/>
              <p:nvPr/>
            </p:nvSpPr>
            <p:spPr>
              <a:xfrm>
                <a:off x="1882145" y="43214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236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Материалы по теме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6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Нарушения контрольных соотношений по декларации</a:t>
            </a:r>
          </a:p>
        </p:txBody>
      </p:sp>
      <p:sp>
        <p:nvSpPr>
          <p:cNvPr id="5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567163" y="2263158"/>
            <a:ext cx="3077071" cy="983953"/>
          </a:xfrm>
          <a:prstGeom prst="roundRect">
            <a:avLst/>
          </a:prstGeom>
          <a:solidFill>
            <a:srgbClr val="E4E4E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Если соблюдаются контрольные соотношения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989215" y="824923"/>
            <a:ext cx="9360130" cy="1203023"/>
          </a:xfrm>
          <a:prstGeom prst="roundRect">
            <a:avLst/>
          </a:prstGeom>
          <a:solidFill>
            <a:srgbClr val="E8E2E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ЕНП-начисления</a:t>
            </a:r>
            <a:r>
              <a:rPr lang="ru-RU" sz="2000" dirty="0">
                <a:solidFill>
                  <a:schemeClr val="tx1"/>
                </a:solidFill>
              </a:rPr>
              <a:t> и изменение совокупной обязанности на ЕНС </a:t>
            </a:r>
            <a:r>
              <a:rPr lang="ru-RU" sz="2000" b="1" dirty="0">
                <a:solidFill>
                  <a:schemeClr val="tx1"/>
                </a:solidFill>
              </a:rPr>
              <a:t>на основе </a:t>
            </a:r>
            <a:r>
              <a:rPr lang="ru-RU" sz="2000" b="1" dirty="0" smtClean="0">
                <a:solidFill>
                  <a:schemeClr val="tx1"/>
                </a:solidFill>
              </a:rPr>
              <a:t>первичной декларации по налогу на прибыль </a:t>
            </a:r>
            <a:r>
              <a:rPr lang="ru-RU" sz="2000" dirty="0" smtClean="0">
                <a:solidFill>
                  <a:schemeClr val="tx1"/>
                </a:solidFill>
              </a:rPr>
              <a:t>по правилам НК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>
                <a:solidFill>
                  <a:schemeClr val="tx1"/>
                </a:solidFill>
              </a:rPr>
              <a:t>подп. 1 п. 5 ст. 11.3 НК РФ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4411695" y="3714511"/>
            <a:ext cx="3120437" cy="1199052"/>
          </a:xfrm>
          <a:prstGeom prst="roundRect">
            <a:avLst/>
          </a:prstGeom>
          <a:solidFill>
            <a:srgbClr val="D7CDE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b="1" dirty="0" smtClean="0">
                <a:solidFill>
                  <a:schemeClr val="tx1"/>
                </a:solidFill>
              </a:rPr>
              <a:t>со дня </a:t>
            </a:r>
            <a:r>
              <a:rPr lang="ru-RU" b="1" dirty="0">
                <a:solidFill>
                  <a:schemeClr val="tx1"/>
                </a:solidFill>
              </a:rPr>
              <a:t>вступ­ле­ния в силу ре­ше­ния</a:t>
            </a:r>
            <a:r>
              <a:rPr lang="ru-RU" dirty="0">
                <a:solidFill>
                  <a:schemeClr val="tx1"/>
                </a:solidFill>
              </a:rPr>
              <a:t> ин­спек­ции по ре­зуль­та­там </a:t>
            </a:r>
            <a:r>
              <a:rPr lang="ru-RU" dirty="0" err="1" smtClean="0">
                <a:solidFill>
                  <a:schemeClr val="tx1"/>
                </a:solidFill>
              </a:rPr>
              <a:t>ка­ме­ралки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4663114" y="2263158"/>
            <a:ext cx="6128711" cy="983953"/>
          </a:xfrm>
          <a:prstGeom prst="roundRect">
            <a:avLst/>
          </a:prstGeom>
          <a:solidFill>
            <a:srgbClr val="E4E4E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Если не соблюдаются контрольные соотношения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из </a:t>
            </a:r>
            <a:r>
              <a:rPr lang="ru-RU" dirty="0">
                <a:solidFill>
                  <a:schemeClr val="tx1"/>
                </a:solidFill>
              </a:rPr>
              <a:t>подп. 1 п. 5 ст. 11.3 НК РФ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491261" y="3556255"/>
            <a:ext cx="3171606" cy="2112349"/>
          </a:xfrm>
          <a:prstGeom prst="roundRect">
            <a:avLst/>
          </a:prstGeom>
          <a:solidFill>
            <a:srgbClr val="E4E4E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 </a:t>
            </a:r>
            <a:r>
              <a:rPr lang="ru-RU" dirty="0">
                <a:solidFill>
                  <a:schemeClr val="tx1"/>
                </a:solidFill>
              </a:rPr>
              <a:t>дня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представления </a:t>
            </a:r>
            <a:r>
              <a:rPr lang="ru-RU" dirty="0" smtClean="0">
                <a:solidFill>
                  <a:schemeClr val="tx1"/>
                </a:solidFill>
              </a:rPr>
              <a:t>декларации в </a:t>
            </a:r>
            <a:r>
              <a:rPr lang="ru-RU" dirty="0">
                <a:solidFill>
                  <a:schemeClr val="tx1"/>
                </a:solidFill>
              </a:rPr>
              <a:t>налоговый орган, но не ранее наступления срока уплаты </a:t>
            </a:r>
            <a:r>
              <a:rPr lang="ru-RU" dirty="0" smtClean="0">
                <a:solidFill>
                  <a:schemeClr val="tx1"/>
                </a:solidFill>
              </a:rPr>
              <a:t>налога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077064" y="1950746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610345" y="1950746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77064" y="3227314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4866163" y="5090070"/>
            <a:ext cx="5925662" cy="1157068"/>
          </a:xfrm>
          <a:prstGeom prst="roundRect">
            <a:avLst/>
          </a:prstGeom>
          <a:solidFill>
            <a:srgbClr val="D7CDE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b="1" dirty="0" smtClean="0">
                <a:solidFill>
                  <a:schemeClr val="tx1"/>
                </a:solidFill>
              </a:rPr>
              <a:t>со дня, следующего </a:t>
            </a:r>
            <a:r>
              <a:rPr lang="ru-RU" b="1" dirty="0">
                <a:solidFill>
                  <a:schemeClr val="tx1"/>
                </a:solidFill>
              </a:rPr>
              <a:t>за днем завершения </a:t>
            </a:r>
            <a:r>
              <a:rPr lang="ru-RU" b="1" dirty="0" err="1">
                <a:solidFill>
                  <a:schemeClr val="tx1"/>
                </a:solidFill>
              </a:rPr>
              <a:t>камералки</a:t>
            </a:r>
            <a:r>
              <a:rPr lang="ru-RU" dirty="0">
                <a:solidFill>
                  <a:schemeClr val="tx1"/>
                </a:solidFill>
              </a:rPr>
              <a:t>, если при ее проведении не были выявлены нарушения законодательства о налогах и сборах</a:t>
            </a:r>
          </a:p>
        </p:txBody>
      </p:sp>
      <p:sp>
        <p:nvSpPr>
          <p:cNvPr id="16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7752505" y="3714511"/>
            <a:ext cx="3372695" cy="1199053"/>
          </a:xfrm>
          <a:prstGeom prst="roundRect">
            <a:avLst/>
          </a:prstGeom>
          <a:solidFill>
            <a:srgbClr val="D7CDE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b="1" dirty="0" smtClean="0">
                <a:solidFill>
                  <a:schemeClr val="tx1"/>
                </a:solidFill>
              </a:rPr>
              <a:t>в течение 10 ра­бо­чих дней </a:t>
            </a:r>
            <a:r>
              <a:rPr lang="ru-RU" b="1" dirty="0">
                <a:solidFill>
                  <a:schemeClr val="tx1"/>
                </a:solidFill>
              </a:rPr>
              <a:t>со дня окон­ча­ния срока </a:t>
            </a:r>
            <a:r>
              <a:rPr lang="ru-RU" dirty="0" err="1" smtClean="0">
                <a:solidFill>
                  <a:schemeClr val="tx1"/>
                </a:solidFill>
              </a:rPr>
              <a:t>ка­ме­ралки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уста­нов­лен­но­го </a:t>
            </a:r>
            <a:r>
              <a:rPr lang="ru-RU" dirty="0" smtClean="0">
                <a:solidFill>
                  <a:schemeClr val="tx1"/>
                </a:solidFill>
              </a:rPr>
              <a:t>НК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6">
            <a:extLst>
              <a:ext uri="{FF2B5EF4-FFF2-40B4-BE49-F238E27FC236}">
                <a16:creationId xmlns:a16="http://schemas.microsoft.com/office/drawing/2014/main" id="{DE35B93F-C11B-4E04-8FCA-EFA8431B479D}"/>
              </a:ext>
            </a:extLst>
          </p:cNvPr>
          <p:cNvSpPr/>
          <p:nvPr/>
        </p:nvSpPr>
        <p:spPr>
          <a:xfrm>
            <a:off x="4159060" y="3539726"/>
            <a:ext cx="7194740" cy="2927576"/>
          </a:xfrm>
          <a:prstGeom prst="roundRect">
            <a:avLst/>
          </a:prstGeom>
          <a:noFill/>
          <a:ln w="28575">
            <a:solidFill>
              <a:srgbClr val="76469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highlight>
                <a:srgbClr val="FF0000"/>
              </a:highlight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7617857" y="3227314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29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Нарушения контрольных соотношений по декларации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33425" y="908917"/>
            <a:ext cx="105537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Новые </a:t>
            </a:r>
            <a:r>
              <a:rPr lang="ru-RU" sz="3000" b="1" dirty="0">
                <a:solidFill>
                  <a:srgbClr val="50236E"/>
                </a:solidFill>
                <a:ea typeface="Calibri" panose="020F0502020204030204" pitchFamily="34" charset="0"/>
              </a:rPr>
              <a:t>коды для </a:t>
            </a:r>
            <a:r>
              <a:rPr lang="ru-RU" sz="30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декларации по </a:t>
            </a:r>
            <a:r>
              <a:rPr lang="ru-RU" sz="3000" b="1" dirty="0">
                <a:solidFill>
                  <a:srgbClr val="50236E"/>
                </a:solidFill>
                <a:ea typeface="Calibri" panose="020F0502020204030204" pitchFamily="34" charset="0"/>
              </a:rPr>
              <a:t>налогу на прибыль за 2023 </a:t>
            </a:r>
            <a:r>
              <a:rPr lang="ru-RU" sz="3000" b="1" dirty="0" smtClean="0">
                <a:solidFill>
                  <a:srgbClr val="50236E"/>
                </a:solidFill>
                <a:ea typeface="Calibri" panose="020F0502020204030204" pitchFamily="34" charset="0"/>
              </a:rPr>
              <a:t>г.</a:t>
            </a:r>
            <a:endParaRPr lang="ru-RU" sz="3000" b="1" dirty="0">
              <a:solidFill>
                <a:srgbClr val="50236E"/>
              </a:solidFill>
              <a:ea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 примеру (Письмо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ФНС от 28.02.2024 № СД-4-3/2274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@):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код 35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- для доходов (облагаемых по ставке, установленной п.4.5 ст. 284 НК), полученных российскими организациями – обладателями цифровых финансовых активов (ЦФА) в случае, если решением о выпуске таких ЦФА предусмотрена выплата дохода в сумме, равной сумме дивидендов, полученных лицом, выпустившим такие ЦФА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Указывается при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заполнении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Листов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04 по реквизиту «Вид дохода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». Реквизит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«Вид платежа (код)» в подразделе 1.3 раздела 1 декларации в таком случае –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4;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коды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630, 651, 623, 635, 636,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637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 заполнении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Приложения 1 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декларации.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Например, код 623 следует указывать в отношении расходов, учитываемых с коэффициентом 1,5 при формировании первоначальной стоимости высокотехнологичных ОС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541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20828</TotalTime>
  <Words>566</Words>
  <Application>Microsoft Office PowerPoint</Application>
  <PresentationFormat>Широкоэкранный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1957</cp:revision>
  <dcterms:created xsi:type="dcterms:W3CDTF">2022-05-22T12:20:38Z</dcterms:created>
  <dcterms:modified xsi:type="dcterms:W3CDTF">2024-03-14T16:28:43Z</dcterms:modified>
</cp:coreProperties>
</file>