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2" r:id="rId2"/>
  </p:sldMasterIdLst>
  <p:notesMasterIdLst>
    <p:notesMasterId r:id="rId6"/>
  </p:notesMasterIdLst>
  <p:handoutMasterIdLst>
    <p:handoutMasterId r:id="rId7"/>
  </p:handoutMasterIdLst>
  <p:sldIdLst>
    <p:sldId id="832" r:id="rId3"/>
    <p:sldId id="833" r:id="rId4"/>
    <p:sldId id="834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B2B2B238-2913-4008-9088-17A27468866F}">
          <p14:sldIdLst>
            <p14:sldId id="832"/>
            <p14:sldId id="833"/>
            <p14:sldId id="83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1B1D1"/>
    <a:srgbClr val="E6E0EB"/>
    <a:srgbClr val="FF9999"/>
    <a:srgbClr val="8D6FAB"/>
    <a:srgbClr val="9B6EBC"/>
    <a:srgbClr val="987DB3"/>
    <a:srgbClr val="764696"/>
    <a:srgbClr val="50236E"/>
    <a:srgbClr val="E94537"/>
    <a:srgbClr val="00B8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153" autoAdjust="0"/>
    <p:restoredTop sz="96163" autoAdjust="0"/>
  </p:normalViewPr>
  <p:slideViewPr>
    <p:cSldViewPr snapToGrid="0">
      <p:cViewPr varScale="1">
        <p:scale>
          <a:sx n="111" d="100"/>
          <a:sy n="111" d="100"/>
        </p:scale>
        <p:origin x="180" y="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1" d="100"/>
          <a:sy n="81" d="100"/>
        </p:scale>
        <p:origin x="3180" y="33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290DA9-5C82-41C2-9ABC-5E213CFCBA2C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EA69FD-619B-43E3-97BD-AC581237EC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432460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6FC64A-9265-4364-8EF6-C8B55523F3AA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3C1802-43F1-4CB0-8A95-CD6ACD8B61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87693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glavkniga.ru/elver/2022/24/6232" TargetMode="External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рограмма вебинар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 userDrawn="1"/>
        </p:nvSpPr>
        <p:spPr>
          <a:xfrm>
            <a:off x="839788" y="603411"/>
            <a:ext cx="10515600" cy="10872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>
                <a:solidFill>
                  <a:srgbClr val="50236E"/>
                </a:solidFill>
                <a:latin typeface="+mn-lt"/>
              </a:rPr>
              <a:t>Программа </a:t>
            </a:r>
            <a:r>
              <a:rPr lang="ru-RU" dirty="0" err="1" smtClean="0">
                <a:solidFill>
                  <a:srgbClr val="50236E"/>
                </a:solidFill>
                <a:latin typeface="+mn-lt"/>
              </a:rPr>
              <a:t>вебинара</a:t>
            </a:r>
            <a:endParaRPr lang="ru-RU" dirty="0">
              <a:solidFill>
                <a:srgbClr val="50236E"/>
              </a:solidFill>
              <a:latin typeface="+mn-lt"/>
            </a:endParaRPr>
          </a:p>
        </p:txBody>
      </p:sp>
      <p:sp>
        <p:nvSpPr>
          <p:cNvPr id="6" name="Объект 3"/>
          <p:cNvSpPr>
            <a:spLocks noGrp="1"/>
          </p:cNvSpPr>
          <p:nvPr>
            <p:ph sz="half" idx="2"/>
          </p:nvPr>
        </p:nvSpPr>
        <p:spPr>
          <a:xfrm>
            <a:off x="839788" y="1690688"/>
            <a:ext cx="10448642" cy="4498975"/>
          </a:xfrm>
        </p:spPr>
        <p:txBody>
          <a:bodyPr numCol="2" spcCol="360000">
            <a:noAutofit/>
          </a:bodyPr>
          <a:lstStyle>
            <a:lvl1pPr marL="342900" indent="-342900" defTabSz="914400">
              <a:defRPr/>
            </a:lvl1pPr>
          </a:lstStyle>
          <a:p>
            <a:pPr marL="342900" indent="-342900">
              <a:buFont typeface="Arial" panose="020B0604020202020204" pitchFamily="34" charset="0"/>
              <a:buChar char="•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595212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РАЗЕЦ СТИЛЕЙ ЗАГОЛОВКОВ И ТЕКС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 smtClean="0"/>
              <a:t>Образцы чего-то там</a:t>
            </a:r>
            <a:endParaRPr lang="ru-RU" dirty="0"/>
          </a:p>
        </p:txBody>
      </p:sp>
      <p:sp>
        <p:nvSpPr>
          <p:cNvPr id="4" name="Объект 2"/>
          <p:cNvSpPr>
            <a:spLocks noGrp="1"/>
          </p:cNvSpPr>
          <p:nvPr>
            <p:ph idx="1"/>
          </p:nvPr>
        </p:nvSpPr>
        <p:spPr>
          <a:xfrm>
            <a:off x="838199" y="1021157"/>
            <a:ext cx="10515600" cy="5442705"/>
          </a:xfrm>
        </p:spPr>
        <p:txBody>
          <a:bodyPr>
            <a:noAutofit/>
          </a:bodyPr>
          <a:lstStyle/>
          <a:p>
            <a:pPr>
              <a:lnSpc>
                <a:spcPts val="4400"/>
              </a:lnSpc>
            </a:pPr>
            <a:r>
              <a:rPr lang="ru-RU" sz="4400" b="1" dirty="0" smtClean="0">
                <a:solidFill>
                  <a:srgbClr val="50236E"/>
                </a:solidFill>
              </a:rPr>
              <a:t>Заголовок 1 Страховые взносы: заполняем РСВ</a:t>
            </a:r>
          </a:p>
          <a:p>
            <a:pPr>
              <a:lnSpc>
                <a:spcPts val="4400"/>
              </a:lnSpc>
            </a:pPr>
            <a:r>
              <a:rPr lang="ru-RU" sz="3800" dirty="0">
                <a:solidFill>
                  <a:srgbClr val="50236E"/>
                </a:solidFill>
              </a:rPr>
              <a:t>Заголовок 2 Компенсация за задержку зарплаты </a:t>
            </a:r>
            <a:endParaRPr lang="ru-RU" sz="4400" b="1" dirty="0" smtClean="0">
              <a:solidFill>
                <a:srgbClr val="50236E"/>
              </a:solidFill>
            </a:endParaRPr>
          </a:p>
          <a:p>
            <a:r>
              <a:rPr lang="ru-RU" b="1" dirty="0" smtClean="0">
                <a:solidFill>
                  <a:srgbClr val="50236E"/>
                </a:solidFill>
              </a:rPr>
              <a:t>Заголовок 3 Позиция Минфина</a:t>
            </a:r>
          </a:p>
          <a:p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Ситуация </a:t>
            </a:r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3: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Дистанционный сотрудник, работавший за рубежом, до конца 2022 г. вернулся в РФ.</a:t>
            </a:r>
          </a:p>
          <a:p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→ С месяца, в котором физлицо вернулось в РФ, российская организация-работодатель должна выполнять обязанности налогового агента по НДФЛ. → По доходам, полученным за период работы за границей, работник должен самостоятельно подать 3-НДФЛ и заплатить налог.</a:t>
            </a:r>
          </a:p>
          <a:p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Ситуация 4: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Дистанционный работник уехал за границу в середине года и к концу 2022 г. стал нерезидентом. Нужно:</a:t>
            </a:r>
          </a:p>
          <a:p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пересчитать НДФЛ с доходов, выплаченных за период работы в РФ, по ставке 30% вместо 13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%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69685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РАЗЕЦ ТАБЛИ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 smtClean="0"/>
              <a:t>Образцы чего-то там</a:t>
            </a:r>
            <a:endParaRPr lang="ru-RU" dirty="0"/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838199" y="1021157"/>
            <a:ext cx="10515600" cy="5442705"/>
          </a:xfrm>
        </p:spPr>
        <p:txBody>
          <a:bodyPr>
            <a:noAutofit/>
          </a:bodyPr>
          <a:lstStyle/>
          <a:p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Ситуация </a:t>
            </a:r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3: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Дистанционный сотрудник, работавший за рубежом, до конца 2022 г. вернулся в РФ.</a:t>
            </a:r>
          </a:p>
          <a:p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→ С месяца, в котором физлицо вернулось в РФ, российская организация-работодатель должна выполнять обязанности налогового агента по НДФЛ. → По доходам, полученным за период работы за границей, работник должен 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самостоятельно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подать 3-НДФЛ и заплатить налог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858608556"/>
              </p:ext>
            </p:extLst>
          </p:nvPr>
        </p:nvGraphicFramePr>
        <p:xfrm>
          <a:off x="838199" y="3429000"/>
          <a:ext cx="10515600" cy="27071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0362">
                  <a:extLst>
                    <a:ext uri="{9D8B030D-6E8A-4147-A177-3AD203B41FA5}">
                      <a16:colId xmlns:a16="http://schemas.microsoft.com/office/drawing/2014/main" val="1678515630"/>
                    </a:ext>
                  </a:extLst>
                </a:gridCol>
                <a:gridCol w="5510038">
                  <a:extLst>
                    <a:ext uri="{9D8B030D-6E8A-4147-A177-3AD203B41FA5}">
                      <a16:colId xmlns:a16="http://schemas.microsoft.com/office/drawing/2014/main" val="1220214709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773430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Код дохода</a:t>
                      </a:r>
                      <a:endParaRPr lang="ru-RU" sz="150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Расшифровка</a:t>
                      </a:r>
                      <a:endParaRPr lang="ru-RU" sz="150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Пояснение</a:t>
                      </a: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51083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500" dirty="0" smtClean="0"/>
                        <a:t>2721</a:t>
                      </a:r>
                      <a:endParaRPr lang="ru-RU" sz="1500" dirty="0"/>
                    </a:p>
                  </a:txBody>
                  <a:tcPr>
                    <a:solidFill>
                      <a:srgbClr val="8D6FA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effectLst/>
                        </a:rPr>
                        <a:t>Стоимость имущества, полученного в порядке дарения (за исключением имущества, полученного в порядке дарения, налоговая база по которому определяется в соответствии с пунктом 6 статьи 210 Кодекса)</a:t>
                      </a:r>
                      <a:endParaRPr lang="ru-RU" sz="15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1500" dirty="0"/>
                    </a:p>
                  </a:txBody>
                  <a:tcPr>
                    <a:solidFill>
                      <a:srgbClr val="8D6FA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</a:rPr>
                        <a:t>Указывается: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</a:rPr>
                        <a:t>- стоимость ценных бумаг, полученных физлицами в порядке дарения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</a:rPr>
                        <a:t>- стоимость любого имущества, полученного в порядке дарения физлицами – нерезидентами РФ</a:t>
                      </a:r>
                      <a:endParaRPr lang="ru-RU" sz="15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66549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500" dirty="0" smtClean="0"/>
                        <a:t>2720</a:t>
                      </a:r>
                      <a:endParaRPr lang="ru-RU" sz="1500" dirty="0"/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effectLst/>
                        </a:rPr>
                        <a:t>Стоимость имущества, полученного в порядке дарения, налоговая база, по которому определяется в соответствии с пунктом 6 статьи 210 Кодекса</a:t>
                      </a:r>
                      <a:endParaRPr lang="ru-RU" sz="15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effectLst/>
                        </a:rPr>
                        <a:t>Все прочие подарки</a:t>
                      </a:r>
                      <a:endParaRPr lang="ru-RU" sz="16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0490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5468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РАЗЕЦ ФОРМУЛ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 smtClean="0"/>
              <a:t>Образцы чего-то там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838199" y="1021157"/>
                <a:ext cx="10515600" cy="5442705"/>
              </a:xfrm>
            </p:spPr>
            <p:txBody>
              <a:bodyPr>
                <a:noAutofit/>
              </a:bodyPr>
              <a:lstStyle/>
              <a:p>
                <a:r>
                  <a:rPr lang="ru-RU" dirty="0" smtClean="0"/>
                  <a:t>3</a:t>
                </a:r>
                <a:r>
                  <a:rPr lang="ru-RU" dirty="0"/>
                  <a:t>. Начиная с ноября </a:t>
                </a:r>
                <a:r>
                  <a:rPr lang="ru-RU" dirty="0" err="1"/>
                  <a:t>доудерживаем</a:t>
                </a:r>
                <a:r>
                  <a:rPr lang="ru-RU" dirty="0"/>
                  <a:t> НДФЛ из последующих выплат этому работнику. Соблюдаем ограничение – удержания не могут превышать 20% от начисленной суммы (п. 4 ст. 226 НК РФ; ст. 138 ТК РФ</a:t>
                </a:r>
                <a:r>
                  <a:rPr lang="ru-RU" dirty="0" smtClean="0"/>
                  <a:t>):</a:t>
                </a:r>
                <a:endParaRPr lang="en-US" sz="2000" i="1" dirty="0" smtClean="0"/>
              </a:p>
              <a:p>
                <a:pPr>
                  <a:lnSpc>
                    <a:spcPts val="2400"/>
                  </a:lnSpc>
                  <a:spcBef>
                    <a:spcPts val="1200"/>
                  </a:spcBef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ctrlPr>
                            <a:rPr lang="ru-RU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ru-RU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30 000 руб</m:t>
                          </m:r>
                          <m:r>
                            <a:rPr lang="en-US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ru-RU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 − 30 000 руб</m:t>
                          </m:r>
                          <m:r>
                            <a:rPr lang="en-US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ru-RU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  ×30%</m:t>
                          </m:r>
                        </m:e>
                      </m:d>
                      <m:r>
                        <a:rPr lang="ru-RU" sz="2000" i="1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×20%=4 200 руб</m:t>
                      </m:r>
                      <m:r>
                        <a:rPr lang="en-US" sz="2000" i="1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ru-RU" sz="2000" i="1" dirty="0">
                  <a:solidFill>
                    <a:srgbClr val="8D6FAB"/>
                  </a:solidFill>
                </a:endParaRPr>
              </a:p>
              <a:p>
                <a:r>
                  <a:rPr lang="ru-RU" dirty="0" smtClean="0"/>
                  <a:t>4</a:t>
                </a:r>
                <a:r>
                  <a:rPr lang="ru-RU" dirty="0"/>
                  <a:t>. Рассчитываем сумму неудержанного налога по состоянию на 31.12.2022:</a:t>
                </a:r>
              </a:p>
              <a:p>
                <a:pPr>
                  <a:lnSpc>
                    <a:spcPts val="24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200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51 000 руб. </m:t>
                      </m:r>
                      <m:r>
                        <a:rPr lang="en-US" sz="2000" b="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− </m:t>
                      </m:r>
                      <m:r>
                        <a:rPr lang="ru-RU" sz="200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4 200 руб. </m:t>
                      </m:r>
                      <m:r>
                        <a:rPr lang="en-US" sz="2000" b="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ru-RU" sz="2000" i="1" dirty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ru-RU" sz="200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2 мес. </m:t>
                      </m:r>
                      <m:r>
                        <a:rPr lang="en-US" sz="2000" b="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u-RU" sz="200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42 600 руб.</m:t>
                      </m:r>
                    </m:oMath>
                  </m:oMathPara>
                </a14:m>
                <a:endParaRPr lang="ru-RU" sz="2000" dirty="0">
                  <a:solidFill>
                    <a:srgbClr val="8D6FAB"/>
                  </a:solidFill>
                </a:endParaRPr>
              </a:p>
              <a:p>
                <a:r>
                  <a:rPr lang="ru-RU" dirty="0"/>
                  <a:t>5. В 6-НДФЛ за 2022 г. (Письмо ФНС от 30.04.2021 № БС-4-11/6168@):</a:t>
                </a:r>
              </a:p>
              <a:p>
                <a:pPr lvl="1"/>
                <a:r>
                  <a:rPr lang="ru-RU" dirty="0"/>
                  <a:t>в разделе 1 в поле 020 отражаем удержанные за октябрь-декабрь суммы НДФЛ с учетом перерасчета</a:t>
                </a:r>
                <a:r>
                  <a:rPr lang="ru-RU" dirty="0" smtClean="0"/>
                  <a:t>:</a:t>
                </a:r>
                <a:r>
                  <a:rPr lang="en-US" sz="2000" i="1" dirty="0" smtClean="0">
                    <a:solidFill>
                      <a:srgbClr val="8D6FAB"/>
                    </a:solidFill>
                    <a:latin typeface="Cambria Math" panose="02040503050406030204" pitchFamily="18" charset="0"/>
                  </a:rPr>
                  <a:t/>
                </a:r>
                <a:br>
                  <a:rPr lang="en-US" sz="2000" i="1" dirty="0" smtClean="0">
                    <a:solidFill>
                      <a:srgbClr val="8D6FAB"/>
                    </a:solidFill>
                    <a:latin typeface="Cambria Math" panose="02040503050406030204" pitchFamily="18" charset="0"/>
                  </a:rPr>
                </a:br>
                <a14:m>
                  <m:oMath xmlns:m="http://schemas.openxmlformats.org/officeDocument/2006/math">
                    <m:r>
                      <a:rPr lang="ru-RU" sz="200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30 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000 руб. </m:t>
                    </m:r>
                    <m:r>
                      <a:rPr lang="en-US" sz="2000" b="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3 мес. </m:t>
                    </m:r>
                    <m:r>
                      <a:rPr lang="en-US" sz="2000" b="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200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30% + 4 200 руб. </m:t>
                    </m:r>
                    <m:r>
                      <a:rPr lang="en-US" sz="2000" b="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200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2 мес. </m:t>
                    </m:r>
                    <m:r>
                      <a:rPr lang="ru-RU" sz="200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35 400</m:t>
                    </m:r>
                  </m:oMath>
                </a14:m>
                <a:endParaRPr lang="ru-RU" sz="2000" dirty="0">
                  <a:solidFill>
                    <a:srgbClr val="8D6FAB"/>
                  </a:solidFill>
                  <a:latin typeface="Cambria Math" panose="02040503050406030204" pitchFamily="18" charset="0"/>
                </a:endParaRPr>
              </a:p>
              <a:p>
                <a:pPr lvl="1"/>
                <a:r>
                  <a:rPr lang="ru-RU" dirty="0"/>
                  <a:t>в разделе 2 по ставке 30% отражаем итоговые показатели по работнику:</a:t>
                </a:r>
              </a:p>
              <a:p>
                <a:pPr>
                  <a:lnSpc>
                    <a:spcPts val="2400"/>
                  </a:lnSpc>
                </a:pPr>
                <a:endParaRPr lang="ru-RU" dirty="0"/>
              </a:p>
            </p:txBody>
          </p:sp>
        </mc:Choice>
        <mc:Fallback xmlns="">
          <p:sp>
            <p:nvSpPr>
              <p:cNvPr id="4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199" y="1021157"/>
                <a:ext cx="10515600" cy="5442705"/>
              </a:xfrm>
              <a:blipFill>
                <a:blip r:embed="rId2"/>
                <a:stretch>
                  <a:fillRect l="-870" t="-1570" r="-58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650617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 smtClean="0"/>
              <a:t>Страховые взносы: заполняем РСВ, ПСВ, ЕФС-1</a:t>
            </a:r>
            <a:endParaRPr lang="ru-RU" dirty="0"/>
          </a:p>
        </p:txBody>
      </p:sp>
      <p:sp>
        <p:nvSpPr>
          <p:cNvPr id="4" name="Текст 2"/>
          <p:cNvSpPr>
            <a:spLocks noGrp="1"/>
          </p:cNvSpPr>
          <p:nvPr>
            <p:ph idx="1"/>
          </p:nvPr>
        </p:nvSpPr>
        <p:spPr>
          <a:xfrm>
            <a:off x="838199" y="1021157"/>
            <a:ext cx="10515600" cy="54427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Текст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19624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РАЗЕЦ ССЫЛКИ НА СТАТ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 smtClean="0"/>
              <a:t>Образцы чего-то там</a:t>
            </a:r>
            <a:endParaRPr lang="ru-RU" dirty="0"/>
          </a:p>
        </p:txBody>
      </p:sp>
      <p:grpSp>
        <p:nvGrpSpPr>
          <p:cNvPr id="4" name="Группа 3"/>
          <p:cNvGrpSpPr/>
          <p:nvPr userDrawn="1"/>
        </p:nvGrpSpPr>
        <p:grpSpPr>
          <a:xfrm>
            <a:off x="838200" y="5318272"/>
            <a:ext cx="10515600" cy="1200329"/>
            <a:chOff x="838200" y="5318272"/>
            <a:chExt cx="10515600" cy="1200329"/>
          </a:xfrm>
        </p:grpSpPr>
        <p:sp>
          <p:nvSpPr>
            <p:cNvPr id="5" name="TextBox 4"/>
            <p:cNvSpPr txBox="1"/>
            <p:nvPr/>
          </p:nvSpPr>
          <p:spPr>
            <a:xfrm>
              <a:off x="838200" y="5318272"/>
              <a:ext cx="10515600" cy="1200329"/>
            </a:xfrm>
            <a:prstGeom prst="rect">
              <a:avLst/>
            </a:prstGeom>
            <a:solidFill>
              <a:srgbClr val="50236E">
                <a:alpha val="14118"/>
              </a:srgbClr>
            </a:solidFill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>
                  <a:solidFill>
                    <a:srgbClr val="E6E0EB"/>
                  </a:solidFill>
                </a:rPr>
                <a:t>М</a:t>
              </a:r>
              <a:endParaRPr lang="ru-RU" sz="2800" b="1" dirty="0" smtClean="0">
                <a:solidFill>
                  <a:srgbClr val="E6E0EB"/>
                </a:solidFill>
              </a:endParaRPr>
            </a:p>
            <a:p>
              <a:r>
                <a:rPr lang="ru-RU" sz="2400" dirty="0"/>
                <a:t>Статья </a:t>
              </a:r>
              <a:r>
                <a:rPr lang="ru-RU" sz="2400" b="1" dirty="0"/>
                <a:t>«Особые налоговые правила для ДНР, ЛНР, Запорожской и Херсонской областей» </a:t>
              </a:r>
              <a:r>
                <a:rPr lang="ru-RU" sz="2400" dirty="0"/>
                <a:t>в ГК 2022, № 24 </a:t>
              </a:r>
              <a:r>
                <a:rPr lang="ru-RU" sz="2400" dirty="0">
                  <a:hlinkClick r:id="rId2"/>
                </a:rPr>
                <a:t>https://glavkniga.ru/elver/2022/24/6232</a:t>
              </a:r>
              <a:r>
                <a:rPr lang="ru-RU" sz="2400" dirty="0"/>
                <a:t> </a:t>
              </a:r>
            </a:p>
          </p:txBody>
        </p:sp>
        <p:grpSp>
          <p:nvGrpSpPr>
            <p:cNvPr id="6" name="Группа 5"/>
            <p:cNvGrpSpPr/>
            <p:nvPr/>
          </p:nvGrpSpPr>
          <p:grpSpPr>
            <a:xfrm>
              <a:off x="963521" y="5374558"/>
              <a:ext cx="2728226" cy="400110"/>
              <a:chOff x="1559286" y="4473896"/>
              <a:chExt cx="2728226" cy="400110"/>
            </a:xfrm>
          </p:grpSpPr>
          <p:pic>
            <p:nvPicPr>
              <p:cNvPr id="7" name="Рисунок 6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559286" y="4497607"/>
                <a:ext cx="321909" cy="321909"/>
              </a:xfrm>
              <a:prstGeom prst="rect">
                <a:avLst/>
              </a:prstGeom>
            </p:spPr>
          </p:pic>
          <p:sp>
            <p:nvSpPr>
              <p:cNvPr id="8" name="Прямоугольник 7"/>
              <p:cNvSpPr/>
              <p:nvPr/>
            </p:nvSpPr>
            <p:spPr>
              <a:xfrm>
                <a:off x="1872620" y="4473896"/>
                <a:ext cx="2414892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000" b="1" dirty="0">
                    <a:solidFill>
                      <a:srgbClr val="50236E"/>
                    </a:solidFill>
                  </a:rPr>
                  <a:t>Материалы по теме</a:t>
                </a:r>
              </a:p>
            </p:txBody>
          </p:sp>
        </p:grpSp>
      </p:grpSp>
      <p:grpSp>
        <p:nvGrpSpPr>
          <p:cNvPr id="9" name="Группа 8"/>
          <p:cNvGrpSpPr/>
          <p:nvPr userDrawn="1"/>
        </p:nvGrpSpPr>
        <p:grpSpPr>
          <a:xfrm>
            <a:off x="838200" y="4281951"/>
            <a:ext cx="10515600" cy="830997"/>
            <a:chOff x="893900" y="2202671"/>
            <a:chExt cx="10515600" cy="830997"/>
          </a:xfrm>
        </p:grpSpPr>
        <p:sp>
          <p:nvSpPr>
            <p:cNvPr id="10" name="TextBox 9"/>
            <p:cNvSpPr txBox="1"/>
            <p:nvPr/>
          </p:nvSpPr>
          <p:spPr>
            <a:xfrm>
              <a:off x="893900" y="2202671"/>
              <a:ext cx="10515600" cy="830997"/>
            </a:xfrm>
            <a:prstGeom prst="rect">
              <a:avLst/>
            </a:prstGeom>
            <a:solidFill>
              <a:srgbClr val="E94537">
                <a:alpha val="14118"/>
              </a:srgbClr>
            </a:solidFill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>
                  <a:solidFill>
                    <a:srgbClr val="E6E0EB"/>
                  </a:solidFill>
                </a:rPr>
                <a:t>М</a:t>
              </a:r>
              <a:endParaRPr lang="ru-RU" sz="2800" b="1" dirty="0" smtClean="0">
                <a:solidFill>
                  <a:srgbClr val="E6E0EB"/>
                </a:solidFill>
              </a:endParaRPr>
            </a:p>
            <a:p>
              <a:r>
                <a:rPr lang="ru-RU" sz="2400" dirty="0"/>
                <a:t>Уведомление об исчисленных суммах налога на прибыль не подаем.</a:t>
              </a:r>
              <a:endParaRPr lang="ru-RU" sz="2400" dirty="0" smtClean="0"/>
            </a:p>
          </p:txBody>
        </p:sp>
        <p:grpSp>
          <p:nvGrpSpPr>
            <p:cNvPr id="11" name="Группа 10"/>
            <p:cNvGrpSpPr/>
            <p:nvPr/>
          </p:nvGrpSpPr>
          <p:grpSpPr>
            <a:xfrm>
              <a:off x="1002987" y="2258957"/>
              <a:ext cx="1250718" cy="400110"/>
              <a:chOff x="1002987" y="2258957"/>
              <a:chExt cx="1250718" cy="400110"/>
            </a:xfrm>
          </p:grpSpPr>
          <p:sp>
            <p:nvSpPr>
              <p:cNvPr id="12" name="Прямоугольник 11"/>
              <p:cNvSpPr/>
              <p:nvPr/>
            </p:nvSpPr>
            <p:spPr>
              <a:xfrm>
                <a:off x="1332555" y="2258957"/>
                <a:ext cx="92115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000" b="1" dirty="0" smtClean="0">
                    <a:solidFill>
                      <a:srgbClr val="E94537"/>
                    </a:solidFill>
                  </a:rPr>
                  <a:t>Важно</a:t>
                </a:r>
                <a:endParaRPr lang="ru-RU" sz="2000" b="1" dirty="0">
                  <a:solidFill>
                    <a:srgbClr val="E94537"/>
                  </a:solidFill>
                </a:endParaRPr>
              </a:p>
            </p:txBody>
          </p:sp>
          <p:pic>
            <p:nvPicPr>
              <p:cNvPr id="13" name="Рисунок 12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02987" y="2288035"/>
                <a:ext cx="329568" cy="329568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31513564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1" y="2738401"/>
            <a:ext cx="12191999" cy="4119599"/>
          </a:xfrm>
          <a:prstGeom prst="rect">
            <a:avLst/>
          </a:prstGeom>
          <a:solidFill>
            <a:srgbClr val="7646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1107671" y="3339573"/>
            <a:ext cx="9511997" cy="2411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6000"/>
              </a:lnSpc>
            </a:pPr>
            <a:r>
              <a:rPr lang="ru-RU" sz="6000" b="1" dirty="0">
                <a:solidFill>
                  <a:schemeClr val="bg1"/>
                </a:solidFill>
                <a:latin typeface="+mj-lt"/>
              </a:rPr>
              <a:t>Готовимся к сдаче отчетности за </a:t>
            </a:r>
            <a:r>
              <a:rPr lang="en-US" sz="6000" b="1" dirty="0" smtClean="0">
                <a:solidFill>
                  <a:schemeClr val="bg1"/>
                </a:solidFill>
                <a:latin typeface="+mj-lt"/>
              </a:rPr>
              <a:t>II</a:t>
            </a:r>
            <a:r>
              <a:rPr lang="ru-RU" sz="6000" b="1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ru-RU" sz="6000" b="1" dirty="0">
                <a:solidFill>
                  <a:schemeClr val="bg1"/>
                </a:solidFill>
                <a:latin typeface="+mj-lt"/>
              </a:rPr>
              <a:t>квартал </a:t>
            </a:r>
            <a:endParaRPr lang="en-US" sz="6000" b="1" dirty="0">
              <a:solidFill>
                <a:schemeClr val="bg1"/>
              </a:solidFill>
              <a:latin typeface="+mj-lt"/>
            </a:endParaRPr>
          </a:p>
          <a:p>
            <a:pPr>
              <a:lnSpc>
                <a:spcPts val="6000"/>
              </a:lnSpc>
            </a:pPr>
            <a:r>
              <a:rPr lang="ru-RU" sz="6000" b="1" dirty="0" smtClean="0">
                <a:solidFill>
                  <a:schemeClr val="bg1"/>
                </a:solidFill>
                <a:latin typeface="+mj-lt"/>
              </a:rPr>
              <a:t>2023 </a:t>
            </a:r>
            <a:r>
              <a:rPr lang="ru-RU" sz="6000" b="1" dirty="0">
                <a:solidFill>
                  <a:schemeClr val="bg1"/>
                </a:solidFill>
                <a:latin typeface="+mj-lt"/>
              </a:rPr>
              <a:t>г.</a:t>
            </a: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7530057" y="2230202"/>
            <a:ext cx="13917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1200"/>
              </a:lnSpc>
            </a:pP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Е</a:t>
            </a:r>
            <a:r>
              <a:rPr lang="en-US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.</a:t>
            </a: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М</a:t>
            </a:r>
            <a:r>
              <a:rPr lang="en-US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. </a:t>
            </a: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Филимонова</a:t>
            </a:r>
            <a:r>
              <a:rPr lang="en-US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,</a:t>
            </a:r>
            <a:endParaRPr lang="ru-RU" sz="1200" dirty="0" smtClean="0">
              <a:solidFill>
                <a:srgbClr val="002060"/>
              </a:solidFill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</a:pP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ведущий эксперт</a:t>
            </a:r>
            <a:endParaRPr lang="ru-RU" sz="1200" dirty="0"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9043666" y="2243139"/>
            <a:ext cx="1306512" cy="40229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1200"/>
              </a:lnSpc>
            </a:pPr>
            <a:r>
              <a:rPr lang="ru-RU" sz="1200" dirty="0">
                <a:solidFill>
                  <a:srgbClr val="002060"/>
                </a:solidFill>
                <a:cs typeface="Times New Roman" panose="02020603050405020304" pitchFamily="18" charset="0"/>
              </a:rPr>
              <a:t>Е</a:t>
            </a:r>
            <a:r>
              <a:rPr lang="en-US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.</a:t>
            </a: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А</a:t>
            </a:r>
            <a:r>
              <a:rPr lang="en-US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. </a:t>
            </a: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Шаронова</a:t>
            </a:r>
          </a:p>
          <a:p>
            <a:pPr>
              <a:lnSpc>
                <a:spcPts val="1200"/>
              </a:lnSpc>
            </a:pP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ведущий эксперт</a:t>
            </a:r>
            <a:endParaRPr lang="ru-RU" sz="1200" dirty="0"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1240379" y="2232575"/>
            <a:ext cx="1712841" cy="369332"/>
          </a:xfrm>
          <a:prstGeom prst="rect">
            <a:avLst/>
          </a:prstGeom>
          <a:solidFill>
            <a:srgbClr val="00B8A6"/>
          </a:solidFill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12 июля 2023 г</a:t>
            </a:r>
            <a:r>
              <a:rPr lang="en-US" b="1" dirty="0" smtClean="0">
                <a:solidFill>
                  <a:schemeClr val="bg1"/>
                </a:solidFill>
              </a:rPr>
              <a:t>.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3243467" y="2232575"/>
            <a:ext cx="716863" cy="369333"/>
          </a:xfrm>
          <a:prstGeom prst="rect">
            <a:avLst/>
          </a:prstGeom>
          <a:solidFill>
            <a:srgbClr val="00B8A6"/>
          </a:solidFill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12:00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6096000" y="2232575"/>
            <a:ext cx="1059585" cy="369332"/>
          </a:xfrm>
          <a:prstGeom prst="rect">
            <a:avLst/>
          </a:prstGeom>
          <a:solidFill>
            <a:srgbClr val="00B8A6"/>
          </a:solidFill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Лекторы</a:t>
            </a:r>
            <a:endParaRPr lang="ru-RU" b="1" dirty="0">
              <a:solidFill>
                <a:schemeClr val="bg1"/>
              </a:solidFill>
            </a:endParaRPr>
          </a:p>
        </p:txBody>
      </p:sp>
      <p:pic>
        <p:nvPicPr>
          <p:cNvPr id="14" name="Рисунок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0379" y="588077"/>
            <a:ext cx="2135670" cy="652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46015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3060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0" y="0"/>
            <a:ext cx="12192000" cy="590081"/>
          </a:xfrm>
          <a:prstGeom prst="rect">
            <a:avLst/>
          </a:prstGeom>
          <a:solidFill>
            <a:srgbClr val="7646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914405"/>
            <a:ext cx="1053999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Заголовок 1 </a:t>
            </a:r>
            <a:r>
              <a:rPr lang="ru-RU" dirty="0" err="1" smtClean="0"/>
              <a:t>ур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199" y="2239968"/>
            <a:ext cx="10515600" cy="42238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Текст</a:t>
            </a: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234183" y="112477"/>
            <a:ext cx="81196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bg1"/>
                </a:solidFill>
              </a:defRPr>
            </a:lvl1pPr>
          </a:lstStyle>
          <a:p>
            <a:pPr algn="r"/>
            <a:r>
              <a:rPr lang="ru-RU" smtClean="0"/>
              <a:t>Образцы чего-то там</a:t>
            </a:r>
            <a:endParaRPr lang="ru-RU" dirty="0"/>
          </a:p>
        </p:txBody>
      </p:sp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199" y="128374"/>
            <a:ext cx="1098707" cy="335716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11435443" y="6374953"/>
            <a:ext cx="609600" cy="36512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 fontScale="77500" lnSpcReduction="20000"/>
          </a:bodyPr>
          <a:lstStyle/>
          <a:p>
            <a:pPr algn="r"/>
            <a:fld id="{BD563453-3FA6-4338-97E6-31B88F33F074}" type="slidenum">
              <a:rPr lang="ru-RU" sz="2800" b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r"/>
              <a:t>‹#›</a:t>
            </a:fld>
            <a:endParaRPr lang="ru-RU" sz="2800" b="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91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9" r:id="rId2"/>
    <p:sldLayoutId id="2147483680" r:id="rId3"/>
    <p:sldLayoutId id="2147483681" r:id="rId4"/>
    <p:sldLayoutId id="2147483678" r:id="rId5"/>
    <p:sldLayoutId id="2147483685" r:id="rId6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50236E"/>
          </a:solidFill>
          <a:latin typeface="+mn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400" b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82870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glavkniga.ru/elver/2024/16/7287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/>
              <a:t>Что поменяется в исчислении страховых взносов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36146"/>
            <a:ext cx="10515600" cy="5349664"/>
          </a:xfrm>
        </p:spPr>
        <p:txBody>
          <a:bodyPr/>
          <a:lstStyle/>
          <a:p>
            <a:pPr>
              <a:spcAft>
                <a:spcPts val="800"/>
              </a:spcAft>
            </a:pPr>
            <a:r>
              <a:rPr lang="ru-RU" sz="4400" b="1" dirty="0" smtClean="0">
                <a:solidFill>
                  <a:srgbClr val="50236E"/>
                </a:solidFill>
              </a:rPr>
              <a:t>5. </a:t>
            </a:r>
            <a:r>
              <a:rPr lang="ru-RU" sz="4400" b="1" dirty="0">
                <a:solidFill>
                  <a:srgbClr val="50236E"/>
                </a:solidFill>
              </a:rPr>
              <a:t>Что поменяется в исчислении </a:t>
            </a:r>
            <a:r>
              <a:rPr lang="ru-RU" sz="4400" b="1" dirty="0" smtClean="0">
                <a:solidFill>
                  <a:srgbClr val="50236E"/>
                </a:solidFill>
              </a:rPr>
              <a:t>взносов</a:t>
            </a:r>
            <a:endParaRPr lang="ru-RU" sz="4400" b="1" dirty="0">
              <a:solidFill>
                <a:srgbClr val="50236E"/>
              </a:solidFill>
            </a:endParaRPr>
          </a:p>
          <a:p>
            <a:pPr>
              <a:spcAft>
                <a:spcPts val="800"/>
              </a:spcAft>
            </a:pPr>
            <a:r>
              <a:rPr lang="ru-RU" b="1" dirty="0">
                <a:ea typeface="Times New Roman" panose="02020603050405020304" pitchFamily="18" charset="0"/>
                <a:cs typeface="Calibri" panose="020F0502020204030204" pitchFamily="34" charset="0"/>
              </a:rPr>
              <a:t>Новшество 1.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С 2025г. введен пониженный тариф взносов – 7,6% с выплат работнику свыше МРОТ за месяц (п. 2.5, п. 13.2 ст. 427 НК РФ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).</a:t>
            </a:r>
            <a:endParaRPr lang="ru-RU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spcAft>
                <a:spcPts val="800"/>
              </a:spcAft>
            </a:pPr>
            <a:r>
              <a:rPr lang="ru-RU" b="1" dirty="0">
                <a:ea typeface="Times New Roman" panose="02020603050405020304" pitchFamily="18" charset="0"/>
                <a:cs typeface="Calibri" panose="020F0502020204030204" pitchFamily="34" charset="0"/>
              </a:rPr>
              <a:t>Кто может применять: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субъекты малого и среднего предпринимательства, у которых:</a:t>
            </a:r>
          </a:p>
          <a:p>
            <a:pPr marL="342900" indent="-342900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основной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вид деятельности в ЕГРЮЛ / ЕГРИП – «Обрабатывающие производства» (Раздел С ОКВЭД) по перечню, утверждаемому Правительством</a:t>
            </a:r>
          </a:p>
          <a:p>
            <a:pPr>
              <a:spcAft>
                <a:spcPts val="800"/>
              </a:spcAft>
            </a:pPr>
            <a:r>
              <a:rPr lang="ru-RU" b="1" dirty="0">
                <a:ea typeface="Times New Roman" panose="02020603050405020304" pitchFamily="18" charset="0"/>
                <a:cs typeface="Calibri" panose="020F0502020204030204" pitchFamily="34" charset="0"/>
              </a:rPr>
              <a:t>Исключение: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производство напитков, производство табачных изделий, производство кокса и нефтепродуктов,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металлургическое производство </a:t>
            </a:r>
            <a:endParaRPr lang="ru-RU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indent="-342900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по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итогам 2024 г. и по итогам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каждого отчетного периода и 2025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г.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в целом доходы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от основного вида деятельности не менее 70% всех доходов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ru-RU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spcAft>
                <a:spcPts val="800"/>
              </a:spcAft>
            </a:pPr>
            <a:endParaRPr lang="ru-RU" dirty="0"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4582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/>
              <a:t>Что поменяется в исчислении страховых взносов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36146"/>
            <a:ext cx="10515600" cy="5349664"/>
          </a:xfrm>
        </p:spPr>
        <p:txBody>
          <a:bodyPr/>
          <a:lstStyle/>
          <a:p>
            <a:pPr>
              <a:spcAft>
                <a:spcPts val="800"/>
              </a:spcAft>
            </a:pPr>
            <a:endParaRPr lang="ru-RU" dirty="0" smtClean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spcAft>
                <a:spcPts val="800"/>
              </a:spcAft>
            </a:pP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→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Подготовлена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новая форма Расчета по страховым взносам с </a:t>
            </a:r>
            <a:r>
              <a:rPr lang="en-US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 квартала 2025 г. (</a:t>
            </a:r>
            <a:r>
              <a:rPr lang="en-US" dirty="0">
                <a:ea typeface="Times New Roman" panose="02020603050405020304" pitchFamily="18" charset="0"/>
                <a:cs typeface="Calibri" panose="020F0502020204030204" pitchFamily="34" charset="0"/>
              </a:rPr>
              <a:t>ID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проекта: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149883).</a:t>
            </a:r>
            <a:endParaRPr lang="ru-RU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spcAft>
                <a:spcPts val="800"/>
              </a:spcAft>
            </a:pPr>
            <a:r>
              <a:rPr lang="ru-RU" b="1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Новшество </a:t>
            </a:r>
            <a:r>
              <a:rPr lang="ru-RU" b="1" dirty="0">
                <a:ea typeface="Times New Roman" panose="02020603050405020304" pitchFamily="18" charset="0"/>
                <a:cs typeface="Calibri" panose="020F0502020204030204" pitchFamily="34" charset="0"/>
              </a:rPr>
              <a:t>2.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На 2025 – 2026 гг. продлили действие пониженного тарифа 7,6% с выплат, не превышающих предельную базу, и 0% с выплат свыше предельной базы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(подп. 3, 7, 8, 11-15, 18-22 п. 1, п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. 2.2 ст. 427 НК РФ):</a:t>
            </a:r>
          </a:p>
          <a:p>
            <a:pPr marL="342900" indent="-342900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для IT-компаний</a:t>
            </a:r>
            <a:endParaRPr lang="ru-RU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indent="-342900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для организаций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, ведущих деятельность в сфере радиоэлектронной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промышленности</a:t>
            </a:r>
          </a:p>
          <a:p>
            <a:pPr marL="342900" indent="-342900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д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ля применяющих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УСН социально ориентированных некоммерческих организаций (СОНКО) и благотворительных организаций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ru-RU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spcAft>
                <a:spcPts val="800"/>
              </a:spcAft>
            </a:pPr>
            <a:endParaRPr lang="ru-RU" dirty="0"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38200" y="1036146"/>
            <a:ext cx="10515600" cy="461665"/>
          </a:xfrm>
          <a:prstGeom prst="rect">
            <a:avLst/>
          </a:prstGeom>
          <a:solidFill>
            <a:srgbClr val="E4E4E8"/>
          </a:solidFill>
          <a:ln w="15875">
            <a:solidFill>
              <a:srgbClr val="50236E"/>
            </a:solidFill>
          </a:ln>
        </p:spPr>
        <p:txBody>
          <a:bodyPr wrap="square" rtlCol="0">
            <a:spAutoFit/>
          </a:bodyPr>
          <a:lstStyle/>
          <a:p>
            <a:pPr>
              <a:spcAft>
                <a:spcPts val="800"/>
              </a:spcAft>
            </a:pPr>
            <a:r>
              <a:rPr lang="ru-RU" sz="2400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Федеральный МРОТ </a:t>
            </a:r>
            <a:r>
              <a:rPr lang="ru-RU" sz="2400" dirty="0">
                <a:ea typeface="Times New Roman" panose="02020603050405020304" pitchFamily="18" charset="0"/>
                <a:cs typeface="Calibri" panose="020F0502020204030204" pitchFamily="34" charset="0"/>
              </a:rPr>
              <a:t>с </a:t>
            </a:r>
            <a:r>
              <a:rPr lang="ru-RU" sz="2400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1 января 2025 г. </a:t>
            </a:r>
            <a:r>
              <a:rPr lang="ru-RU" sz="2400" dirty="0">
                <a:ea typeface="Times New Roman" panose="02020603050405020304" pitchFamily="18" charset="0"/>
                <a:cs typeface="Calibri" panose="020F0502020204030204" pitchFamily="34" charset="0"/>
              </a:rPr>
              <a:t>– 22 440 руб. (ID проекта: 149309</a:t>
            </a:r>
            <a:r>
              <a:rPr lang="ru-RU" sz="2400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).</a:t>
            </a:r>
            <a:endParaRPr lang="ru-RU" sz="2400" dirty="0"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303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/>
              <a:t>Что поменяется в исчислении страховых взносов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36146"/>
            <a:ext cx="10515600" cy="5349664"/>
          </a:xfrm>
        </p:spPr>
        <p:txBody>
          <a:bodyPr/>
          <a:lstStyle/>
          <a:p>
            <a:pPr>
              <a:spcAft>
                <a:spcPts val="800"/>
              </a:spcAft>
            </a:pPr>
            <a:r>
              <a:rPr lang="ru-RU" i="1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Как с 2025 г. считать </a:t>
            </a:r>
            <a:r>
              <a:rPr lang="ru-RU" i="1" dirty="0">
                <a:ea typeface="Times New Roman" panose="02020603050405020304" pitchFamily="18" charset="0"/>
                <a:cs typeface="Calibri" panose="020F0502020204030204" pitchFamily="34" charset="0"/>
              </a:rPr>
              <a:t>профильные доходы для тарифа 7,6%:</a:t>
            </a:r>
          </a:p>
          <a:p>
            <a:pPr>
              <a:spcAft>
                <a:spcPts val="800"/>
              </a:spcAft>
            </a:pP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     Статья </a:t>
            </a:r>
            <a:r>
              <a:rPr lang="ru-RU" b="1" dirty="0">
                <a:ea typeface="Times New Roman" panose="02020603050405020304" pitchFamily="18" charset="0"/>
                <a:cs typeface="Calibri" panose="020F0502020204030204" pitchFamily="34" charset="0"/>
              </a:rPr>
              <a:t>«Новшества по страховым взносам 2024—2025 для работодателей и ИП»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 в ГК, 2024, № 16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  <a:hlinkClick r:id="rId2"/>
              </a:rPr>
              <a:t>https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  <a:hlinkClick r:id="rId2"/>
              </a:rPr>
              <a:t>://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  <a:hlinkClick r:id="rId2"/>
              </a:rPr>
              <a:t>glavkniga.ru/elver/2024/16/7287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endParaRPr lang="ru-RU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spcAft>
                <a:spcPts val="800"/>
              </a:spcAft>
            </a:pPr>
            <a:r>
              <a:rPr lang="ru-RU" b="1" dirty="0">
                <a:ea typeface="Times New Roman" panose="02020603050405020304" pitchFamily="18" charset="0"/>
                <a:cs typeface="Calibri" panose="020F0502020204030204" pitchFamily="34" charset="0"/>
              </a:rPr>
              <a:t>Новшество 3.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IT-организации, реорганизованные в 2024-2026 гг. в форме выделения из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них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другого </a:t>
            </a:r>
            <a:r>
              <a:rPr lang="ru-RU" dirty="0" err="1">
                <a:ea typeface="Times New Roman" panose="02020603050405020304" pitchFamily="18" charset="0"/>
                <a:cs typeface="Calibri" panose="020F0502020204030204" pitchFamily="34" charset="0"/>
              </a:rPr>
              <a:t>юрлица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, могут применять пониженные тарифы 7,6% и 0% задним числом с 1 января 2024 г. Условие – такие тарифы применялись в 2023 г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.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(ч. 5 ст. 7, ч. 1 ст. 8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Закона от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12.07.2024 № 176-ФЗ).</a:t>
            </a:r>
          </a:p>
          <a:p>
            <a:pPr>
              <a:spcAft>
                <a:spcPts val="800"/>
              </a:spcAft>
            </a:pPr>
            <a:r>
              <a:rPr lang="ru-RU" b="1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Новшество </a:t>
            </a:r>
            <a:r>
              <a:rPr lang="ru-RU" b="1" dirty="0">
                <a:ea typeface="Times New Roman" panose="02020603050405020304" pitchFamily="18" charset="0"/>
                <a:cs typeface="Calibri" panose="020F0502020204030204" pitchFamily="34" charset="0"/>
              </a:rPr>
              <a:t>4.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С 2025 г.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взносы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на дополнительное социальное обеспечение членов летных экипажей воздушных судов гражданской авиации, а также отдельных категорий работников организаций угольной промышленности нужно будет платить на отдельный КБК (подп. 4 п. 7 ст. 11.3 НК РФ).</a:t>
            </a:r>
          </a:p>
          <a:p>
            <a:pPr>
              <a:spcAft>
                <a:spcPts val="800"/>
              </a:spcAft>
            </a:pPr>
            <a:endParaRPr lang="ru-RU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spcAft>
                <a:spcPts val="800"/>
              </a:spcAft>
            </a:pPr>
            <a:endParaRPr lang="ru-RU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spcAft>
                <a:spcPts val="800"/>
              </a:spcAft>
            </a:pPr>
            <a:endParaRPr lang="ru-RU" dirty="0"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1588916"/>
            <a:ext cx="369498" cy="36949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38200" y="5629481"/>
            <a:ext cx="10515600" cy="461665"/>
          </a:xfrm>
          <a:prstGeom prst="rect">
            <a:avLst/>
          </a:prstGeom>
          <a:solidFill>
            <a:srgbClr val="E4E4E8"/>
          </a:solidFill>
          <a:ln w="15875">
            <a:solidFill>
              <a:srgbClr val="50236E"/>
            </a:solidFill>
          </a:ln>
        </p:spPr>
        <p:txBody>
          <a:bodyPr wrap="square" rtlCol="0">
            <a:spAutoFit/>
          </a:bodyPr>
          <a:lstStyle/>
          <a:p>
            <a:pPr>
              <a:spcAft>
                <a:spcPts val="800"/>
              </a:spcAft>
            </a:pPr>
            <a:r>
              <a:rPr lang="ru-RU" sz="2400" dirty="0">
                <a:ea typeface="Times New Roman" panose="02020603050405020304" pitchFamily="18" charset="0"/>
                <a:cs typeface="Calibri" panose="020F0502020204030204" pitchFamily="34" charset="0"/>
              </a:rPr>
              <a:t>Тарифы взносов на травматизм с 2025 г. не меняются (ID проекта: 148896). ■</a:t>
            </a:r>
          </a:p>
        </p:txBody>
      </p:sp>
    </p:spTree>
    <p:extLst>
      <p:ext uri="{BB962C8B-B14F-4D97-AF65-F5344CB8AC3E}">
        <p14:creationId xmlns:p14="http://schemas.microsoft.com/office/powerpoint/2010/main" val="392521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гк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>
          <a:defRPr sz="4000" b="0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9854</TotalTime>
  <Words>422</Words>
  <Application>Microsoft Office PowerPoint</Application>
  <PresentationFormat>Широкоэкранный</PresentationFormat>
  <Paragraphs>22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3</vt:i4>
      </vt:variant>
    </vt:vector>
  </HeadingPairs>
  <TitlesOfParts>
    <vt:vector size="11" baseType="lpstr">
      <vt:lpstr>Arial</vt:lpstr>
      <vt:lpstr>Calibri</vt:lpstr>
      <vt:lpstr>Calibri Light</vt:lpstr>
      <vt:lpstr>Cambria Math</vt:lpstr>
      <vt:lpstr>Times New Roman</vt:lpstr>
      <vt:lpstr>Wingdings</vt:lpstr>
      <vt:lpstr>Тема гк</vt:lpstr>
      <vt:lpstr>Специальное оформление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Филимонова ЕВГЕНИЯ Михайловна (ИГК)</cp:lastModifiedBy>
  <cp:revision>1354</cp:revision>
  <dcterms:created xsi:type="dcterms:W3CDTF">2022-05-22T12:20:38Z</dcterms:created>
  <dcterms:modified xsi:type="dcterms:W3CDTF">2024-08-29T12:34:26Z</dcterms:modified>
</cp:coreProperties>
</file>