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547" r:id="rId3"/>
    <p:sldId id="543" r:id="rId4"/>
    <p:sldId id="542" r:id="rId5"/>
    <p:sldId id="544" r:id="rId6"/>
    <p:sldId id="54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547"/>
            <p14:sldId id="543"/>
            <p14:sldId id="542"/>
            <p14:sldId id="544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36E"/>
    <a:srgbClr val="F3F0F6"/>
    <a:srgbClr val="E6E0EB"/>
    <a:srgbClr val="DDD4E6"/>
    <a:srgbClr val="764696"/>
    <a:srgbClr val="8D6FAB"/>
    <a:srgbClr val="E94537"/>
    <a:srgbClr val="00B8A6"/>
    <a:srgbClr val="D9FFFB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>
              <a:solidFill>
                <a:srgbClr val="50236E"/>
              </a:solidFill>
            </a:endParaRPr>
          </a:p>
          <a:p>
            <a:r>
              <a:rPr lang="ru-RU" b="1" dirty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13%</a:t>
            </a: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2721</a:t>
                      </a: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2720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Все прочие подарки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/>
                  <a:t>3.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РФ):</a:t>
                </a:r>
                <a:endParaRPr lang="en-US" sz="2000" i="1" dirty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4.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перерасчета:</a:t>
                </a:r>
                <a: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dirty="0"/>
              <a:t>Страховые взносы: заполняем РСВ, ПСВ, ЕФС-1</a:t>
            </a:r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341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 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2023 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 июля 2023 г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12:00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Лекторы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 1 </a:t>
            </a:r>
            <a:r>
              <a:rPr lang="ru-RU" dirty="0" err="1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  <p:sldLayoutId id="214748368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0/614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8210" y="1132179"/>
            <a:ext cx="115397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50236E"/>
                </a:solidFill>
              </a:rPr>
              <a:t>Елена Шаронова</a:t>
            </a:r>
            <a:endParaRPr lang="ru-RU" sz="3600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ведущий эксперт </a:t>
            </a:r>
            <a:r>
              <a:rPr lang="ru-RU" dirty="0"/>
              <a:t>журнала «Главная книга»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167" y="1242304"/>
            <a:ext cx="1135139" cy="369332"/>
          </a:xfrm>
          <a:prstGeom prst="rect">
            <a:avLst/>
          </a:prstGeom>
          <a:solidFill>
            <a:srgbClr val="8D6FAB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Ведущий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8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Отслеживает ли ФНС налоговый статус физлиц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5"/>
            <a:ext cx="10515600" cy="5669455"/>
          </a:xfrm>
        </p:spPr>
        <p:txBody>
          <a:bodyPr/>
          <a:lstStyle/>
          <a:p>
            <a:pPr fontAlgn="base"/>
            <a:r>
              <a:rPr lang="ru-RU" sz="4400" b="1" dirty="0">
                <a:solidFill>
                  <a:srgbClr val="50236E"/>
                </a:solidFill>
              </a:rPr>
              <a:t>Отслеживает ли ИФНС статус физлиц</a:t>
            </a:r>
            <a:endParaRPr lang="ru-RU" sz="4400" b="1" dirty="0">
              <a:solidFill>
                <a:srgbClr val="50236E"/>
              </a:solidFill>
              <a:effectLst/>
            </a:endParaRPr>
          </a:p>
          <a:p>
            <a:pPr fontAlgn="base"/>
            <a:r>
              <a:rPr lang="ru-RU" dirty="0"/>
              <a:t>В НК не установлена </a:t>
            </a:r>
            <a:r>
              <a:rPr lang="ru-RU" b="0" i="0" dirty="0">
                <a:effectLst/>
              </a:rPr>
              <a:t>обязанность пограничной службы ФСБ передавать налоговикам сведения </a:t>
            </a:r>
            <a:r>
              <a:rPr lang="ru-RU" dirty="0"/>
              <a:t>о пересечении границы гражданами.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dirty="0"/>
              <a:t>У гражданина тоже нет обязанности </a:t>
            </a:r>
            <a:r>
              <a:rPr lang="ru-RU" b="0" i="0" dirty="0">
                <a:effectLst/>
              </a:rPr>
              <a:t>уведомлять ИФНС о том, что он стал нерезидентом РФ (Письмо ФНС </a:t>
            </a:r>
            <a:r>
              <a:rPr lang="ru-RU" b="0" dirty="0">
                <a:effectLst/>
              </a:rPr>
              <a:t>от 11.12.2015 № ОА-3-17/4698@). </a:t>
            </a:r>
          </a:p>
          <a:p>
            <a:pPr algn="just" fontAlgn="base"/>
            <a:endParaRPr lang="ru-RU" dirty="0"/>
          </a:p>
          <a:p>
            <a:pPr algn="just" fontAlgn="base"/>
            <a:endParaRPr lang="ru-RU" b="0" dirty="0">
              <a:effectLst/>
            </a:endParaRPr>
          </a:p>
          <a:p>
            <a:pPr algn="just" fontAlgn="base"/>
            <a:endParaRPr lang="ru-RU" dirty="0"/>
          </a:p>
          <a:p>
            <a:pPr algn="just" fontAlgn="base"/>
            <a:endParaRPr lang="ru-RU" b="0" dirty="0">
              <a:effectLst/>
            </a:endParaRPr>
          </a:p>
          <a:p>
            <a:pPr algn="just" fontAlgn="base"/>
            <a:endParaRPr lang="ru-RU" dirty="0"/>
          </a:p>
          <a:p>
            <a:pPr algn="just" fontAlgn="base"/>
            <a:endParaRPr lang="ru-RU" b="0" dirty="0">
              <a:effectLst/>
            </a:endParaRPr>
          </a:p>
          <a:p>
            <a:pPr algn="just" fontAlgn="base"/>
            <a:endParaRPr lang="ru-RU" b="0" dirty="0">
              <a:effectLst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28B3362A-5EB4-B657-AEEA-D221EBC65F9B}"/>
              </a:ext>
            </a:extLst>
          </p:cNvPr>
          <p:cNvGrpSpPr/>
          <p:nvPr/>
        </p:nvGrpSpPr>
        <p:grpSpPr>
          <a:xfrm>
            <a:off x="838200" y="3304309"/>
            <a:ext cx="10515600" cy="3301417"/>
            <a:chOff x="893900" y="2256507"/>
            <a:chExt cx="10515600" cy="198561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D860A8B-E5AA-F3C7-6904-6FB4B5843E6D}"/>
                </a:ext>
              </a:extLst>
            </p:cNvPr>
            <p:cNvSpPr txBox="1"/>
            <p:nvPr/>
          </p:nvSpPr>
          <p:spPr>
            <a:xfrm>
              <a:off x="893900" y="2256507"/>
              <a:ext cx="10515600" cy="1985619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С 01.01.2024 о</a:t>
              </a:r>
              <a:r>
                <a:rPr lang="ru-RU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рганы, выдающие загранпаспорта, будут </a:t>
              </a: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обязаны </a:t>
              </a:r>
              <a:r>
                <a:rPr lang="ru-RU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сообщать в ИФНС по месту жительства гражданина </a:t>
              </a:r>
              <a:r>
                <a:rPr lang="ru-RU" sz="2400" dirty="0"/>
                <a:t>(новый п. 8.1 ст. 85 НК РФ вводится Законом от 31.07.2023 № 389-ФЗ):</a:t>
              </a:r>
              <a:endParaRPr lang="ru-RU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Ø"/>
              </a:pPr>
              <a:r>
                <a:rPr lang="ru-RU" sz="2400" dirty="0"/>
                <a:t>о первичной выдаче, выдаче в дополнение к действующему или замене загранпаспорта;</a:t>
              </a:r>
            </a:p>
            <a:p>
              <a:pPr marL="342900" indent="-342900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Ø"/>
              </a:pPr>
              <a:r>
                <a:rPr lang="ru-RU" sz="2400" dirty="0"/>
                <a:t>об изменениях персональных данных во вновь выданном загранпаспорте. 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/>
                <a:t>Срок передачи – в течение 5 дней со дня выдачи нового загранпаспорта.</a:t>
              </a:r>
            </a:p>
          </p:txBody>
        </p: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86D78127-8591-B145-E971-45F6FC84CD5E}"/>
                </a:ext>
              </a:extLst>
            </p:cNvPr>
            <p:cNvGrpSpPr/>
            <p:nvPr/>
          </p:nvGrpSpPr>
          <p:grpSpPr>
            <a:xfrm>
              <a:off x="997809" y="2258957"/>
              <a:ext cx="1255896" cy="400110"/>
              <a:chOff x="997809" y="2258957"/>
              <a:chExt cx="1255896" cy="400110"/>
            </a:xfrm>
          </p:grpSpPr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07773A12-E2E0-C7ED-07AD-2CFC3771B1CC}"/>
                  </a:ext>
                </a:extLst>
              </p:cNvPr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23" name="Рисунок 22">
                <a:extLst>
                  <a:ext uri="{FF2B5EF4-FFF2-40B4-BE49-F238E27FC236}">
                    <a16:creationId xmlns:a16="http://schemas.microsoft.com/office/drawing/2014/main" id="{64EFF130-B266-B92B-0B6B-22CEB96EA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809" y="2320602"/>
                <a:ext cx="374073" cy="22338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1394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Отслеживает ли ФНС налоговый статус физлиц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>
                <a:solidFill>
                  <a:srgbClr val="50236E"/>
                </a:solidFill>
              </a:rPr>
              <a:t>Как ИФНС узнает о смене статуса физлица</a:t>
            </a:r>
            <a:endParaRPr lang="ru-RU" sz="4400" b="1" dirty="0">
              <a:solidFill>
                <a:srgbClr val="50236E"/>
              </a:solidFill>
              <a:effectLst/>
            </a:endParaRPr>
          </a:p>
          <a:p>
            <a:pPr fontAlgn="base"/>
            <a:r>
              <a:rPr lang="ru-RU" b="0" i="0" dirty="0">
                <a:effectLst/>
              </a:rPr>
              <a:t>Основные источники данных </a:t>
            </a:r>
            <a:r>
              <a:rPr lang="ru-RU" dirty="0"/>
              <a:t>(п. 1 ст. 228, п. 1 ст. 229, п. 2 ст. 230 НК РФ):</a:t>
            </a:r>
            <a:endParaRPr lang="ru-RU" b="0" i="0" dirty="0">
              <a:effectLst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/>
              <a:t>справки о доходах физлиц, которые налоговые агенты ежегодно сдают в налоговую инспекцию в составе расчета 6-НДФЛ (приложение № 1 к расчету);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b="0" i="0" dirty="0">
                <a:effectLst/>
              </a:rPr>
              <a:t>декларации 3-НДФЛ, которые в инспекцию представляют сами граждане.</a:t>
            </a:r>
          </a:p>
        </p:txBody>
      </p:sp>
    </p:spTree>
    <p:extLst>
      <p:ext uri="{BB962C8B-B14F-4D97-AF65-F5344CB8AC3E}">
        <p14:creationId xmlns:p14="http://schemas.microsoft.com/office/powerpoint/2010/main" val="353244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Отслеживает ли ФНС налоговый статус физлиц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b="1" dirty="0">
                <a:solidFill>
                  <a:srgbClr val="50236E"/>
                </a:solidFill>
              </a:rPr>
              <a:t>Когда ИФНС заподозрит смену статуса на нерезидента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гражданин </a:t>
            </a:r>
            <a:r>
              <a:rPr lang="ru-RU" b="0" i="0" dirty="0">
                <a:effectLst/>
              </a:rPr>
              <a:t>отчитался об открытии счета за рубежом (</a:t>
            </a:r>
            <a:r>
              <a:rPr lang="ru-RU" dirty="0"/>
              <a:t>ч. 2, 7, 8 ст. 12 Закона от 10.12.2003 № 173-ФЗ)</a:t>
            </a:r>
            <a:r>
              <a:rPr lang="ru-RU" b="0" i="0" dirty="0">
                <a:effectLst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0" i="0" dirty="0">
                <a:effectLst/>
              </a:rPr>
              <a:t>в рамках межгосударственного обмена ФНС получила информацию о поступлениях крупных сумм на зарубежный </a:t>
            </a:r>
            <a:r>
              <a:rPr lang="ru-RU" dirty="0"/>
              <a:t>банковский </a:t>
            </a:r>
            <a:r>
              <a:rPr lang="ru-RU" b="0" i="0" dirty="0">
                <a:effectLst/>
              </a:rPr>
              <a:t>счет гражданина. </a:t>
            </a:r>
            <a:r>
              <a:rPr lang="ru-RU" b="0" i="0" u="none" strike="noStrike" dirty="0">
                <a:effectLst/>
              </a:rPr>
              <a:t>Перечень стран, с которыми РФ автоматически обменивается финансовой информацией – </a:t>
            </a:r>
            <a:r>
              <a:rPr lang="ru-RU" b="0" dirty="0">
                <a:effectLst/>
              </a:rPr>
              <a:t>Приказ ФНС от 28.10.2022 № ЕД-7-17/986@ </a:t>
            </a:r>
            <a:r>
              <a:rPr lang="ru-RU" dirty="0"/>
              <a:t>(п. 2, 3 ст. 142.3 НК РФ)</a:t>
            </a:r>
            <a:r>
              <a:rPr lang="ru-RU" b="0" dirty="0">
                <a:effectLst/>
              </a:rPr>
              <a:t>.</a:t>
            </a:r>
          </a:p>
          <a:p>
            <a:endParaRPr lang="ru-RU" dirty="0">
              <a:effectLst/>
            </a:endParaRPr>
          </a:p>
          <a:p>
            <a:endParaRPr lang="ru-RU" b="0" dirty="0">
              <a:effectLst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8077E7CB-E032-10B4-2080-605FED42EC7B}"/>
              </a:ext>
            </a:extLst>
          </p:cNvPr>
          <p:cNvGrpSpPr/>
          <p:nvPr/>
        </p:nvGrpSpPr>
        <p:grpSpPr>
          <a:xfrm>
            <a:off x="838200" y="4567152"/>
            <a:ext cx="10515600" cy="1254702"/>
            <a:chOff x="838200" y="5318272"/>
            <a:chExt cx="10515600" cy="125470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8F6959B-F12A-653C-1021-58182EED5DBE}"/>
                </a:ext>
              </a:extLst>
            </p:cNvPr>
            <p:cNvSpPr txBox="1"/>
            <p:nvPr/>
          </p:nvSpPr>
          <p:spPr>
            <a:xfrm>
              <a:off x="838200" y="5318272"/>
              <a:ext cx="10515600" cy="1254702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/>
                <a:t>Статья </a:t>
              </a:r>
              <a:r>
                <a:rPr lang="ru-RU" sz="2400" b="1" dirty="0"/>
                <a:t>«</a:t>
              </a:r>
              <a:r>
                <a:rPr lang="ru-RU" sz="2400" b="1" i="0" dirty="0">
                  <a:solidFill>
                    <a:srgbClr val="000000"/>
                  </a:solidFill>
                  <a:effectLst/>
                </a:rPr>
                <a:t>Счет в зарубежном банке — рассказать ли о нем ФНС?</a:t>
              </a:r>
              <a:r>
                <a:rPr lang="ru-RU" sz="2400" b="1" dirty="0"/>
                <a:t>» </a:t>
              </a:r>
              <a:r>
                <a:rPr lang="ru-RU" sz="2400" dirty="0"/>
                <a:t>в ГК, 2022, № 20 </a:t>
              </a:r>
              <a:r>
                <a:rPr lang="ru-RU" sz="2400" dirty="0">
                  <a:solidFill>
                    <a:srgbClr val="7030A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>
                  <a:hlinkClick r:id="rId2"/>
                </a:rPr>
                <a:t>https://glavkniga.ru/elver/2022/20/6148</a:t>
              </a:r>
              <a:endParaRPr lang="ru-RU" sz="2400" dirty="0"/>
            </a:p>
          </p:txBody>
        </p: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57F3B6A9-7948-3A6F-7CF4-889DAEA6DDC9}"/>
                </a:ext>
              </a:extLst>
            </p:cNvPr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DA5A4DCC-9C4F-F83C-CA54-55D523A475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EC2B55B7-E198-7D62-75D0-EE7A2D3A6958}"/>
                  </a:ext>
                </a:extLst>
              </p:cNvPr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399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Отслеживает ли ФНС налоговый статус физлиц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b="1" dirty="0">
                <a:solidFill>
                  <a:srgbClr val="50236E"/>
                </a:solidFill>
              </a:rPr>
              <a:t>Чтобы убедиться в том, что гражданин нерезидент, ИФНС может: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запросить у погранслужбы данные о пересечении границы гражданином (Постановление АС СЗО </a:t>
            </a:r>
            <a:r>
              <a:rPr lang="ru-RU" b="0" dirty="0">
                <a:effectLst/>
              </a:rPr>
              <a:t>от 11.07.2022 № Ф07-8273/2022)</a:t>
            </a:r>
            <a:r>
              <a:rPr lang="ru-RU" dirty="0">
                <a:effectLst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вызвать гражданина в инспекцию для дачи пояснений по вопросу его налогового статуса, происхождения крупных сумм, поступивших на счет в зарубежном банке (подп. 4 п. 1 ст. 31 НК РФ);</a:t>
            </a:r>
            <a:r>
              <a:rPr lang="ru-RU" sz="1800" b="0" dirty="0">
                <a:effectLst/>
                <a:latin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провести выездную проверку работодателя и выяснить местонахождение работника через информацию об IP-адресах, с которых он связывался с работодателем.</a:t>
            </a: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69122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11303</TotalTime>
  <Words>278</Words>
  <Application>Microsoft Office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829</cp:revision>
  <dcterms:created xsi:type="dcterms:W3CDTF">2022-05-22T12:20:38Z</dcterms:created>
  <dcterms:modified xsi:type="dcterms:W3CDTF">2023-11-02T15:01:44Z</dcterms:modified>
</cp:coreProperties>
</file>