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830" r:id="rId3"/>
    <p:sldId id="826" r:id="rId4"/>
    <p:sldId id="892" r:id="rId5"/>
    <p:sldId id="827" r:id="rId6"/>
    <p:sldId id="897" r:id="rId7"/>
    <p:sldId id="82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830"/>
            <p14:sldId id="826"/>
            <p14:sldId id="892"/>
            <p14:sldId id="827"/>
            <p14:sldId id="897"/>
            <p14:sldId id="8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КБК, в коде налогового периода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838200" y="89085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Ошибки в КБК, в коде налогового периода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38200" y="1644574"/>
            <a:ext cx="104394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>
                <a:solidFill>
                  <a:srgbClr val="50236E"/>
                </a:solidFill>
                <a:ea typeface="Calibri" panose="020F0502020204030204" pitchFamily="34" charset="0"/>
              </a:rPr>
              <a:t>Неверный код отчетного периода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Код налогового (отчетного) периода зависит от того, как часто компания сдает декларации по налогу на прибыль: Приложение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N 1 к Порядку заполнения декларации по налогу на прибыль (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подп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3 п. 3.2 Порядка заполнения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декларации, Приказ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ФНС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26.11.2014 № ММВ-7-3/600@).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авансовые платежи по налогу на прибыль вы уплачиваете поквартально и ежемесячно или только поквартально, укажите коды:</a:t>
            </a:r>
          </a:p>
          <a:p>
            <a:pPr lvl="2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•	"21" - за I квартал;</a:t>
            </a:r>
          </a:p>
          <a:p>
            <a:pPr lvl="2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•	"31" - за полугодие;</a:t>
            </a:r>
          </a:p>
          <a:p>
            <a:pPr lvl="2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•	"33" - за 9 месяцев;</a:t>
            </a:r>
          </a:p>
          <a:p>
            <a:pPr lvl="2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•	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"34" - за год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6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КБК, в коде налогового периода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3900" y="949249"/>
            <a:ext cx="1043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авансовые платежи вы уплачиваете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ежемесячно по фактической прибыли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укажите соответствующий код из диапазона от «35» до «46». Например: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один месяц - 35,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 мес. – 36,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3 мес. – 37,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4 мес. – 38,…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9 мес. – 43,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10 мес. – 44,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11 мес. – 45, 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год -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46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декларации за последний налоговый период в случае реорганизации или ликвидации организации в реквизите "Налоговый (отчетный) период (код)"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укажите «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50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».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0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КБК, в коде налогового периода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24968"/>
              </p:ext>
            </p:extLst>
          </p:nvPr>
        </p:nvGraphicFramePr>
        <p:xfrm>
          <a:off x="871453" y="1325563"/>
          <a:ext cx="10375667" cy="4431539"/>
        </p:xfrm>
        <a:graphic>
          <a:graphicData uri="http://schemas.openxmlformats.org/drawingml/2006/table">
            <a:tbl>
              <a:tblPr firstRow="1" bandRow="1" bandCol="1">
                <a:effectLst/>
                <a:tableStyleId>{5C22544A-7EE6-4342-B048-85BDC9FD1C3A}</a:tableStyleId>
              </a:tblPr>
              <a:tblGrid>
                <a:gridCol w="6776256">
                  <a:extLst>
                    <a:ext uri="{9D8B030D-6E8A-4147-A177-3AD203B41FA5}">
                      <a16:colId xmlns:a16="http://schemas.microsoft.com/office/drawing/2014/main" val="2747300180"/>
                    </a:ext>
                  </a:extLst>
                </a:gridCol>
                <a:gridCol w="3599411">
                  <a:extLst>
                    <a:ext uri="{9D8B030D-6E8A-4147-A177-3AD203B41FA5}">
                      <a16:colId xmlns:a16="http://schemas.microsoft.com/office/drawing/2014/main" val="2226308499"/>
                    </a:ext>
                  </a:extLst>
                </a:gridCol>
              </a:tblGrid>
              <a:tr h="42694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Способ уплаты «прибыльных» авансов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Код налогового периода,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указываемый на титульном листе декларации по итогам 2023 г.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911876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Организация перечисляет только ежеквартальные </a:t>
                      </a:r>
                      <a:r>
                        <a:rPr lang="ru-RU" sz="2400" dirty="0" smtClean="0">
                          <a:effectLst/>
                        </a:rPr>
                        <a:t>авансы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99848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Организация перечисляет ежемесячные авансы с доплатой по итогам </a:t>
                      </a:r>
                      <a:r>
                        <a:rPr lang="ru-RU" sz="2400" dirty="0" smtClean="0">
                          <a:effectLst/>
                        </a:rPr>
                        <a:t>квартала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347455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Организация перечисляет авансы исходя из фактически полученной прибыли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1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0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КБК, в коде налогового периода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776" y="1401637"/>
            <a:ext cx="10439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Даже если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код </a:t>
            </a:r>
            <a:r>
              <a:rPr lang="ru-RU" sz="2400" b="1" dirty="0" smtClean="0">
                <a:solidFill>
                  <a:srgbClr val="9966FF"/>
                </a:solidFill>
                <a:ea typeface="Calibri" panose="020F0502020204030204" pitchFamily="34" charset="0"/>
              </a:rPr>
              <a:t>периода неверный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, налоговики не вправе штрафовать за </a:t>
            </a:r>
            <a:r>
              <a:rPr lang="ru-RU" sz="2400" b="1" dirty="0" err="1">
                <a:solidFill>
                  <a:srgbClr val="9966FF"/>
                </a:solidFill>
                <a:ea typeface="Calibri" panose="020F0502020204030204" pitchFamily="34" charset="0"/>
              </a:rPr>
              <a:t>несдачу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rgbClr val="9966FF"/>
                </a:solidFill>
                <a:ea typeface="Calibri" panose="020F0502020204030204" pitchFamily="34" charset="0"/>
              </a:rPr>
              <a:t>отчетности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(определение ВАС РФ от 11.11.2010 № ВАС-14602/10).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инспекторы могут потребовать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уточненку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или пояснения, чтобы правильно отразить декларацию в своей базе. </a:t>
            </a: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Штрафа по ст.119 НК за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несдачу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(несвоевременную сдачу) декларации быть не должно.</a:t>
            </a:r>
          </a:p>
        </p:txBody>
      </p:sp>
    </p:spTree>
    <p:extLst>
      <p:ext uri="{BB962C8B-B14F-4D97-AF65-F5344CB8AC3E}">
        <p14:creationId xmlns:p14="http://schemas.microsoft.com/office/powerpoint/2010/main" val="135400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КБК, в коде налогового периода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7414" y="1000164"/>
            <a:ext cx="104394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>
                <a:solidFill>
                  <a:srgbClr val="50236E"/>
                </a:solidFill>
                <a:ea typeface="Calibri" panose="020F0502020204030204" pitchFamily="34" charset="0"/>
              </a:rPr>
              <a:t>Неверный </a:t>
            </a:r>
            <a:r>
              <a:rPr lang="ru-RU" sz="35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КБК в декларации</a:t>
            </a:r>
            <a:endParaRPr lang="ru-RU" sz="3500" b="1" dirty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общем случае в декларации по налогу на прибыль указываются следующие КБК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  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18210101011011000110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– в части сведений о налоге на прибыль, перечисляемом в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федеральный бюджет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  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1821010101</a:t>
            </a:r>
            <a:r>
              <a:rPr lang="ru-RU" sz="2400" b="1" dirty="0">
                <a:ea typeface="Calibri" panose="020F0502020204030204" pitchFamily="34" charset="0"/>
              </a:rPr>
              <a:t>2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0</a:t>
            </a:r>
            <a:r>
              <a:rPr lang="ru-RU" sz="2400" b="1" dirty="0">
                <a:ea typeface="Calibri" panose="020F0502020204030204" pitchFamily="34" charset="0"/>
              </a:rPr>
              <a:t>2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1000110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– в части сведений о налоге на прибыль, перечисляемом в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региональный бюджет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08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КБК, в коде налогового периода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5727" y="1449052"/>
            <a:ext cx="10439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налоговой отчетности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строках, предназначенных для отражения КБК,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необходимо указывать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именно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КБК, соответствующие конкретному налогу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нужно делать, даже если в 2023 г. организация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уплачивала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налоги в рамках ЕНП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Нельзя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указывать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КБК  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ЕНП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в декларации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налогу на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прибыль!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150" y="4965993"/>
            <a:ext cx="10534650" cy="1200329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anose="02020603050405020304" pitchFamily="18" charset="0"/>
              </a:rPr>
              <a:t>Правильность заполнения КБК в декларации – одно из новых </a:t>
            </a:r>
            <a:r>
              <a:rPr lang="ru-RU" sz="2400" b="1" dirty="0">
                <a:cs typeface="Times New Roman" panose="02020603050405020304" pitchFamily="18" charset="0"/>
              </a:rPr>
              <a:t>контрольных </a:t>
            </a:r>
            <a:r>
              <a:rPr lang="ru-RU" sz="2400" b="1" dirty="0" smtClean="0">
                <a:cs typeface="Times New Roman" panose="02020603050405020304" pitchFamily="18" charset="0"/>
              </a:rPr>
              <a:t>соотношений по </a:t>
            </a:r>
            <a:r>
              <a:rPr lang="ru-RU" sz="2400" b="1" dirty="0">
                <a:cs typeface="Times New Roman" panose="02020603050405020304" pitchFamily="18" charset="0"/>
              </a:rPr>
              <a:t>подп. 1 п. 5 ст. 11.3 НК </a:t>
            </a:r>
            <a:r>
              <a:rPr lang="ru-RU" sz="2400" b="1" dirty="0" smtClean="0">
                <a:cs typeface="Times New Roman" panose="02020603050405020304" pitchFamily="18" charset="0"/>
              </a:rPr>
              <a:t>РФ (по информации </a:t>
            </a:r>
            <a:r>
              <a:rPr lang="ru-RU" sz="2400" b="1" dirty="0">
                <a:cs typeface="Times New Roman" panose="02020603050405020304" pitchFamily="18" charset="0"/>
              </a:rPr>
              <a:t>из проекта ФНС </a:t>
            </a:r>
            <a:r>
              <a:rPr lang="ru-RU" sz="2400" b="1" dirty="0" smtClean="0">
                <a:cs typeface="Times New Roman" panose="02020603050405020304" pitchFamily="18" charset="0"/>
              </a:rPr>
              <a:t>№ 143205).</a:t>
            </a:r>
            <a:endParaRPr lang="ru-RU" sz="2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241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20829</TotalTime>
  <Words>450</Words>
  <Application>Microsoft Office PowerPoint</Application>
  <PresentationFormat>Широкоэкранный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2024-03-14T16:31:02Z</dcterms:modified>
</cp:coreProperties>
</file>