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693" r:id="rId3"/>
    <p:sldId id="695" r:id="rId4"/>
    <p:sldId id="65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693"/>
            <p14:sldId id="695"/>
            <p14:sldId id="6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ebsbor.rosstat.gov.ru/online/inf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Не забываем про Росстат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 smtClean="0">
                <a:solidFill>
                  <a:srgbClr val="50236E"/>
                </a:solidFill>
              </a:rPr>
              <a:t>Статистическая отчетность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Сайт Росстата: </a:t>
            </a:r>
            <a:r>
              <a:rPr lang="en-US" dirty="0"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</a:t>
            </a:r>
            <a:r>
              <a:rPr lang="en-US" dirty="0" smtClean="0"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websbor.rosstat.gov.ru/online/info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00992"/>
            <a:ext cx="8671876" cy="398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Не забываем про Росстат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" y="907030"/>
            <a:ext cx="11689080" cy="547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81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Не забываем про Росстат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437403"/>
              </p:ext>
            </p:extLst>
          </p:nvPr>
        </p:nvGraphicFramePr>
        <p:xfrm>
          <a:off x="838201" y="1046455"/>
          <a:ext cx="10515600" cy="3082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1072">
                  <a:extLst>
                    <a:ext uri="{9D8B030D-6E8A-4147-A177-3AD203B41FA5}">
                      <a16:colId xmlns:a16="http://schemas.microsoft.com/office/drawing/2014/main" val="123665020"/>
                    </a:ext>
                  </a:extLst>
                </a:gridCol>
                <a:gridCol w="2586182">
                  <a:extLst>
                    <a:ext uri="{9D8B030D-6E8A-4147-A177-3AD203B41FA5}">
                      <a16:colId xmlns:a16="http://schemas.microsoft.com/office/drawing/2014/main" val="3213287581"/>
                    </a:ext>
                  </a:extLst>
                </a:gridCol>
                <a:gridCol w="2348346">
                  <a:extLst>
                    <a:ext uri="{9D8B030D-6E8A-4147-A177-3AD203B41FA5}">
                      <a16:colId xmlns:a16="http://schemas.microsoft.com/office/drawing/2014/main" val="128257517"/>
                    </a:ext>
                  </a:extLst>
                </a:gridCol>
              </a:tblGrid>
              <a:tr h="773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нарушения (ст. 13.19 КоАП РФ)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Штраф на должностное лицо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Штраф на организацию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69790"/>
                  </a:ext>
                </a:extLst>
              </a:tr>
              <a:tr h="15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Непредставление первичных статистических данных или несвоевременное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представление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этих данных либо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представление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недостоверных первичных статистических данных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 10 000 до 20 000 руб.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 20 000 до 70 000 руб.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121384"/>
                  </a:ext>
                </a:extLst>
              </a:tr>
              <a:tr h="717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Повторное совершение нарушения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от 30 000 до 50 000 руб.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 100 000 до 150 000 руб.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70751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4534217"/>
            <a:ext cx="10515600" cy="1672253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Организации, имеющие ОП, представляют отчеты как по </a:t>
            </a:r>
            <a:r>
              <a:rPr lang="ru-RU" sz="2400" dirty="0" err="1">
                <a:ea typeface="Times New Roman" panose="02020603050405020304" pitchFamily="18" charset="0"/>
                <a:cs typeface="Calibri" panose="020F0502020204030204" pitchFamily="34" charset="0"/>
              </a:rPr>
              <a:t>юрлицу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, так и по подразделениям (ч. 6 ст. 8 Закона от 29.11.2007 № 282-ФЗ). </a:t>
            </a:r>
            <a:endParaRPr lang="ru-RU" sz="2400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Отчеты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подаются исключительно в электронной форме (Информация Росстата от 10.10.2022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val="191885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8561</TotalTime>
  <Words>127</Words>
  <Application>Microsoft Office PowerPoint</Application>
  <PresentationFormat>Широкоэкранный</PresentationFormat>
  <Paragraphs>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2024-01-23T20:54:44Z</dcterms:modified>
</cp:coreProperties>
</file>