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7"/>
  </p:notesMasterIdLst>
  <p:handoutMasterIdLst>
    <p:handoutMasterId r:id="rId8"/>
  </p:handoutMasterIdLst>
  <p:sldIdLst>
    <p:sldId id="823" r:id="rId3"/>
    <p:sldId id="824" r:id="rId4"/>
    <p:sldId id="825" r:id="rId5"/>
    <p:sldId id="826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823"/>
            <p14:sldId id="824"/>
            <p14:sldId id="825"/>
            <p14:sldId id="8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B1D1"/>
    <a:srgbClr val="E6E0EB"/>
    <a:srgbClr val="FF9999"/>
    <a:srgbClr val="8D6FAB"/>
    <a:srgbClr val="9B6EBC"/>
    <a:srgbClr val="987DB3"/>
    <a:srgbClr val="764696"/>
    <a:srgbClr val="50236E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3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размеры НДФЛ-вычетов и порядок предоставления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sz="4400" b="1" dirty="0" smtClean="0">
                <a:solidFill>
                  <a:srgbClr val="50236E"/>
                </a:solidFill>
              </a:rPr>
              <a:t>2. </a:t>
            </a:r>
            <a:r>
              <a:rPr lang="ru-RU" sz="4400" b="1" dirty="0">
                <a:solidFill>
                  <a:srgbClr val="50236E"/>
                </a:solidFill>
              </a:rPr>
              <a:t>Новые размеры НДФЛ-вычетов и порядок </a:t>
            </a:r>
            <a:r>
              <a:rPr lang="ru-RU" sz="4400" b="1" dirty="0" smtClean="0">
                <a:solidFill>
                  <a:srgbClr val="50236E"/>
                </a:solidFill>
              </a:rPr>
              <a:t>предоставления</a:t>
            </a: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1.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2025 г.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увеличены вычеты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 детей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(подп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. 4 п. 1 ст. 218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028796"/>
              </p:ext>
            </p:extLst>
          </p:nvPr>
        </p:nvGraphicFramePr>
        <p:xfrm>
          <a:off x="838200" y="2952172"/>
          <a:ext cx="10515601" cy="3261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55794">
                  <a:extLst>
                    <a:ext uri="{9D8B030D-6E8A-4147-A177-3AD203B41FA5}">
                      <a16:colId xmlns:a16="http://schemas.microsoft.com/office/drawing/2014/main" val="584026054"/>
                    </a:ext>
                  </a:extLst>
                </a:gridCol>
                <a:gridCol w="1545465">
                  <a:extLst>
                    <a:ext uri="{9D8B030D-6E8A-4147-A177-3AD203B41FA5}">
                      <a16:colId xmlns:a16="http://schemas.microsoft.com/office/drawing/2014/main" val="2919506409"/>
                    </a:ext>
                  </a:extLst>
                </a:gridCol>
                <a:gridCol w="1514342">
                  <a:extLst>
                    <a:ext uri="{9D8B030D-6E8A-4147-A177-3AD203B41FA5}">
                      <a16:colId xmlns:a16="http://schemas.microsoft.com/office/drawing/2014/main" val="26472372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Показатель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 2024 г.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 2025 г.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6972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Вычет на первого ребенка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1 400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1 400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099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Вычет на второго ребенка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1 400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2 800 руб.</a:t>
                      </a: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5543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Вычет на третьего и последующих детей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3 000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6 000 руб.</a:t>
                      </a: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1226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Вычет на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ребенка-инвалида (инвалида с детства),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предоставляемый родителям, супруге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родителя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, усыновителя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12 000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12 000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7718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Вычет на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ребенка-инвалида (инвалида с детства),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предоставляемый опекуну, попечителю, приемному родителю, супруге (супругу) приемного родителя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6 000 руб.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12 000 руб.</a:t>
                      </a: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4503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Предельный размер дохода для вычета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350 000 руб.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450 000 руб.</a:t>
                      </a: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966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973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размеры НДФЛ-вычетов и порядок предоставления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2.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 2025 г. вычеты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 детей предоставляются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работодателем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– налоговым агентом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без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получения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заявления на вычет при наличии у налогового агента сведений о детях, находящихся на обеспечении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физлица (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подп. 4 п. 1 ст. 218 НК РФ).</a:t>
            </a: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3.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Работник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, впервые получающий вычет через соответствующего работодателя, вправе представить документы, подтверждающие: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возраст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детей (свидетельство о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рождении)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прохождение обучения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группу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или категорию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инвалидности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недееспособность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и т.д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18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размеры НДФЛ-вычетов и порядок предоставления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4.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Работник обязан проинформировать работодателя об изменении оснований для получения налогового вычета с их документальным подтверждением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Совет: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прописываем эту обязанность в ЛНА.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5.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Если работник получит вычет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 детей у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нескольких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большем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размере,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чем предусмотрено ст. 218 НК РФ, по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окончании года ИФНС пришлет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уведомление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 доплату налога (п. 4 ст. 218, п. 6 ст. 228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Новый вид вычета с 2025 г.</a:t>
            </a: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Для кого вычет: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для тех граждан, которые выполнили 2 условия (подп. 2.1 п. 1 ст. 218 НК РФ):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сдали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нормы ГТО, соответствующие их возрастной группе, и получили знак отличия (либо подтвердили полученный знак отличия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прошли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соответствующем календарном году диспансеризацию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53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размеры НДФЛ-вычетов и порядок предоставления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Размер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вычета: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18 000 руб. за год (выгода по налогу – 2 340 руб.)</a:t>
            </a: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Порядок предоставления: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работник предъявляет подтверждающие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документы.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Работодатель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предоставляет вычет в любом месяце единовременно после подтверждения права на вычет.</a:t>
            </a:r>
          </a:p>
          <a:p>
            <a:pPr>
              <a:spcAft>
                <a:spcPts val="800"/>
              </a:spcAft>
            </a:pPr>
            <a:r>
              <a:rPr lang="ru-RU" u="sng" dirty="0">
                <a:ea typeface="Times New Roman" panose="02020603050405020304" pitchFamily="18" charset="0"/>
                <a:cs typeface="Calibri" panose="020F0502020204030204" pitchFamily="34" charset="0"/>
              </a:rPr>
              <a:t>Проект Приказа ФНС </a:t>
            </a:r>
            <a:r>
              <a:rPr lang="ru-RU" u="sng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(ID </a:t>
            </a:r>
            <a:r>
              <a:rPr lang="ru-RU" u="sng" dirty="0">
                <a:ea typeface="Times New Roman" panose="02020603050405020304" pitchFamily="18" charset="0"/>
                <a:cs typeface="Calibri" panose="020F0502020204030204" pitchFamily="34" charset="0"/>
              </a:rPr>
              <a:t>проекта: </a:t>
            </a:r>
            <a:r>
              <a:rPr lang="ru-RU" u="sng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149778)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6075"/>
              </p:ext>
            </p:extLst>
          </p:nvPr>
        </p:nvGraphicFramePr>
        <p:xfrm>
          <a:off x="838200" y="3415365"/>
          <a:ext cx="10515599" cy="22829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6106">
                  <a:extLst>
                    <a:ext uri="{9D8B030D-6E8A-4147-A177-3AD203B41FA5}">
                      <a16:colId xmlns:a16="http://schemas.microsoft.com/office/drawing/2014/main" val="3195790611"/>
                    </a:ext>
                  </a:extLst>
                </a:gridCol>
                <a:gridCol w="1519493">
                  <a:extLst>
                    <a:ext uri="{9D8B030D-6E8A-4147-A177-3AD203B41FA5}">
                      <a16:colId xmlns:a16="http://schemas.microsoft.com/office/drawing/2014/main" val="22358729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Вид дохода / вычета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Код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866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Доход, относящийся к районным коэффициентам/процентным надбавкам для работников, которые трудятся в РКС и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других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районах с ОКУ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2006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1989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Вычет для сдавших нормы ГТО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106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2503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Профессиональный вычет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ИП в виде фиксированных страховых взносов за себя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406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7702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Профессиональный вычет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ИП в сумме расходов, связанных с выполнением работ (оказанием услуг) по ГПД, без учета фиксированных взносов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403 </a:t>
                      </a:r>
                      <a:r>
                        <a:rPr lang="ru-RU" sz="2000" dirty="0" smtClean="0"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■</a:t>
                      </a: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48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0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9854</TotalTime>
  <Words>465</Words>
  <Application>Microsoft Office PowerPoint</Application>
  <PresentationFormat>Широкоэкранный</PresentationFormat>
  <Paragraphs>52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1354</cp:revision>
  <dcterms:created xsi:type="dcterms:W3CDTF">2022-05-22T12:20:38Z</dcterms:created>
  <dcterms:modified xsi:type="dcterms:W3CDTF">2024-08-29T11:59:05Z</dcterms:modified>
</cp:coreProperties>
</file>