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691" r:id="rId3"/>
    <p:sldId id="733" r:id="rId4"/>
    <p:sldId id="734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691"/>
            <p14:sldId id="733"/>
            <p14:sldId id="7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0EB"/>
    <a:srgbClr val="987DB3"/>
    <a:srgbClr val="C1B1D1"/>
    <a:srgbClr val="8D6FAB"/>
    <a:srgbClr val="9B6EBC"/>
    <a:srgbClr val="764696"/>
    <a:srgbClr val="50236E"/>
    <a:srgbClr val="FF9999"/>
    <a:srgbClr val="E94537"/>
    <a:srgbClr val="00B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1" autoAdjust="0"/>
    <p:restoredTop sz="96163" autoAdjust="0"/>
  </p:normalViewPr>
  <p:slideViewPr>
    <p:cSldViewPr snapToGrid="0">
      <p:cViewPr varScale="1">
        <p:scale>
          <a:sx n="68" d="100"/>
          <a:sy n="68" d="100"/>
        </p:scale>
        <p:origin x="84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 smtClean="0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 smtClean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 smtClean="0">
              <a:solidFill>
                <a:srgbClr val="50236E"/>
              </a:solidFill>
            </a:endParaRPr>
          </a:p>
          <a:p>
            <a:r>
              <a:rPr lang="ru-RU" b="1" dirty="0" smtClean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самостоятельно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подать 3-НДФЛ и заплатить налог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2721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2720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Все прочие подарки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 smtClean="0"/>
                  <a:t>3</a:t>
                </a:r>
                <a:r>
                  <a:rPr lang="ru-RU" dirty="0"/>
                  <a:t>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</a:t>
                </a:r>
                <a:r>
                  <a:rPr lang="ru-RU" dirty="0" smtClean="0"/>
                  <a:t>):</a:t>
                </a:r>
                <a:endParaRPr lang="en-US" sz="2000" i="1" dirty="0" smtClean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 smtClean="0"/>
                  <a:t>4</a:t>
                </a:r>
                <a:r>
                  <a:rPr lang="ru-RU" dirty="0"/>
                  <a:t>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</a:t>
                </a:r>
                <a:r>
                  <a:rPr lang="ru-RU" dirty="0" smtClean="0"/>
                  <a:t>:</a:t>
                </a:r>
                <a: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Страховые взносы: заполняем РСВ, ПСВ, ЕФС-1</a:t>
            </a:r>
            <a:endParaRPr lang="ru-RU" dirty="0"/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  <a:endParaRPr lang="ru-RU" sz="2400" dirty="0" smtClean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E94537"/>
                    </a:solidFill>
                  </a:rPr>
                  <a:t>Важно</a:t>
                </a:r>
                <a:endParaRPr lang="ru-RU" sz="2000" b="1" dirty="0">
                  <a:solidFill>
                    <a:srgbClr val="E94537"/>
                  </a:solidFill>
                </a:endParaRP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 smtClean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2023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 июля 2023 г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12:00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Лекторы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1 </a:t>
            </a:r>
            <a:r>
              <a:rPr lang="ru-RU" dirty="0" err="1" smtClean="0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Декларация при применении УСН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 fontAlgn="base"/>
            <a:r>
              <a:rPr lang="ru-RU" sz="4400" b="1" dirty="0">
                <a:solidFill>
                  <a:srgbClr val="50236E"/>
                </a:solidFill>
              </a:rPr>
              <a:t>Декларация при применении </a:t>
            </a:r>
            <a:r>
              <a:rPr lang="ru-RU" sz="4400" b="1" dirty="0" smtClean="0">
                <a:solidFill>
                  <a:srgbClr val="50236E"/>
                </a:solidFill>
              </a:rPr>
              <a:t>УСН</a:t>
            </a: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DEAFB2-B08D-79EE-0555-D38BA1168826}"/>
              </a:ext>
            </a:extLst>
          </p:cNvPr>
          <p:cNvSpPr txBox="1"/>
          <p:nvPr/>
        </p:nvSpPr>
        <p:spPr>
          <a:xfrm>
            <a:off x="838200" y="3912698"/>
            <a:ext cx="10515600" cy="2271391"/>
          </a:xfrm>
          <a:prstGeom prst="rect">
            <a:avLst/>
          </a:prstGeom>
          <a:solidFill>
            <a:srgbClr val="E94537">
              <a:alpha val="14118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E6E0E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E6E0E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ru-RU" sz="2400" dirty="0"/>
              <a:t>Организации учитывают страховые взносы в уменьшение налоговой базы или налога при УСН в том периоде, в котором взносы уплачены (подп. 3 п. 2 ст. 346.17, п. 3.1 ст. 346.21 НК РФ).</a:t>
            </a:r>
          </a:p>
          <a:p>
            <a:r>
              <a:rPr lang="ru-RU" sz="2400" dirty="0">
                <a:ea typeface="Times New Roman" panose="02020603050405020304" pitchFamily="18" charset="0"/>
                <a:cs typeface="Calibri" panose="020F0502020204030204" pitchFamily="34" charset="0"/>
              </a:rPr>
              <a:t>→ </a:t>
            </a:r>
            <a:r>
              <a:rPr lang="ru-RU" sz="2400" dirty="0" smtClean="0"/>
              <a:t>Взносы </a:t>
            </a:r>
            <a:r>
              <a:rPr lang="ru-RU" sz="2400" dirty="0"/>
              <a:t>считаются уплаченными на крайний срок их уплаты при условии, что на эту дату на ЕНС достаточно денег (подп. 3 п. 7 ст. 45, п. 5 ст. 11.3 НК РФ).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A887AA6-3BF2-C696-9CA5-4925F9CC7C5B}"/>
              </a:ext>
            </a:extLst>
          </p:cNvPr>
          <p:cNvSpPr/>
          <p:nvPr/>
        </p:nvSpPr>
        <p:spPr>
          <a:xfrm>
            <a:off x="1276855" y="3938592"/>
            <a:ext cx="9211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9453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Важно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C7DA3CD-04B4-9E55-84FA-24B888A7A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87" y="3967670"/>
            <a:ext cx="329568" cy="329568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818119"/>
              </p:ext>
            </p:extLst>
          </p:nvPr>
        </p:nvGraphicFramePr>
        <p:xfrm>
          <a:off x="838200" y="1791283"/>
          <a:ext cx="10515600" cy="1808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94636">
                  <a:extLst>
                    <a:ext uri="{9D8B030D-6E8A-4147-A177-3AD203B41FA5}">
                      <a16:colId xmlns:a16="http://schemas.microsoft.com/office/drawing/2014/main" val="4245854495"/>
                    </a:ext>
                  </a:extLst>
                </a:gridCol>
                <a:gridCol w="5120964">
                  <a:extLst>
                    <a:ext uri="{9D8B030D-6E8A-4147-A177-3AD203B41FA5}">
                      <a16:colId xmlns:a16="http://schemas.microsoft.com/office/drawing/2014/main" val="3151014673"/>
                    </a:ext>
                  </a:extLst>
                </a:gridCol>
              </a:tblGrid>
              <a:tr h="361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Вид отчета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Форма отчета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380930"/>
                  </a:ext>
                </a:extLst>
              </a:tr>
              <a:tr h="36177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25 марта – для организаций (25 апреля – для ИП)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443766"/>
                  </a:ext>
                </a:extLst>
              </a:tr>
              <a:tr h="1085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Декларация по налогу при УСН за 2023 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Приказ ФНС от 25.12.2020 № ЕД-7-3/958@ (в ред. Приказа от 01.11.2022 № ЕД-7-3/1036@) –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новая форма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341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3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Декларация при применении УСН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endParaRPr lang="ru-RU" u="sng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u="sng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u="sng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Закон </a:t>
            </a:r>
            <a:r>
              <a:rPr lang="ru-RU" u="sng" dirty="0">
                <a:ea typeface="Times New Roman" panose="02020603050405020304" pitchFamily="18" charset="0"/>
                <a:cs typeface="Calibri" panose="020F0502020204030204" pitchFamily="34" charset="0"/>
              </a:rPr>
              <a:t>от 31.07.2023 № 389-ФЗ – с 1 января 2023 г.</a:t>
            </a:r>
          </a:p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Предприниматели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с объектом «доходы»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могут уменьшить налог при УСН на взносы за себя,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подлежащие уплате в данном налоговом периоде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(п. 3.1 ст. 346.21 НК РФ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→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Страховые взносы считаются подлежащими уплате в данном налоговом периоде в том числе в случае, если срок уплаты таких взносов приходится на первый рабочий день следующего года.</a:t>
            </a: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→ Суммы взносов, уплаченные после 31 декабря 2022 г. за расчетные периоды, предшествующие 2023 г., уменьшают исчисленную за налоговые (отчетные) периоды 2023 - 2025 гг. сумму налога (авансов) по факту уплаты.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036146"/>
            <a:ext cx="10515600" cy="830997"/>
          </a:xfrm>
          <a:prstGeom prst="rect">
            <a:avLst/>
          </a:prstGeom>
          <a:solidFill>
            <a:srgbClr val="E4E4E8"/>
          </a:solidFill>
          <a:ln w="15875">
            <a:solidFill>
              <a:srgbClr val="50236E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Уведомление об исчисленном налоге при УСН к доплате за 2023 г. подавать не нужно. </a:t>
            </a:r>
            <a:endParaRPr lang="ru-RU" sz="2400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30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Декларация при применении УСН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ИП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могут уменьшить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налог при УСН с объектом «доходы» за 2023 г.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на: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фиксированные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взносы за 2022 г., если они уплачены в 2023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г.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%-е взносы за 2022 г., уплаченные в 2023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г.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фиксированные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взносы за 2023 г. вне зависимости от факта уплаты (распределяются по кварталам на усмотрение ИП).</a:t>
            </a:r>
          </a:p>
          <a:p>
            <a:pPr>
              <a:spcAft>
                <a:spcPts val="800"/>
              </a:spcAft>
            </a:pPr>
            <a:r>
              <a:rPr lang="ru-RU" u="sng" dirty="0">
                <a:ea typeface="Times New Roman" panose="02020603050405020304" pitchFamily="18" charset="0"/>
                <a:cs typeface="Calibri" panose="020F0502020204030204" pitchFamily="34" charset="0"/>
              </a:rPr>
              <a:t>Письмо ФНС от 25.08.2023 № СД-4-3/10872@</a:t>
            </a: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→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Для уменьшения налога на взносы за 2023 г. представление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заявления о зачете страховых взносов, а также наличие переплаты на КБК ЕНП или КБК страховых взносов не требуется.</a:t>
            </a: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→ На 1%-е взносы за 2023 г. (срок уплаты – 01.07.2024) ИП вправе уменьшить налог как за 2023 г., так и за 2024 г. (но однократно) – особый случай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 ■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33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8562</TotalTime>
  <Words>413</Words>
  <Application>Microsoft Office PowerPoint</Application>
  <PresentationFormat>Широкоэкранный</PresentationFormat>
  <Paragraphs>27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1120</cp:revision>
  <dcterms:created xsi:type="dcterms:W3CDTF">2022-05-22T12:20:38Z</dcterms:created>
  <dcterms:modified xsi:type="dcterms:W3CDTF">2024-01-23T20:49:28Z</dcterms:modified>
</cp:coreProperties>
</file>