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82" r:id="rId2"/>
  </p:sldMasterIdLst>
  <p:notesMasterIdLst>
    <p:notesMasterId r:id="rId6"/>
  </p:notesMasterIdLst>
  <p:handoutMasterIdLst>
    <p:handoutMasterId r:id="rId7"/>
  </p:handoutMasterIdLst>
  <p:sldIdLst>
    <p:sldId id="691" r:id="rId3"/>
    <p:sldId id="733" r:id="rId4"/>
    <p:sldId id="734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B2B2B238-2913-4008-9088-17A27468866F}">
          <p14:sldIdLst>
            <p14:sldId id="691"/>
            <p14:sldId id="733"/>
            <p14:sldId id="73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0EB"/>
    <a:srgbClr val="987DB3"/>
    <a:srgbClr val="C1B1D1"/>
    <a:srgbClr val="8D6FAB"/>
    <a:srgbClr val="9B6EBC"/>
    <a:srgbClr val="764696"/>
    <a:srgbClr val="50236E"/>
    <a:srgbClr val="FF9999"/>
    <a:srgbClr val="E94537"/>
    <a:srgbClr val="00B8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1" autoAdjust="0"/>
    <p:restoredTop sz="96163" autoAdjust="0"/>
  </p:normalViewPr>
  <p:slideViewPr>
    <p:cSldViewPr snapToGrid="0">
      <p:cViewPr varScale="1">
        <p:scale>
          <a:sx n="68" d="100"/>
          <a:sy n="68" d="100"/>
        </p:scale>
        <p:origin x="846" y="5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1" d="100"/>
          <a:sy n="81" d="100"/>
        </p:scale>
        <p:origin x="3180" y="33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290DA9-5C82-41C2-9ABC-5E213CFCBA2C}" type="datetimeFigureOut">
              <a:rPr lang="ru-RU" smtClean="0"/>
              <a:t>23.01.2024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EA69FD-619B-43E3-97BD-AC581237EC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432460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6FC64A-9265-4364-8EF6-C8B55523F3AA}" type="datetimeFigureOut">
              <a:rPr lang="ru-RU" smtClean="0"/>
              <a:t>23.01.2024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3C1802-43F1-4CB0-8A95-CD6ACD8B61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87693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glavkniga.ru/elver/2022/24/6232" TargetMode="External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рограмма вебинар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 userDrawn="1"/>
        </p:nvSpPr>
        <p:spPr>
          <a:xfrm>
            <a:off x="839788" y="603411"/>
            <a:ext cx="10515600" cy="10872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>
                <a:solidFill>
                  <a:srgbClr val="50236E"/>
                </a:solidFill>
                <a:latin typeface="+mn-lt"/>
              </a:rPr>
              <a:t>Программа </a:t>
            </a:r>
            <a:r>
              <a:rPr lang="ru-RU" dirty="0" err="1" smtClean="0">
                <a:solidFill>
                  <a:srgbClr val="50236E"/>
                </a:solidFill>
                <a:latin typeface="+mn-lt"/>
              </a:rPr>
              <a:t>вебинара</a:t>
            </a:r>
            <a:endParaRPr lang="ru-RU" dirty="0">
              <a:solidFill>
                <a:srgbClr val="50236E"/>
              </a:solidFill>
              <a:latin typeface="+mn-lt"/>
            </a:endParaRPr>
          </a:p>
        </p:txBody>
      </p:sp>
      <p:sp>
        <p:nvSpPr>
          <p:cNvPr id="6" name="Объект 3"/>
          <p:cNvSpPr>
            <a:spLocks noGrp="1"/>
          </p:cNvSpPr>
          <p:nvPr>
            <p:ph sz="half" idx="2"/>
          </p:nvPr>
        </p:nvSpPr>
        <p:spPr>
          <a:xfrm>
            <a:off x="839788" y="1690688"/>
            <a:ext cx="10448642" cy="4498975"/>
          </a:xfrm>
        </p:spPr>
        <p:txBody>
          <a:bodyPr numCol="2" spcCol="360000">
            <a:noAutofit/>
          </a:bodyPr>
          <a:lstStyle>
            <a:lvl1pPr marL="342900" indent="-342900" defTabSz="914400">
              <a:defRPr/>
            </a:lvl1pPr>
          </a:lstStyle>
          <a:p>
            <a:pPr marL="342900" indent="-342900">
              <a:buFont typeface="Arial" panose="020B0604020202020204" pitchFamily="34" charset="0"/>
              <a:buChar char="•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95212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РАЗЕЦ СТИЛЕЙ ЗАГОЛОВКОВ И ТЕКС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r"/>
            <a:r>
              <a:rPr lang="ru-RU" smtClean="0"/>
              <a:t>Образцы чего-то там</a:t>
            </a:r>
            <a:endParaRPr lang="ru-RU" dirty="0"/>
          </a:p>
        </p:txBody>
      </p:sp>
      <p:sp>
        <p:nvSpPr>
          <p:cNvPr id="4" name="Объект 2"/>
          <p:cNvSpPr>
            <a:spLocks noGrp="1"/>
          </p:cNvSpPr>
          <p:nvPr>
            <p:ph idx="1"/>
          </p:nvPr>
        </p:nvSpPr>
        <p:spPr>
          <a:xfrm>
            <a:off x="838199" y="1021157"/>
            <a:ext cx="10515600" cy="5442705"/>
          </a:xfrm>
        </p:spPr>
        <p:txBody>
          <a:bodyPr>
            <a:noAutofit/>
          </a:bodyPr>
          <a:lstStyle/>
          <a:p>
            <a:pPr>
              <a:lnSpc>
                <a:spcPts val="4400"/>
              </a:lnSpc>
            </a:pPr>
            <a:r>
              <a:rPr lang="ru-RU" sz="4400" b="1" dirty="0" smtClean="0">
                <a:solidFill>
                  <a:srgbClr val="50236E"/>
                </a:solidFill>
              </a:rPr>
              <a:t>Заголовок 1 Страховые взносы: заполняем РСВ</a:t>
            </a:r>
          </a:p>
          <a:p>
            <a:pPr>
              <a:lnSpc>
                <a:spcPts val="4400"/>
              </a:lnSpc>
            </a:pPr>
            <a:r>
              <a:rPr lang="ru-RU" sz="3800" dirty="0">
                <a:solidFill>
                  <a:srgbClr val="50236E"/>
                </a:solidFill>
              </a:rPr>
              <a:t>Заголовок 2 Компенсация за задержку зарплаты </a:t>
            </a:r>
            <a:endParaRPr lang="ru-RU" sz="4400" b="1" dirty="0" smtClean="0">
              <a:solidFill>
                <a:srgbClr val="50236E"/>
              </a:solidFill>
            </a:endParaRPr>
          </a:p>
          <a:p>
            <a:r>
              <a:rPr lang="ru-RU" b="1" dirty="0" smtClean="0">
                <a:solidFill>
                  <a:srgbClr val="50236E"/>
                </a:solidFill>
              </a:rPr>
              <a:t>Заголовок 3 Позиция Минфина</a:t>
            </a:r>
          </a:p>
          <a:p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Ситуация </a:t>
            </a:r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3: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Дистанционный сотрудник, работавший за рубежом, до конца 2022 г. вернулся в РФ.</a:t>
            </a:r>
          </a:p>
          <a:p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→ С месяца, в котором физлицо вернулось в РФ, российская организация-работодатель должна выполнять обязанности налогового агента по НДФЛ. → По доходам, полученным за период работы за границей, работник должен самостоятельно подать 3-НДФЛ и заплатить налог.</a:t>
            </a:r>
          </a:p>
          <a:p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Ситуация 4: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Дистанционный работник уехал за границу в середине года и к концу 2022 г. стал нерезидентом. Нужно:</a:t>
            </a:r>
          </a:p>
          <a:p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пересчитать НДФЛ с доходов, выплаченных за период работы в РФ, по ставке 30% вместо 13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%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9685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РАЗЕЦ ТАБЛИ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r"/>
            <a:r>
              <a:rPr lang="ru-RU" smtClean="0"/>
              <a:t>Образцы чего-то там</a:t>
            </a:r>
            <a:endParaRPr lang="ru-RU" dirty="0"/>
          </a:p>
        </p:txBody>
      </p:sp>
      <p:sp>
        <p:nvSpPr>
          <p:cNvPr id="5" name="Объект 2"/>
          <p:cNvSpPr>
            <a:spLocks noGrp="1"/>
          </p:cNvSpPr>
          <p:nvPr>
            <p:ph idx="1"/>
          </p:nvPr>
        </p:nvSpPr>
        <p:spPr>
          <a:xfrm>
            <a:off x="838199" y="1021157"/>
            <a:ext cx="10515600" cy="5442705"/>
          </a:xfrm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Ситуация </a:t>
            </a:r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3: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Дистанционный сотрудник, работавший за рубежом, до конца 2022 г. вернулся в РФ.</a:t>
            </a:r>
          </a:p>
          <a:p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→ С месяца, в котором физлицо вернулось в РФ, российская организация-работодатель должна выполнять обязанности налогового агента по НДФЛ. → По доходам, полученным за период работы за границей, работник должен 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самостоятельно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подать 3-НДФЛ и заплатить налог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858608556"/>
              </p:ext>
            </p:extLst>
          </p:nvPr>
        </p:nvGraphicFramePr>
        <p:xfrm>
          <a:off x="838199" y="3429000"/>
          <a:ext cx="10515600" cy="27071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0362">
                  <a:extLst>
                    <a:ext uri="{9D8B030D-6E8A-4147-A177-3AD203B41FA5}">
                      <a16:colId xmlns:a16="http://schemas.microsoft.com/office/drawing/2014/main" val="1678515630"/>
                    </a:ext>
                  </a:extLst>
                </a:gridCol>
                <a:gridCol w="5510038">
                  <a:extLst>
                    <a:ext uri="{9D8B030D-6E8A-4147-A177-3AD203B41FA5}">
                      <a16:colId xmlns:a16="http://schemas.microsoft.com/office/drawing/2014/main" val="1220214709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773430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Код дохода</a:t>
                      </a:r>
                      <a:endParaRPr lang="ru-RU" sz="15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8D6FA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Расшифровка</a:t>
                      </a:r>
                      <a:endParaRPr lang="ru-RU" sz="15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8D6FA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Пояснение</a:t>
                      </a:r>
                    </a:p>
                  </a:txBody>
                  <a:tcPr>
                    <a:solidFill>
                      <a:srgbClr val="8D6FAB">
                        <a:alpha val="1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51083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2721</a:t>
                      </a:r>
                      <a:endParaRPr lang="ru-RU" sz="1500" dirty="0"/>
                    </a:p>
                  </a:txBody>
                  <a:tcPr>
                    <a:solidFill>
                      <a:srgbClr val="8D6FA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 smtClean="0">
                          <a:effectLst/>
                        </a:rPr>
                        <a:t>Стоимость имущества, полученного в порядке дарения (за исключением имущества, полученного в порядке дарения, налоговая база по которому определяется в соответствии с пунктом 6 статьи 210 Кодекса)</a:t>
                      </a:r>
                      <a:endParaRPr lang="ru-RU" sz="15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500" dirty="0"/>
                    </a:p>
                  </a:txBody>
                  <a:tcPr>
                    <a:solidFill>
                      <a:srgbClr val="8D6FA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</a:rPr>
                        <a:t>Указывается: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</a:rPr>
                        <a:t>- стоимость ценных бумаг, полученных физлицами в порядке дарения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</a:rPr>
                        <a:t>- стоимость любого имущества, полученного в порядке дарения физлицами – нерезидентами РФ</a:t>
                      </a:r>
                      <a:endParaRPr lang="ru-RU" sz="15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8D6FAB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66549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2720</a:t>
                      </a:r>
                      <a:endParaRPr lang="ru-RU" sz="1500" dirty="0"/>
                    </a:p>
                  </a:txBody>
                  <a:tcPr>
                    <a:solidFill>
                      <a:srgbClr val="8D6FA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 smtClean="0">
                          <a:effectLst/>
                        </a:rPr>
                        <a:t>Стоимость имущества, полученного в порядке дарения, налоговая база, по которому определяется в соответствии с пунктом 6 статьи 210 Кодекса</a:t>
                      </a:r>
                      <a:endParaRPr lang="ru-RU" sz="15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8D6FA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effectLst/>
                        </a:rPr>
                        <a:t>Все прочие подарки</a:t>
                      </a:r>
                      <a:endParaRPr lang="ru-RU" sz="16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8D6FAB">
                        <a:alpha val="1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04909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5468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РАЗЕЦ ФОРМУЛ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r"/>
            <a:r>
              <a:rPr lang="ru-RU" smtClean="0"/>
              <a:t>Образцы чего-то там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838199" y="1021157"/>
                <a:ext cx="10515600" cy="5442705"/>
              </a:xfrm>
            </p:spPr>
            <p:txBody>
              <a:bodyPr>
                <a:noAutofit/>
              </a:bodyPr>
              <a:lstStyle/>
              <a:p>
                <a:r>
                  <a:rPr lang="ru-RU" dirty="0" smtClean="0"/>
                  <a:t>3</a:t>
                </a:r>
                <a:r>
                  <a:rPr lang="ru-RU" dirty="0"/>
                  <a:t>. Начиная с ноября </a:t>
                </a:r>
                <a:r>
                  <a:rPr lang="ru-RU" dirty="0" err="1"/>
                  <a:t>доудерживаем</a:t>
                </a:r>
                <a:r>
                  <a:rPr lang="ru-RU" dirty="0"/>
                  <a:t> НДФЛ из последующих выплат этому работнику. Соблюдаем ограничение – удержания не могут превышать 20% от начисленной суммы (п. 4 ст. 226 НК РФ; ст. 138 ТК РФ</a:t>
                </a:r>
                <a:r>
                  <a:rPr lang="ru-RU" dirty="0" smtClean="0"/>
                  <a:t>):</a:t>
                </a:r>
                <a:endParaRPr lang="en-US" sz="2000" i="1" dirty="0" smtClean="0"/>
              </a:p>
              <a:p>
                <a:pPr>
                  <a:lnSpc>
                    <a:spcPts val="2400"/>
                  </a:lnSpc>
                  <a:spcBef>
                    <a:spcPts val="1200"/>
                  </a:spcBef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ru-RU" sz="2000" i="1">
                              <a:solidFill>
                                <a:srgbClr val="8D6FAB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u-RU" sz="2000" i="1">
                              <a:solidFill>
                                <a:srgbClr val="8D6FAB"/>
                              </a:solidFill>
                              <a:latin typeface="Cambria Math" panose="02040503050406030204" pitchFamily="18" charset="0"/>
                            </a:rPr>
                            <m:t>30 000 руб</m:t>
                          </m:r>
                          <m:r>
                            <a:rPr lang="en-US" sz="2000" i="1">
                              <a:solidFill>
                                <a:srgbClr val="8D6FAB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ru-RU" sz="2000" i="1">
                              <a:solidFill>
                                <a:srgbClr val="8D6FAB"/>
                              </a:solidFill>
                              <a:latin typeface="Cambria Math" panose="02040503050406030204" pitchFamily="18" charset="0"/>
                            </a:rPr>
                            <m:t> − 30 000 руб</m:t>
                          </m:r>
                          <m:r>
                            <a:rPr lang="en-US" sz="2000" i="1">
                              <a:solidFill>
                                <a:srgbClr val="8D6FAB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ru-RU" sz="2000" i="1">
                              <a:solidFill>
                                <a:srgbClr val="8D6FAB"/>
                              </a:solidFill>
                              <a:latin typeface="Cambria Math" panose="02040503050406030204" pitchFamily="18" charset="0"/>
                            </a:rPr>
                            <m:t>  ×30%</m:t>
                          </m:r>
                        </m:e>
                      </m:d>
                      <m:r>
                        <a:rPr lang="ru-RU" sz="2000" i="1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</a:rPr>
                        <m:t>×20%=4 200 руб</m:t>
                      </m:r>
                      <m:r>
                        <a:rPr lang="en-US" sz="2000" i="1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ru-RU" sz="2000" i="1" dirty="0">
                  <a:solidFill>
                    <a:srgbClr val="8D6FAB"/>
                  </a:solidFill>
                </a:endParaRPr>
              </a:p>
              <a:p>
                <a:r>
                  <a:rPr lang="ru-RU" dirty="0" smtClean="0"/>
                  <a:t>4</a:t>
                </a:r>
                <a:r>
                  <a:rPr lang="ru-RU" dirty="0"/>
                  <a:t>. Рассчитываем сумму неудержанного налога по состоянию на 31.12.2022:</a:t>
                </a:r>
              </a:p>
              <a:p>
                <a:pPr>
                  <a:lnSpc>
                    <a:spcPts val="24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u-RU" sz="2000" i="1" dirty="0" smtClean="0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</a:rPr>
                        <m:t>51 000 руб. </m:t>
                      </m:r>
                      <m:r>
                        <a:rPr lang="en-US" sz="2000" b="0" i="1" dirty="0" smtClean="0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</a:rPr>
                        <m:t>− </m:t>
                      </m:r>
                      <m:r>
                        <a:rPr lang="ru-RU" sz="2000" i="1" dirty="0" smtClean="0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</a:rPr>
                        <m:t>4 200 руб. </m:t>
                      </m:r>
                      <m:r>
                        <a:rPr lang="en-US" sz="2000" b="0" i="1" dirty="0" smtClean="0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ru-RU" sz="2000" i="1" dirty="0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ru-RU" sz="2000" i="1" dirty="0" smtClean="0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</a:rPr>
                        <m:t>2 мес. </m:t>
                      </m:r>
                      <m:r>
                        <a:rPr lang="en-US" sz="2000" b="0" i="1" dirty="0" smtClean="0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u-RU" sz="2000" i="1" dirty="0" smtClean="0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</a:rPr>
                        <m:t>42 600 руб.</m:t>
                      </m:r>
                    </m:oMath>
                  </m:oMathPara>
                </a14:m>
                <a:endParaRPr lang="ru-RU" sz="2000" dirty="0">
                  <a:solidFill>
                    <a:srgbClr val="8D6FAB"/>
                  </a:solidFill>
                </a:endParaRPr>
              </a:p>
              <a:p>
                <a:r>
                  <a:rPr lang="ru-RU" dirty="0"/>
                  <a:t>5. В 6-НДФЛ за 2022 г. (Письмо ФНС от 30.04.2021 № БС-4-11/6168@):</a:t>
                </a:r>
              </a:p>
              <a:p>
                <a:pPr lvl="1"/>
                <a:r>
                  <a:rPr lang="ru-RU" dirty="0"/>
                  <a:t>в разделе 1 в поле 020 отражаем удержанные за октябрь-декабрь суммы НДФЛ с учетом перерасчета</a:t>
                </a:r>
                <a:r>
                  <a:rPr lang="ru-RU" dirty="0" smtClean="0"/>
                  <a:t>:</a:t>
                </a:r>
                <a:r>
                  <a:rPr lang="en-US" sz="2000" i="1" dirty="0" smtClean="0">
                    <a:solidFill>
                      <a:srgbClr val="8D6FAB"/>
                    </a:solidFill>
                    <a:latin typeface="Cambria Math" panose="02040503050406030204" pitchFamily="18" charset="0"/>
                  </a:rPr>
                  <a:t/>
                </a:r>
                <a:br>
                  <a:rPr lang="en-US" sz="2000" i="1" dirty="0" smtClean="0">
                    <a:solidFill>
                      <a:srgbClr val="8D6FAB"/>
                    </a:solidFill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r>
                      <a:rPr lang="ru-RU" sz="2000" i="1" dirty="0" smtClean="0">
                        <a:solidFill>
                          <a:srgbClr val="8D6FAB"/>
                        </a:solidFill>
                        <a:latin typeface="Cambria Math" panose="02040503050406030204" pitchFamily="18" charset="0"/>
                      </a:rPr>
                      <m:t>30 </m:t>
                    </m:r>
                    <m:r>
                      <a:rPr lang="ru-RU" sz="2000" i="1" dirty="0">
                        <a:solidFill>
                          <a:srgbClr val="8D6FAB"/>
                        </a:solidFill>
                        <a:latin typeface="Cambria Math" panose="02040503050406030204" pitchFamily="18" charset="0"/>
                      </a:rPr>
                      <m:t>000 руб. </m:t>
                    </m:r>
                    <m:r>
                      <a:rPr lang="en-US" sz="2000" b="0" i="1" dirty="0" smtClean="0">
                        <a:solidFill>
                          <a:srgbClr val="8D6FAB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ru-RU" sz="2000" i="1" dirty="0">
                        <a:solidFill>
                          <a:srgbClr val="8D6FAB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ru-RU" sz="2000" i="1" dirty="0">
                        <a:solidFill>
                          <a:srgbClr val="8D6FAB"/>
                        </a:solidFill>
                        <a:latin typeface="Cambria Math" panose="02040503050406030204" pitchFamily="18" charset="0"/>
                      </a:rPr>
                      <m:t>3 мес. </m:t>
                    </m:r>
                    <m:r>
                      <a:rPr lang="en-US" sz="2000" b="0" i="1" dirty="0" smtClean="0">
                        <a:solidFill>
                          <a:srgbClr val="8D6FAB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ru-RU" sz="2000" i="1" dirty="0" smtClean="0">
                        <a:solidFill>
                          <a:srgbClr val="8D6FAB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ru-RU" sz="2000" i="1" dirty="0">
                        <a:solidFill>
                          <a:srgbClr val="8D6FAB"/>
                        </a:solidFill>
                        <a:latin typeface="Cambria Math" panose="02040503050406030204" pitchFamily="18" charset="0"/>
                      </a:rPr>
                      <m:t>30% + 4 200 руб. </m:t>
                    </m:r>
                    <m:r>
                      <a:rPr lang="en-US" sz="2000" b="0" i="1" dirty="0" smtClean="0">
                        <a:solidFill>
                          <a:srgbClr val="8D6FAB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ru-RU" sz="2000" i="1" dirty="0" smtClean="0">
                        <a:solidFill>
                          <a:srgbClr val="8D6FAB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ru-RU" sz="2000" i="1" dirty="0">
                        <a:solidFill>
                          <a:srgbClr val="8D6FAB"/>
                        </a:solidFill>
                        <a:latin typeface="Cambria Math" panose="02040503050406030204" pitchFamily="18" charset="0"/>
                      </a:rPr>
                      <m:t>2 мес. </m:t>
                    </m:r>
                    <m:r>
                      <a:rPr lang="ru-RU" sz="2000" i="1" dirty="0" smtClean="0">
                        <a:solidFill>
                          <a:srgbClr val="8D6FAB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ru-RU" sz="2000" i="1" dirty="0">
                        <a:solidFill>
                          <a:srgbClr val="8D6FAB"/>
                        </a:solidFill>
                        <a:latin typeface="Cambria Math" panose="02040503050406030204" pitchFamily="18" charset="0"/>
                      </a:rPr>
                      <m:t>35 400</m:t>
                    </m:r>
                  </m:oMath>
                </a14:m>
                <a:endParaRPr lang="ru-RU" sz="2000" dirty="0">
                  <a:solidFill>
                    <a:srgbClr val="8D6FAB"/>
                  </a:solidFill>
                  <a:latin typeface="Cambria Math" panose="02040503050406030204" pitchFamily="18" charset="0"/>
                </a:endParaRPr>
              </a:p>
              <a:p>
                <a:pPr lvl="1"/>
                <a:r>
                  <a:rPr lang="ru-RU" dirty="0"/>
                  <a:t>в разделе 2 по ставке 30% отражаем итоговые показатели по работнику:</a:t>
                </a:r>
              </a:p>
              <a:p>
                <a:pPr>
                  <a:lnSpc>
                    <a:spcPts val="2400"/>
                  </a:lnSpc>
                </a:pPr>
                <a:endParaRPr lang="ru-RU" dirty="0"/>
              </a:p>
            </p:txBody>
          </p:sp>
        </mc:Choice>
        <mc:Fallback xmlns="">
          <p:sp>
            <p:nvSpPr>
              <p:cNvPr id="4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199" y="1021157"/>
                <a:ext cx="10515600" cy="5442705"/>
              </a:xfrm>
              <a:blipFill>
                <a:blip r:embed="rId2"/>
                <a:stretch>
                  <a:fillRect l="-870" t="-1570" r="-58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65061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r"/>
            <a:r>
              <a:rPr lang="ru-RU" smtClean="0"/>
              <a:t>Страховые взносы: заполняем РСВ, ПСВ, ЕФС-1</a:t>
            </a:r>
            <a:endParaRPr lang="ru-RU" dirty="0"/>
          </a:p>
        </p:txBody>
      </p:sp>
      <p:sp>
        <p:nvSpPr>
          <p:cNvPr id="4" name="Текст 2"/>
          <p:cNvSpPr>
            <a:spLocks noGrp="1"/>
          </p:cNvSpPr>
          <p:nvPr>
            <p:ph idx="1"/>
          </p:nvPr>
        </p:nvSpPr>
        <p:spPr>
          <a:xfrm>
            <a:off x="838199" y="1021157"/>
            <a:ext cx="10515600" cy="54427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Текст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19624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РАЗЕЦ ССЫЛКИ НА СТАТ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r"/>
            <a:r>
              <a:rPr lang="ru-RU" smtClean="0"/>
              <a:t>Образцы чего-то там</a:t>
            </a:r>
            <a:endParaRPr lang="ru-RU" dirty="0"/>
          </a:p>
        </p:txBody>
      </p:sp>
      <p:grpSp>
        <p:nvGrpSpPr>
          <p:cNvPr id="4" name="Группа 3"/>
          <p:cNvGrpSpPr/>
          <p:nvPr userDrawn="1"/>
        </p:nvGrpSpPr>
        <p:grpSpPr>
          <a:xfrm>
            <a:off x="838200" y="5318272"/>
            <a:ext cx="10515600" cy="1200329"/>
            <a:chOff x="838200" y="5318272"/>
            <a:chExt cx="10515600" cy="1200329"/>
          </a:xfrm>
        </p:grpSpPr>
        <p:sp>
          <p:nvSpPr>
            <p:cNvPr id="5" name="TextBox 4"/>
            <p:cNvSpPr txBox="1"/>
            <p:nvPr/>
          </p:nvSpPr>
          <p:spPr>
            <a:xfrm>
              <a:off x="838200" y="5318272"/>
              <a:ext cx="10515600" cy="1200329"/>
            </a:xfrm>
            <a:prstGeom prst="rect">
              <a:avLst/>
            </a:prstGeom>
            <a:solidFill>
              <a:srgbClr val="50236E">
                <a:alpha val="14118"/>
              </a:srgbClr>
            </a:solidFill>
          </p:spPr>
          <p:txBody>
            <a:bodyPr wrap="square" rtlCol="0">
              <a:spAutoFit/>
            </a:bodyPr>
            <a:lstStyle/>
            <a:p>
              <a:r>
                <a:rPr lang="ru-RU" sz="2400" b="1" dirty="0" smtClean="0">
                  <a:solidFill>
                    <a:srgbClr val="E6E0EB"/>
                  </a:solidFill>
                </a:rPr>
                <a:t>М</a:t>
              </a:r>
              <a:endParaRPr lang="ru-RU" sz="2800" b="1" dirty="0" smtClean="0">
                <a:solidFill>
                  <a:srgbClr val="E6E0EB"/>
                </a:solidFill>
              </a:endParaRPr>
            </a:p>
            <a:p>
              <a:r>
                <a:rPr lang="ru-RU" sz="2400" dirty="0"/>
                <a:t>Статья </a:t>
              </a:r>
              <a:r>
                <a:rPr lang="ru-RU" sz="2400" b="1" dirty="0"/>
                <a:t>«Особые налоговые правила для ДНР, ЛНР, Запорожской и Херсонской областей» </a:t>
              </a:r>
              <a:r>
                <a:rPr lang="ru-RU" sz="2400" dirty="0"/>
                <a:t>в ГК 2022, № 24 </a:t>
              </a:r>
              <a:r>
                <a:rPr lang="ru-RU" sz="2400" dirty="0">
                  <a:hlinkClick r:id="rId2"/>
                </a:rPr>
                <a:t>https://glavkniga.ru/elver/2022/24/6232</a:t>
              </a:r>
              <a:r>
                <a:rPr lang="ru-RU" sz="2400" dirty="0"/>
                <a:t> </a:t>
              </a:r>
            </a:p>
          </p:txBody>
        </p:sp>
        <p:grpSp>
          <p:nvGrpSpPr>
            <p:cNvPr id="6" name="Группа 5"/>
            <p:cNvGrpSpPr/>
            <p:nvPr/>
          </p:nvGrpSpPr>
          <p:grpSpPr>
            <a:xfrm>
              <a:off x="963521" y="5374558"/>
              <a:ext cx="2728226" cy="400110"/>
              <a:chOff x="1559286" y="4473896"/>
              <a:chExt cx="2728226" cy="400110"/>
            </a:xfrm>
          </p:grpSpPr>
          <p:pic>
            <p:nvPicPr>
              <p:cNvPr id="7" name="Рисунок 6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59286" y="4497607"/>
                <a:ext cx="321909" cy="321909"/>
              </a:xfrm>
              <a:prstGeom prst="rect">
                <a:avLst/>
              </a:prstGeom>
            </p:spPr>
          </p:pic>
          <p:sp>
            <p:nvSpPr>
              <p:cNvPr id="8" name="Прямоугольник 7"/>
              <p:cNvSpPr/>
              <p:nvPr/>
            </p:nvSpPr>
            <p:spPr>
              <a:xfrm>
                <a:off x="1872620" y="4473896"/>
                <a:ext cx="2414892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2000" b="1" dirty="0">
                    <a:solidFill>
                      <a:srgbClr val="50236E"/>
                    </a:solidFill>
                  </a:rPr>
                  <a:t>Материалы по теме</a:t>
                </a:r>
              </a:p>
            </p:txBody>
          </p:sp>
        </p:grpSp>
      </p:grpSp>
      <p:grpSp>
        <p:nvGrpSpPr>
          <p:cNvPr id="9" name="Группа 8"/>
          <p:cNvGrpSpPr/>
          <p:nvPr userDrawn="1"/>
        </p:nvGrpSpPr>
        <p:grpSpPr>
          <a:xfrm>
            <a:off x="838200" y="4281951"/>
            <a:ext cx="10515600" cy="830997"/>
            <a:chOff x="893900" y="2202671"/>
            <a:chExt cx="10515600" cy="830997"/>
          </a:xfrm>
        </p:grpSpPr>
        <p:sp>
          <p:nvSpPr>
            <p:cNvPr id="10" name="TextBox 9"/>
            <p:cNvSpPr txBox="1"/>
            <p:nvPr/>
          </p:nvSpPr>
          <p:spPr>
            <a:xfrm>
              <a:off x="893900" y="2202671"/>
              <a:ext cx="10515600" cy="830997"/>
            </a:xfrm>
            <a:prstGeom prst="rect">
              <a:avLst/>
            </a:prstGeom>
            <a:solidFill>
              <a:srgbClr val="E94537">
                <a:alpha val="14118"/>
              </a:srgbClr>
            </a:solidFill>
          </p:spPr>
          <p:txBody>
            <a:bodyPr wrap="square" rtlCol="0">
              <a:spAutoFit/>
            </a:bodyPr>
            <a:lstStyle/>
            <a:p>
              <a:r>
                <a:rPr lang="ru-RU" sz="2400" b="1" dirty="0" smtClean="0">
                  <a:solidFill>
                    <a:srgbClr val="E6E0EB"/>
                  </a:solidFill>
                </a:rPr>
                <a:t>М</a:t>
              </a:r>
              <a:endParaRPr lang="ru-RU" sz="2800" b="1" dirty="0" smtClean="0">
                <a:solidFill>
                  <a:srgbClr val="E6E0EB"/>
                </a:solidFill>
              </a:endParaRPr>
            </a:p>
            <a:p>
              <a:r>
                <a:rPr lang="ru-RU" sz="2400" dirty="0"/>
                <a:t>Уведомление об исчисленных суммах налога на прибыль не подаем.</a:t>
              </a:r>
              <a:endParaRPr lang="ru-RU" sz="2400" dirty="0" smtClean="0"/>
            </a:p>
          </p:txBody>
        </p:sp>
        <p:grpSp>
          <p:nvGrpSpPr>
            <p:cNvPr id="11" name="Группа 10"/>
            <p:cNvGrpSpPr/>
            <p:nvPr/>
          </p:nvGrpSpPr>
          <p:grpSpPr>
            <a:xfrm>
              <a:off x="1002987" y="2258957"/>
              <a:ext cx="1250718" cy="400110"/>
              <a:chOff x="1002987" y="2258957"/>
              <a:chExt cx="1250718" cy="400110"/>
            </a:xfrm>
          </p:grpSpPr>
          <p:sp>
            <p:nvSpPr>
              <p:cNvPr id="12" name="Прямоугольник 11"/>
              <p:cNvSpPr/>
              <p:nvPr/>
            </p:nvSpPr>
            <p:spPr>
              <a:xfrm>
                <a:off x="1332555" y="2258957"/>
                <a:ext cx="921150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2000" b="1" dirty="0" smtClean="0">
                    <a:solidFill>
                      <a:srgbClr val="E94537"/>
                    </a:solidFill>
                  </a:rPr>
                  <a:t>Важно</a:t>
                </a:r>
                <a:endParaRPr lang="ru-RU" sz="2000" b="1" dirty="0">
                  <a:solidFill>
                    <a:srgbClr val="E94537"/>
                  </a:solidFill>
                </a:endParaRPr>
              </a:p>
            </p:txBody>
          </p:sp>
          <p:pic>
            <p:nvPicPr>
              <p:cNvPr id="13" name="Рисунок 12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02987" y="2288035"/>
                <a:ext cx="329568" cy="329568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31513564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>
          <a:xfrm>
            <a:off x="1" y="2738401"/>
            <a:ext cx="12191999" cy="4119599"/>
          </a:xfrm>
          <a:prstGeom prst="rect">
            <a:avLst/>
          </a:prstGeom>
          <a:solidFill>
            <a:srgbClr val="7646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1107671" y="3339573"/>
            <a:ext cx="9511997" cy="2411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6000"/>
              </a:lnSpc>
            </a:pPr>
            <a:r>
              <a:rPr lang="ru-RU" sz="6000" b="1" dirty="0">
                <a:solidFill>
                  <a:schemeClr val="bg1"/>
                </a:solidFill>
                <a:latin typeface="+mj-lt"/>
              </a:rPr>
              <a:t>Готовимся к сдаче отчетности за </a:t>
            </a:r>
            <a:r>
              <a:rPr lang="en-US" sz="6000" b="1" dirty="0" smtClean="0">
                <a:solidFill>
                  <a:schemeClr val="bg1"/>
                </a:solidFill>
                <a:latin typeface="+mj-lt"/>
              </a:rPr>
              <a:t>II</a:t>
            </a:r>
            <a:r>
              <a:rPr lang="ru-RU" sz="60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ru-RU" sz="6000" b="1" dirty="0">
                <a:solidFill>
                  <a:schemeClr val="bg1"/>
                </a:solidFill>
                <a:latin typeface="+mj-lt"/>
              </a:rPr>
              <a:t>квартал </a:t>
            </a:r>
            <a:endParaRPr lang="en-US" sz="6000" b="1" dirty="0">
              <a:solidFill>
                <a:schemeClr val="bg1"/>
              </a:solidFill>
              <a:latin typeface="+mj-lt"/>
            </a:endParaRPr>
          </a:p>
          <a:p>
            <a:pPr>
              <a:lnSpc>
                <a:spcPts val="6000"/>
              </a:lnSpc>
            </a:pPr>
            <a:r>
              <a:rPr lang="ru-RU" sz="6000" b="1" dirty="0" smtClean="0">
                <a:solidFill>
                  <a:schemeClr val="bg1"/>
                </a:solidFill>
                <a:latin typeface="+mj-lt"/>
              </a:rPr>
              <a:t>2023 </a:t>
            </a:r>
            <a:r>
              <a:rPr lang="ru-RU" sz="6000" b="1" dirty="0">
                <a:solidFill>
                  <a:schemeClr val="bg1"/>
                </a:solidFill>
                <a:latin typeface="+mj-lt"/>
              </a:rPr>
              <a:t>г.</a:t>
            </a:r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7530057" y="2230202"/>
            <a:ext cx="139172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1200"/>
              </a:lnSpc>
            </a:pPr>
            <a:r>
              <a:rPr lang="ru-RU" sz="1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Е</a:t>
            </a:r>
            <a:r>
              <a:rPr lang="en-US" sz="1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.</a:t>
            </a:r>
            <a:r>
              <a:rPr lang="ru-RU" sz="1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М</a:t>
            </a:r>
            <a:r>
              <a:rPr lang="en-US" sz="1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. </a:t>
            </a:r>
            <a:r>
              <a:rPr lang="ru-RU" sz="1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Филимонова</a:t>
            </a:r>
            <a:r>
              <a:rPr lang="en-US" sz="1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,</a:t>
            </a:r>
            <a:endParaRPr lang="ru-RU" sz="1200" dirty="0" smtClean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pPr>
              <a:lnSpc>
                <a:spcPts val="1200"/>
              </a:lnSpc>
            </a:pPr>
            <a:r>
              <a:rPr lang="ru-RU" sz="1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ведущий эксперт</a:t>
            </a:r>
            <a:endParaRPr lang="ru-RU" sz="1200" dirty="0"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9043666" y="2243139"/>
            <a:ext cx="1306512" cy="4022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1200"/>
              </a:lnSpc>
            </a:pPr>
            <a:r>
              <a:rPr lang="ru-RU" sz="1200" dirty="0">
                <a:solidFill>
                  <a:srgbClr val="002060"/>
                </a:solidFill>
                <a:cs typeface="Times New Roman" panose="02020603050405020304" pitchFamily="18" charset="0"/>
              </a:rPr>
              <a:t>Е</a:t>
            </a:r>
            <a:r>
              <a:rPr lang="en-US" sz="1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.</a:t>
            </a:r>
            <a:r>
              <a:rPr lang="ru-RU" sz="1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А</a:t>
            </a:r>
            <a:r>
              <a:rPr lang="en-US" sz="1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. </a:t>
            </a:r>
            <a:r>
              <a:rPr lang="ru-RU" sz="1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Шаронова</a:t>
            </a:r>
          </a:p>
          <a:p>
            <a:pPr>
              <a:lnSpc>
                <a:spcPts val="1200"/>
              </a:lnSpc>
            </a:pPr>
            <a:r>
              <a:rPr lang="ru-RU" sz="1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ведущий эксперт</a:t>
            </a:r>
            <a:endParaRPr lang="ru-RU" sz="1200" dirty="0"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1240379" y="2232575"/>
            <a:ext cx="1712841" cy="369332"/>
          </a:xfrm>
          <a:prstGeom prst="rect">
            <a:avLst/>
          </a:prstGeom>
          <a:solidFill>
            <a:srgbClr val="00B8A6"/>
          </a:solidFill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12 июля 2023 г</a:t>
            </a:r>
            <a:r>
              <a:rPr lang="en-US" b="1" dirty="0" smtClean="0">
                <a:solidFill>
                  <a:schemeClr val="bg1"/>
                </a:solidFill>
              </a:rPr>
              <a:t>.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3243467" y="2232575"/>
            <a:ext cx="716863" cy="369333"/>
          </a:xfrm>
          <a:prstGeom prst="rect">
            <a:avLst/>
          </a:prstGeom>
          <a:solidFill>
            <a:srgbClr val="00B8A6"/>
          </a:solidFill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12:00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 userDrawn="1"/>
        </p:nvSpPr>
        <p:spPr>
          <a:xfrm>
            <a:off x="6096000" y="2232575"/>
            <a:ext cx="1059585" cy="369332"/>
          </a:xfrm>
          <a:prstGeom prst="rect">
            <a:avLst/>
          </a:prstGeom>
          <a:solidFill>
            <a:srgbClr val="00B8A6"/>
          </a:solidFill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Лекторы</a:t>
            </a:r>
            <a:endParaRPr lang="ru-RU" b="1" dirty="0">
              <a:solidFill>
                <a:schemeClr val="bg1"/>
              </a:solidFill>
            </a:endParaRPr>
          </a:p>
        </p:txBody>
      </p:sp>
      <p:pic>
        <p:nvPicPr>
          <p:cNvPr id="14" name="Рисунок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0379" y="588077"/>
            <a:ext cx="2135670" cy="652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4601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3060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 userDrawn="1"/>
        </p:nvSpPr>
        <p:spPr>
          <a:xfrm>
            <a:off x="0" y="0"/>
            <a:ext cx="12192000" cy="590081"/>
          </a:xfrm>
          <a:prstGeom prst="rect">
            <a:avLst/>
          </a:prstGeom>
          <a:solidFill>
            <a:srgbClr val="7646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914405"/>
            <a:ext cx="1053999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Заголовок 1 </a:t>
            </a:r>
            <a:r>
              <a:rPr lang="ru-RU" dirty="0" err="1" smtClean="0"/>
              <a:t>ур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199" y="2239968"/>
            <a:ext cx="10515600" cy="42238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Текст</a:t>
            </a: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234183" y="112477"/>
            <a:ext cx="81196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bg1"/>
                </a:solidFill>
              </a:defRPr>
            </a:lvl1pPr>
          </a:lstStyle>
          <a:p>
            <a:pPr algn="r"/>
            <a:r>
              <a:rPr lang="ru-RU" smtClean="0"/>
              <a:t>Образцы чего-то там</a:t>
            </a:r>
            <a:endParaRPr lang="ru-RU" dirty="0"/>
          </a:p>
        </p:txBody>
      </p:sp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199" y="128374"/>
            <a:ext cx="1098707" cy="335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0991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9" r:id="rId2"/>
    <p:sldLayoutId id="2147483680" r:id="rId3"/>
    <p:sldLayoutId id="2147483681" r:id="rId4"/>
    <p:sldLayoutId id="2147483678" r:id="rId5"/>
    <p:sldLayoutId id="2147483685" r:id="rId6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50236E"/>
          </a:solidFill>
          <a:latin typeface="+mn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400" b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82870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 algn="r">
              <a:defRPr/>
            </a:pPr>
            <a:r>
              <a:rPr lang="ru-RU" smtClean="0"/>
              <a:t>Декларация при применении УСН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36146"/>
            <a:ext cx="10515600" cy="5349664"/>
          </a:xfrm>
        </p:spPr>
        <p:txBody>
          <a:bodyPr/>
          <a:lstStyle/>
          <a:p>
            <a:pPr fontAlgn="base"/>
            <a:r>
              <a:rPr lang="ru-RU" sz="4400" b="1" dirty="0">
                <a:solidFill>
                  <a:srgbClr val="50236E"/>
                </a:solidFill>
              </a:rPr>
              <a:t>Декларация при применении </a:t>
            </a:r>
            <a:r>
              <a:rPr lang="ru-RU" sz="4400" b="1" dirty="0" smtClean="0">
                <a:solidFill>
                  <a:srgbClr val="50236E"/>
                </a:solidFill>
              </a:rPr>
              <a:t>УСН</a:t>
            </a:r>
          </a:p>
          <a:p>
            <a:pPr>
              <a:spcAft>
                <a:spcPts val="800"/>
              </a:spcAft>
            </a:pPr>
            <a:endParaRPr lang="ru-RU" dirty="0" smtClean="0"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1DEAFB2-B08D-79EE-0555-D38BA1168826}"/>
              </a:ext>
            </a:extLst>
          </p:cNvPr>
          <p:cNvSpPr txBox="1"/>
          <p:nvPr/>
        </p:nvSpPr>
        <p:spPr>
          <a:xfrm>
            <a:off x="838200" y="3912698"/>
            <a:ext cx="10515600" cy="2271391"/>
          </a:xfrm>
          <a:prstGeom prst="rect">
            <a:avLst/>
          </a:prstGeom>
          <a:solidFill>
            <a:srgbClr val="E94537">
              <a:alpha val="14118"/>
            </a:srgb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E6E0EB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М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rgbClr val="E6E0EB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r>
              <a:rPr lang="ru-RU" sz="2400" dirty="0"/>
              <a:t>Организации учитывают страховые взносы в уменьшение налоговой базы или налога при УСН в том периоде, в котором взносы уплачены (подп. 3 п. 2 ст. 346.17, п. 3.1 ст. 346.21 НК РФ).</a:t>
            </a:r>
          </a:p>
          <a:p>
            <a:r>
              <a:rPr lang="ru-RU" sz="2400" dirty="0">
                <a:ea typeface="Times New Roman" panose="02020603050405020304" pitchFamily="18" charset="0"/>
                <a:cs typeface="Calibri" panose="020F0502020204030204" pitchFamily="34" charset="0"/>
              </a:rPr>
              <a:t>→ </a:t>
            </a:r>
            <a:r>
              <a:rPr lang="ru-RU" sz="2400" dirty="0" smtClean="0"/>
              <a:t>Взносы </a:t>
            </a:r>
            <a:r>
              <a:rPr lang="ru-RU" sz="2400" dirty="0"/>
              <a:t>считаются уплаченными на крайний срок их уплаты при условии, что на эту дату на ЕНС достаточно денег (подп. 3 п. 7 ст. 45, п. 5 ст. 11.3 НК РФ).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DA887AA6-3BF2-C696-9CA5-4925F9CC7C5B}"/>
              </a:ext>
            </a:extLst>
          </p:cNvPr>
          <p:cNvSpPr/>
          <p:nvPr/>
        </p:nvSpPr>
        <p:spPr>
          <a:xfrm>
            <a:off x="1276855" y="3938592"/>
            <a:ext cx="92115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E94537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Важно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2C7DA3CD-04B4-9E55-84FA-24B888A7AA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287" y="3967670"/>
            <a:ext cx="329568" cy="329568"/>
          </a:xfrm>
          <a:prstGeom prst="rect">
            <a:avLst/>
          </a:prstGeom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2818119"/>
              </p:ext>
            </p:extLst>
          </p:nvPr>
        </p:nvGraphicFramePr>
        <p:xfrm>
          <a:off x="838200" y="1791283"/>
          <a:ext cx="10515600" cy="180885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94636">
                  <a:extLst>
                    <a:ext uri="{9D8B030D-6E8A-4147-A177-3AD203B41FA5}">
                      <a16:colId xmlns:a16="http://schemas.microsoft.com/office/drawing/2014/main" val="4245854495"/>
                    </a:ext>
                  </a:extLst>
                </a:gridCol>
                <a:gridCol w="5120964">
                  <a:extLst>
                    <a:ext uri="{9D8B030D-6E8A-4147-A177-3AD203B41FA5}">
                      <a16:colId xmlns:a16="http://schemas.microsoft.com/office/drawing/2014/main" val="3151014673"/>
                    </a:ext>
                  </a:extLst>
                </a:gridCol>
              </a:tblGrid>
              <a:tr h="3617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Вид отчета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87DB3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Форма отчета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87DB3">
                        <a:alpha val="6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7380930"/>
                  </a:ext>
                </a:extLst>
              </a:tr>
              <a:tr h="361772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25 марта – для организаций (25 апреля – для ИП)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87DB3">
                        <a:alpha val="6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8443766"/>
                  </a:ext>
                </a:extLst>
              </a:tr>
              <a:tr h="10853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Декларация по налогу при УСН за 2023 г.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87DB3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Приказ ФНС от 25.12.2020 № ЕД-7-3/958@ (в ред. Приказа от 01.11.2022 № ЕД-7-3/1036@) – </a:t>
                      </a:r>
                      <a:r>
                        <a:rPr lang="ru-RU" sz="2000" dirty="0">
                          <a:solidFill>
                            <a:srgbClr val="FF0000"/>
                          </a:solidFill>
                          <a:effectLst/>
                        </a:rPr>
                        <a:t>новая форма</a:t>
                      </a:r>
                      <a:endParaRPr lang="ru-RU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6E0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73417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2324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 algn="r">
              <a:defRPr/>
            </a:pPr>
            <a:r>
              <a:rPr lang="ru-RU" smtClean="0"/>
              <a:t>Декларация при применении УСН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36146"/>
            <a:ext cx="10515600" cy="5349664"/>
          </a:xfrm>
        </p:spPr>
        <p:txBody>
          <a:bodyPr/>
          <a:lstStyle/>
          <a:p>
            <a:pPr>
              <a:spcAft>
                <a:spcPts val="800"/>
              </a:spcAft>
            </a:pPr>
            <a:endParaRPr lang="ru-RU" u="sng" dirty="0" smtClean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Aft>
                <a:spcPts val="800"/>
              </a:spcAft>
            </a:pPr>
            <a:endParaRPr lang="ru-RU" u="sng" dirty="0" smtClean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Aft>
                <a:spcPts val="800"/>
              </a:spcAft>
            </a:pPr>
            <a:r>
              <a:rPr lang="ru-RU" u="sng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Закон </a:t>
            </a:r>
            <a:r>
              <a:rPr lang="ru-RU" u="sng" dirty="0">
                <a:ea typeface="Times New Roman" panose="02020603050405020304" pitchFamily="18" charset="0"/>
                <a:cs typeface="Calibri" panose="020F0502020204030204" pitchFamily="34" charset="0"/>
              </a:rPr>
              <a:t>от 31.07.2023 № 389-ФЗ – с 1 января 2023 г.</a:t>
            </a:r>
          </a:p>
          <a:p>
            <a:pPr>
              <a:spcAft>
                <a:spcPts val="800"/>
              </a:spcAft>
            </a:pPr>
            <a:r>
              <a:rPr lang="ru-RU" b="1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Предприниматели </a:t>
            </a:r>
            <a:r>
              <a:rPr lang="ru-RU" b="1" dirty="0">
                <a:ea typeface="Times New Roman" panose="02020603050405020304" pitchFamily="18" charset="0"/>
                <a:cs typeface="Calibri" panose="020F0502020204030204" pitchFamily="34" charset="0"/>
              </a:rPr>
              <a:t>с объектом «доходы»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могут уменьшить налог при УСН на взносы за себя, </a:t>
            </a:r>
            <a:r>
              <a:rPr lang="ru-RU" b="1" dirty="0">
                <a:ea typeface="Times New Roman" panose="02020603050405020304" pitchFamily="18" charset="0"/>
                <a:cs typeface="Calibri" panose="020F0502020204030204" pitchFamily="34" charset="0"/>
              </a:rPr>
              <a:t>подлежащие уплате в данном налоговом периоде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(п. 3.1 ст. 346.21 НК РФ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).</a:t>
            </a:r>
          </a:p>
          <a:p>
            <a:pPr>
              <a:spcAft>
                <a:spcPts val="800"/>
              </a:spcAft>
            </a:pP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→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Страховые взносы считаются подлежащими уплате в данном налоговом периоде в том числе в случае, если срок уплаты таких взносов приходится на первый рабочий день следующего года.</a:t>
            </a:r>
          </a:p>
          <a:p>
            <a:pPr>
              <a:spcAft>
                <a:spcPts val="800"/>
              </a:spcAft>
            </a:pP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→ Суммы взносов, уплаченные после 31 декабря 2022 г. за расчетные периоды, предшествующие 2023 г., уменьшают исчисленную за налоговые (отчетные) периоды 2023 - 2025 гг. сумму налога (авансов) по факту уплаты.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38200" y="1036146"/>
            <a:ext cx="10515600" cy="830997"/>
          </a:xfrm>
          <a:prstGeom prst="rect">
            <a:avLst/>
          </a:prstGeom>
          <a:solidFill>
            <a:srgbClr val="E4E4E8"/>
          </a:solidFill>
          <a:ln w="15875">
            <a:solidFill>
              <a:srgbClr val="50236E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800"/>
              </a:spcAft>
            </a:pPr>
            <a:r>
              <a:rPr lang="ru-RU" sz="2400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Уведомление об исчисленном налоге при УСН к доплате за 2023 г. подавать не нужно. </a:t>
            </a:r>
            <a:endParaRPr lang="ru-RU" sz="2400" dirty="0"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9309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 algn="r">
              <a:defRPr/>
            </a:pPr>
            <a:r>
              <a:rPr lang="ru-RU" smtClean="0"/>
              <a:t>Декларация при применении УСН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36146"/>
            <a:ext cx="10515600" cy="5349664"/>
          </a:xfrm>
        </p:spPr>
        <p:txBody>
          <a:bodyPr/>
          <a:lstStyle/>
          <a:p>
            <a:pPr>
              <a:spcAft>
                <a:spcPts val="800"/>
              </a:spcAft>
            </a:pP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ИП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могут уменьшить </a:t>
            </a:r>
            <a:r>
              <a:rPr lang="ru-RU" b="1" dirty="0">
                <a:ea typeface="Times New Roman" panose="02020603050405020304" pitchFamily="18" charset="0"/>
                <a:cs typeface="Calibri" panose="020F0502020204030204" pitchFamily="34" charset="0"/>
              </a:rPr>
              <a:t>налог при УСН с объектом «доходы» за 2023 г.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на:</a:t>
            </a:r>
          </a:p>
          <a:p>
            <a:pPr marL="342900" indent="-342900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фиксированные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взносы за 2022 г., если они уплачены в 2023 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г.</a:t>
            </a:r>
          </a:p>
          <a:p>
            <a:pPr marL="342900" indent="-342900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1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%-е взносы за 2022 г., уплаченные в 2023 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г.</a:t>
            </a:r>
          </a:p>
          <a:p>
            <a:pPr marL="342900" indent="-342900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фиксированные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взносы за 2023 г. вне зависимости от факта уплаты (распределяются по кварталам на усмотрение ИП).</a:t>
            </a:r>
          </a:p>
          <a:p>
            <a:pPr>
              <a:spcAft>
                <a:spcPts val="800"/>
              </a:spcAft>
            </a:pPr>
            <a:r>
              <a:rPr lang="ru-RU" u="sng" dirty="0">
                <a:ea typeface="Times New Roman" panose="02020603050405020304" pitchFamily="18" charset="0"/>
                <a:cs typeface="Calibri" panose="020F0502020204030204" pitchFamily="34" charset="0"/>
              </a:rPr>
              <a:t>Письмо ФНС от 25.08.2023 № СД-4-3/10872@</a:t>
            </a:r>
          </a:p>
          <a:p>
            <a:pPr>
              <a:spcAft>
                <a:spcPts val="800"/>
              </a:spcAft>
            </a:pP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→ 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Для уменьшения налога на взносы за 2023 г. представление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заявления о зачете страховых взносов, а также наличие переплаты на КБК ЕНП или КБК страховых взносов не требуется.</a:t>
            </a:r>
          </a:p>
          <a:p>
            <a:pPr>
              <a:spcAft>
                <a:spcPts val="800"/>
              </a:spcAft>
            </a:pP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→ На 1%-е взносы за 2023 г. (срок уплаты – 01.07.2024) ИП вправе уменьшить налог как за 2023 г., так и за 2024 г. (но однократно) – особый случай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. ■</a:t>
            </a:r>
            <a:endParaRPr lang="ru-RU" dirty="0"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5334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гк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sz="4000" b="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8562</TotalTime>
  <Words>413</Words>
  <Application>Microsoft Office PowerPoint</Application>
  <PresentationFormat>Широкоэкранный</PresentationFormat>
  <Paragraphs>27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Cambria Math</vt:lpstr>
      <vt:lpstr>Times New Roman</vt:lpstr>
      <vt:lpstr>Wingdings</vt:lpstr>
      <vt:lpstr>Тема гк</vt:lpstr>
      <vt:lpstr>Специальное оформление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Алексеева Елена Анатольевна</cp:lastModifiedBy>
  <cp:revision>1120</cp:revision>
  <dcterms:created xsi:type="dcterms:W3CDTF">2022-05-22T12:20:38Z</dcterms:created>
  <dcterms:modified xsi:type="dcterms:W3CDTF">2024-01-23T20:49:28Z</dcterms:modified>
</cp:coreProperties>
</file>