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3"/>
  </p:notesMasterIdLst>
  <p:handoutMasterIdLst>
    <p:handoutMasterId r:id="rId14"/>
  </p:handoutMasterIdLst>
  <p:sldIdLst>
    <p:sldId id="752" r:id="rId3"/>
    <p:sldId id="753" r:id="rId4"/>
    <p:sldId id="754" r:id="rId5"/>
    <p:sldId id="755" r:id="rId6"/>
    <p:sldId id="756" r:id="rId7"/>
    <p:sldId id="757" r:id="rId8"/>
    <p:sldId id="758" r:id="rId9"/>
    <p:sldId id="759" r:id="rId10"/>
    <p:sldId id="760" r:id="rId11"/>
    <p:sldId id="76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752"/>
            <p14:sldId id="753"/>
            <p14:sldId id="754"/>
            <p14:sldId id="755"/>
            <p14:sldId id="756"/>
            <p14:sldId id="757"/>
            <p14:sldId id="758"/>
            <p14:sldId id="759"/>
            <p14:sldId id="760"/>
            <p14:sldId id="7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вгения" initials="Е" lastIdx="15" clrIdx="0">
    <p:extLst>
      <p:ext uri="{19B8F6BF-5375-455C-9EA6-DF929625EA0E}">
        <p15:presenceInfo xmlns:p15="http://schemas.microsoft.com/office/powerpoint/2012/main" userId="Евгени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8E2EE"/>
    <a:srgbClr val="8D6FAB"/>
    <a:srgbClr val="C6B7D5"/>
    <a:srgbClr val="E5DEE3"/>
    <a:srgbClr val="FCE5E3"/>
    <a:srgbClr val="E4E4E8"/>
    <a:srgbClr val="E6E0EB"/>
    <a:srgbClr val="9966FF"/>
    <a:srgbClr val="764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6163" autoAdjust="0"/>
  </p:normalViewPr>
  <p:slideViewPr>
    <p:cSldViewPr snapToGrid="0">
      <p:cViewPr varScale="1">
        <p:scale>
          <a:sx n="72" d="100"/>
          <a:sy n="72" d="100"/>
        </p:scale>
        <p:origin x="51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lavkniga.ru/elver/2024/1/6877" TargetMode="External"/><Relationship Id="rId2" Type="http://schemas.openxmlformats.org/officeDocument/2006/relationships/hyperlink" Target="https://www.nalog.gov.ru/rn77/news/activities_fts/14132409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Новые лимиты для освобождения от НДФЛ и взносов отдельных выплат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5419"/>
            <a:ext cx="10515600" cy="5349664"/>
          </a:xfrm>
        </p:spPr>
        <p:txBody>
          <a:bodyPr/>
          <a:lstStyle/>
          <a:p>
            <a:pPr fontAlgn="base"/>
            <a:r>
              <a:rPr lang="ru-RU" sz="4000" b="1" dirty="0" smtClean="0">
                <a:solidFill>
                  <a:srgbClr val="50236E"/>
                </a:solidFill>
              </a:rPr>
              <a:t>Лимиты-2024 </a:t>
            </a:r>
            <a:r>
              <a:rPr lang="ru-RU" sz="4000" b="1" dirty="0">
                <a:solidFill>
                  <a:srgbClr val="50236E"/>
                </a:solidFill>
              </a:rPr>
              <a:t>для </a:t>
            </a:r>
            <a:r>
              <a:rPr lang="ru-RU" sz="4000" b="1" dirty="0" smtClean="0">
                <a:solidFill>
                  <a:srgbClr val="50236E"/>
                </a:solidFill>
              </a:rPr>
              <a:t>НДФЛ </a:t>
            </a:r>
            <a:r>
              <a:rPr lang="ru-RU" sz="4000" b="1" dirty="0">
                <a:solidFill>
                  <a:srgbClr val="50236E"/>
                </a:solidFill>
              </a:rPr>
              <a:t>и </a:t>
            </a:r>
            <a:r>
              <a:rPr lang="ru-RU" sz="4000" b="1" dirty="0" smtClean="0">
                <a:solidFill>
                  <a:srgbClr val="50236E"/>
                </a:solidFill>
              </a:rPr>
              <a:t>страховых взносов </a:t>
            </a:r>
            <a:endParaRPr lang="ru-RU" sz="4000" b="1" dirty="0">
              <a:solidFill>
                <a:srgbClr val="50236E"/>
              </a:solidFill>
            </a:endParaRPr>
          </a:p>
          <a:p>
            <a:pPr fontAlgn="base"/>
            <a:r>
              <a:rPr lang="ru-RU" sz="3500" b="1" dirty="0" smtClean="0">
                <a:solidFill>
                  <a:srgbClr val="50236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500" dirty="0" smtClean="0">
                <a:solidFill>
                  <a:srgbClr val="50236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b="1" dirty="0" smtClean="0">
                <a:solidFill>
                  <a:srgbClr val="50236E"/>
                </a:solidFill>
              </a:rPr>
              <a:t>Компенсация </a:t>
            </a:r>
            <a:r>
              <a:rPr lang="ru-RU" sz="3500" b="1" dirty="0">
                <a:solidFill>
                  <a:srgbClr val="50236E"/>
                </a:solidFill>
              </a:rPr>
              <a:t>расходов </a:t>
            </a:r>
            <a:r>
              <a:rPr lang="ru-RU" sz="3500" b="1" dirty="0" smtClean="0">
                <a:solidFill>
                  <a:srgbClr val="50236E"/>
                </a:solidFill>
              </a:rPr>
              <a:t>без документов дистанционным работникам</a:t>
            </a:r>
          </a:p>
          <a:p>
            <a:pPr fontAlgn="base"/>
            <a:r>
              <a:rPr lang="ru-RU" dirty="0"/>
              <a:t>(п. 1 ст. 217, подп. 2 п. 1 ст. 422 НК РФ)</a:t>
            </a:r>
          </a:p>
          <a:p>
            <a:pPr fontAlgn="base"/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 smtClean="0"/>
              <a:t>Сотрудник </a:t>
            </a:r>
            <a:r>
              <a:rPr lang="ru-RU" dirty="0"/>
              <a:t>на </a:t>
            </a:r>
            <a:r>
              <a:rPr lang="ru-RU" dirty="0" err="1"/>
              <a:t>удаленке</a:t>
            </a:r>
            <a:r>
              <a:rPr lang="ru-RU" dirty="0"/>
              <a:t> использует для работы свое оборудование (ноутбук, мобильный телефон, принтер) и ПО, оплачивает Интернет, телефон, </a:t>
            </a:r>
            <a:r>
              <a:rPr lang="ru-RU" dirty="0" smtClean="0"/>
              <a:t>электричество </a:t>
            </a:r>
          </a:p>
          <a:p>
            <a:pPr fontAlgn="base"/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→ Р</a:t>
            </a:r>
            <a:r>
              <a:rPr lang="ru-RU" dirty="0" smtClean="0"/>
              <a:t>аботодатель </a:t>
            </a:r>
            <a:r>
              <a:rPr lang="ru-RU" dirty="0"/>
              <a:t>возмещает ему эти расходы без документального </a:t>
            </a:r>
            <a:r>
              <a:rPr lang="ru-RU" dirty="0" smtClean="0"/>
              <a:t>подтверждения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/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→</a:t>
            </a:r>
            <a:r>
              <a:rPr lang="ru-RU" dirty="0" smtClean="0"/>
              <a:t> </a:t>
            </a:r>
            <a:r>
              <a:rPr lang="ru-RU" b="1" dirty="0"/>
              <a:t>Н</a:t>
            </a:r>
            <a:r>
              <a:rPr lang="ru-RU" b="1" dirty="0" smtClean="0"/>
              <a:t>е </a:t>
            </a:r>
            <a:r>
              <a:rPr lang="ru-RU" b="1" dirty="0"/>
              <a:t>облагается НДФЛ и страховыми взносами </a:t>
            </a:r>
            <a:r>
              <a:rPr lang="ru-RU" b="1" dirty="0" smtClean="0"/>
              <a:t>компенсация в пределах </a:t>
            </a:r>
            <a:r>
              <a:rPr lang="ru-RU" b="1" dirty="0"/>
              <a:t>лимита – 35 руб. за рабочий </a:t>
            </a:r>
            <a:r>
              <a:rPr lang="ru-RU" b="1" dirty="0" smtClean="0"/>
              <a:t>день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79030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Как </a:t>
            </a:r>
            <a:r>
              <a:rPr lang="ru-RU" dirty="0"/>
              <a:t>МРОТ повлияет на взносы по тарифу 15% у субъектов МСП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8" y="991587"/>
            <a:ext cx="10515601" cy="5252052"/>
          </a:xfrm>
        </p:spPr>
        <p:txBody>
          <a:bodyPr/>
          <a:lstStyle/>
          <a:p>
            <a:pPr fontAlgn="base"/>
            <a:r>
              <a:rPr lang="ru-RU" b="1" dirty="0" smtClean="0"/>
              <a:t>Новая методика расчета </a:t>
            </a:r>
            <a:r>
              <a:rPr lang="ru-RU" b="1" dirty="0"/>
              <a:t>среднемесячных выплат физлицам </a:t>
            </a:r>
            <a:r>
              <a:rPr lang="ru-RU" b="1" dirty="0" smtClean="0"/>
              <a:t>в общепите</a:t>
            </a:r>
            <a:endParaRPr lang="ru-RU" b="1" dirty="0"/>
          </a:p>
          <a:p>
            <a:pPr>
              <a:lnSpc>
                <a:spcPct val="100000"/>
              </a:lnSpc>
            </a:pPr>
            <a:r>
              <a:rPr lang="ru-RU" dirty="0"/>
              <a:t>Методику подсчета компаниями и ИП величины среднемесячных выплат физлицам изменили. </a:t>
            </a:r>
            <a:r>
              <a:rPr lang="ru-RU" dirty="0" smtClean="0"/>
              <a:t>Теперь нужно использовать </a:t>
            </a:r>
            <a:r>
              <a:rPr lang="ru-RU" b="1" dirty="0" smtClean="0"/>
              <a:t>среднесписочную  </a:t>
            </a:r>
            <a:r>
              <a:rPr lang="ru-RU" b="1" dirty="0"/>
              <a:t>численность </a:t>
            </a:r>
            <a:r>
              <a:rPr lang="ru-RU" b="1" dirty="0" smtClean="0"/>
              <a:t>работников, </a:t>
            </a:r>
            <a:r>
              <a:rPr lang="ru-RU" dirty="0" smtClean="0"/>
              <a:t>а не количество </a:t>
            </a:r>
            <a:r>
              <a:rPr lang="ru-RU" dirty="0"/>
              <a:t>работников, которым начислили выплаты по трудовым </a:t>
            </a:r>
            <a:r>
              <a:rPr lang="ru-RU" dirty="0" smtClean="0"/>
              <a:t>договорам. </a:t>
            </a:r>
          </a:p>
          <a:p>
            <a:pPr>
              <a:lnSpc>
                <a:spcPct val="100000"/>
              </a:lnSpc>
            </a:pPr>
            <a:r>
              <a:rPr lang="ru-RU" dirty="0" smtClean="0"/>
              <a:t>По мнению ФНС благодаря новой методике </a:t>
            </a:r>
            <a:r>
              <a:rPr lang="ru-RU" dirty="0"/>
              <a:t>расчета большее число предпринимателей в сфере общепита смогут применить освобождение от </a:t>
            </a:r>
            <a:r>
              <a:rPr lang="ru-RU" dirty="0" smtClean="0"/>
              <a:t>НДС (</a:t>
            </a:r>
            <a:r>
              <a:rPr lang="en-US" kern="0" dirty="0" smtClean="0">
                <a:ea typeface="Times New Roman" panose="02020603050405020304" pitchFamily="18" charset="0"/>
                <a:hlinkClick r:id="rId2"/>
              </a:rPr>
              <a:t>https</a:t>
            </a:r>
            <a:r>
              <a:rPr lang="en-US" kern="0" dirty="0">
                <a:ea typeface="Times New Roman" panose="02020603050405020304" pitchFamily="18" charset="0"/>
                <a:hlinkClick r:id="rId2"/>
              </a:rPr>
              <a:t>://www.nalog.gov.ru/rn77/news/activities_fts/14132409</a:t>
            </a:r>
            <a:r>
              <a:rPr lang="en-US" kern="0" dirty="0" smtClean="0">
                <a:ea typeface="Times New Roman" panose="02020603050405020304" pitchFamily="18" charset="0"/>
                <a:hlinkClick r:id="rId2"/>
              </a:rPr>
              <a:t>/</a:t>
            </a:r>
            <a:r>
              <a:rPr lang="ru-RU" kern="0" dirty="0" smtClean="0">
                <a:ea typeface="Times New Roman" panose="02020603050405020304" pitchFamily="18" charset="0"/>
              </a:rPr>
              <a:t>)</a:t>
            </a:r>
            <a:endParaRPr lang="ru-RU" kern="0" dirty="0">
              <a:ea typeface="Times New Roman" panose="02020603050405020304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38200" y="4773916"/>
            <a:ext cx="10515600" cy="1217769"/>
            <a:chOff x="838200" y="5318272"/>
            <a:chExt cx="10515600" cy="1217769"/>
          </a:xfrm>
        </p:grpSpPr>
        <p:sp>
          <p:nvSpPr>
            <p:cNvPr id="7" name="TextBox 6"/>
            <p:cNvSpPr txBox="1"/>
            <p:nvPr/>
          </p:nvSpPr>
          <p:spPr>
            <a:xfrm>
              <a:off x="838200" y="5318272"/>
              <a:ext cx="10515600" cy="121776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 </a:t>
              </a:r>
              <a:r>
                <a:rPr lang="ru-RU" sz="2400" b="1" dirty="0" smtClean="0"/>
                <a:t>«</a:t>
              </a:r>
              <a:r>
                <a:rPr lang="ru-RU" sz="2400" b="1" dirty="0"/>
                <a:t>Льготы для общепита по НДС и взносам с 2024 года: как считать среднюю </a:t>
              </a:r>
              <a:r>
                <a:rPr lang="ru-RU" sz="2400" b="1" dirty="0" smtClean="0"/>
                <a:t>зарплату» </a:t>
              </a:r>
              <a:r>
                <a:rPr lang="ru-RU" sz="2400" dirty="0"/>
                <a:t>в ГК, </a:t>
              </a:r>
              <a:r>
                <a:rPr lang="ru-RU" sz="2400" dirty="0" smtClean="0"/>
                <a:t>2024, </a:t>
              </a:r>
              <a:r>
                <a:rPr lang="ru-RU" sz="2400" dirty="0"/>
                <a:t>№ </a:t>
              </a:r>
              <a:r>
                <a:rPr lang="ru-RU" sz="2400" dirty="0" smtClean="0"/>
                <a:t>1 </a:t>
              </a:r>
              <a:r>
                <a:rPr lang="en-US" sz="2400" dirty="0" smtClean="0">
                  <a:hlinkClick r:id="rId3"/>
                </a:rPr>
                <a:t>https</a:t>
              </a:r>
              <a:r>
                <a:rPr lang="en-US" sz="2400" dirty="0">
                  <a:hlinkClick r:id="rId3"/>
                </a:rPr>
                <a:t>://</a:t>
              </a:r>
              <a:r>
                <a:rPr lang="en-US" sz="2400" dirty="0" smtClean="0">
                  <a:hlinkClick r:id="rId3"/>
                </a:rPr>
                <a:t>glavkniga.ru/elver/2024/1/6877</a:t>
              </a:r>
              <a:endParaRPr lang="ru-RU" sz="2400" b="1" dirty="0"/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9" name="Рисунок 8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12" name="Прямоугольник 11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0577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Новые </a:t>
            </a:r>
            <a:r>
              <a:rPr lang="ru-RU" dirty="0"/>
              <a:t>лимиты для освобождения от НДФЛ и взносов отдельных </a:t>
            </a:r>
            <a:r>
              <a:rPr lang="ru-RU" dirty="0" smtClean="0"/>
              <a:t>выплат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05419"/>
                <a:ext cx="10515600" cy="5349664"/>
              </a:xfrm>
            </p:spPr>
            <p:txBody>
              <a:bodyPr/>
              <a:lstStyle/>
              <a:p>
                <a:pPr fontAlgn="base"/>
                <a:r>
                  <a:rPr lang="ru-RU" dirty="0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Не</a:t>
                </a:r>
                <a:r>
                  <a:rPr lang="ru-RU" dirty="0" smtClean="0"/>
                  <a:t> </a:t>
                </a:r>
                <a:r>
                  <a:rPr lang="ru-RU" dirty="0"/>
                  <a:t>облагаемая взносами компенсация за каждый месяц будет разная, в зависимости от количества рабочих дней в </a:t>
                </a:r>
                <a:r>
                  <a:rPr lang="ru-RU" dirty="0" smtClean="0"/>
                  <a:t>месяце:</a:t>
                </a:r>
              </a:p>
              <a:p>
                <a:pPr fontAlgn="base">
                  <a:buFont typeface="Wingdings" panose="05000000000000000000" pitchFamily="2" charset="2"/>
                  <a:buChar char="ü"/>
                </a:pPr>
                <a:r>
                  <a:rPr lang="ru-RU" dirty="0" smtClean="0"/>
                  <a:t> в январе –</a:t>
                </a:r>
                <a14:m>
                  <m:oMath xmlns:m="http://schemas.openxmlformats.org/officeDocument/2006/math">
                    <m:r>
                      <a:rPr lang="ru-RU" sz="2000" b="0" i="0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95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руб</m:t>
                    </m:r>
                    <m:r>
                      <a:rPr lang="en-US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ru-RU" sz="2000" b="0" i="1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(35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руб. </m:t>
                    </m:r>
                    <m:r>
                      <a:rPr lang="en-US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 раб.дн.)</m:t>
                    </m:r>
                  </m:oMath>
                </a14:m>
                <a:r>
                  <a:rPr lang="ru-RU" sz="2000" dirty="0" smtClean="0"/>
                  <a:t>;</a:t>
                </a:r>
              </a:p>
              <a:p>
                <a:pPr fontAlgn="base">
                  <a:buFont typeface="Wingdings" panose="05000000000000000000" pitchFamily="2" charset="2"/>
                  <a:buChar char="ü"/>
                </a:pPr>
                <a:r>
                  <a:rPr lang="ru-RU" dirty="0" smtClean="0"/>
                  <a:t> в феврале </a:t>
                </a:r>
                <a:r>
                  <a:rPr lang="ru-RU" dirty="0"/>
                  <a:t>–</a:t>
                </a:r>
                <a14:m>
                  <m:oMath xmlns:m="http://schemas.openxmlformats.org/officeDocument/2006/math">
                    <m:r>
                      <a:rPr lang="ru-RU" sz="2000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700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руб</m:t>
                    </m:r>
                    <m:r>
                      <a:rPr lang="en-US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ru-RU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(35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руб. </m:t>
                    </m:r>
                    <m:r>
                      <a:rPr lang="en-US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раб.дн.)</m:t>
                    </m:r>
                  </m:oMath>
                </a14:m>
                <a:r>
                  <a:rPr lang="ru-RU" dirty="0" smtClean="0"/>
                  <a:t>.</a:t>
                </a:r>
                <a:endParaRPr lang="ru-RU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r>
                  <a:rPr lang="ru-RU" dirty="0"/>
                  <a:t>Если работник был на больничном, то компенсация за эти дни не положена.</a:t>
                </a:r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solidFill>
                    <a:srgbClr val="7030A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05419"/>
                <a:ext cx="10515600" cy="5349664"/>
              </a:xfrm>
              <a:blipFill>
                <a:blip r:embed="rId2"/>
                <a:stretch>
                  <a:fillRect l="-928" t="-15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C664FD81-C7C9-5590-7E90-F4E7E164A13C}"/>
              </a:ext>
            </a:extLst>
          </p:cNvPr>
          <p:cNvGrpSpPr/>
          <p:nvPr/>
        </p:nvGrpSpPr>
        <p:grpSpPr>
          <a:xfrm>
            <a:off x="838200" y="3394758"/>
            <a:ext cx="10515600" cy="3060325"/>
            <a:chOff x="893900" y="2202671"/>
            <a:chExt cx="10515600" cy="264724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1182294-80D5-3AF6-E908-4713408C4830}"/>
                </a:ext>
              </a:extLst>
            </p:cNvPr>
            <p:cNvSpPr txBox="1"/>
            <p:nvPr/>
          </p:nvSpPr>
          <p:spPr>
            <a:xfrm>
              <a:off x="893900" y="2202671"/>
              <a:ext cx="10515600" cy="2647243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400" b="1" dirty="0">
                <a:solidFill>
                  <a:srgbClr val="E6E0EB"/>
                </a:solidFill>
              </a:endParaRP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Лимит компенсации обязательно должен быть указан:</a:t>
              </a:r>
            </a:p>
            <a:p>
              <a:pPr>
                <a:lnSpc>
                  <a:spcPct val="90000"/>
                </a:lnSpc>
                <a:spcBef>
                  <a:spcPts val="1000"/>
                </a:spcBef>
                <a:buFont typeface="Wingdings" panose="05000000000000000000" pitchFamily="2" charset="2"/>
                <a:buChar char="ü"/>
              </a:pPr>
              <a:r>
                <a:rPr lang="ru-RU" sz="24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либо в коллективном </a:t>
              </a:r>
              <a:r>
                <a:rPr lang="ru-RU" sz="240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договоре;</a:t>
              </a:r>
              <a:endParaRPr lang="ru-RU" sz="2400" dirty="0"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90000"/>
                </a:lnSpc>
                <a:spcBef>
                  <a:spcPts val="1000"/>
                </a:spcBef>
                <a:buFont typeface="Wingdings" panose="05000000000000000000" pitchFamily="2" charset="2"/>
                <a:buChar char="ü"/>
              </a:pPr>
              <a:r>
                <a:rPr lang="ru-RU" sz="24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либо в </a:t>
              </a:r>
              <a:r>
                <a:rPr lang="ru-RU" sz="240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ЛНА</a:t>
              </a:r>
              <a:r>
                <a:rPr lang="ru-RU" sz="24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>
                <a:lnSpc>
                  <a:spcPct val="90000"/>
                </a:lnSpc>
                <a:spcBef>
                  <a:spcPts val="1000"/>
                </a:spcBef>
                <a:buFont typeface="Wingdings" panose="05000000000000000000" pitchFamily="2" charset="2"/>
                <a:buChar char="ü"/>
              </a:pPr>
              <a:r>
                <a:rPr lang="ru-RU" sz="24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либо в трудовом договоре или дополнительном соглашении к нему.</a:t>
              </a: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Иначе </a:t>
              </a:r>
              <a:r>
                <a:rPr lang="ru-RU" sz="24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не облагать НДФЛ и взносами можно будет только компенсацию, подтвержденную документами. </a:t>
              </a:r>
              <a:endParaRPr lang="ru-RU" sz="2400" dirty="0"/>
            </a:p>
          </p:txBody>
        </p:sp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E516BA97-4B90-20EF-9AB6-D44FCC28FD9B}"/>
                </a:ext>
              </a:extLst>
            </p:cNvPr>
            <p:cNvGrpSpPr/>
            <p:nvPr/>
          </p:nvGrpSpPr>
          <p:grpSpPr>
            <a:xfrm>
              <a:off x="1002987" y="2256507"/>
              <a:ext cx="1250718" cy="402560"/>
              <a:chOff x="1002987" y="2256507"/>
              <a:chExt cx="1250718" cy="402560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D9BF68A8-DED5-0295-88B7-6227B011F0F6}"/>
                  </a:ext>
                </a:extLst>
              </p:cNvPr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8" name="Рисунок 7">
                <a:extLst>
                  <a:ext uri="{FF2B5EF4-FFF2-40B4-BE49-F238E27FC236}">
                    <a16:creationId xmlns:a16="http://schemas.microsoft.com/office/drawing/2014/main" id="{D43FF851-3346-5C8C-C66B-1402EF3150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56507"/>
                <a:ext cx="329568" cy="29057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81384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Новые </a:t>
            </a:r>
            <a:r>
              <a:rPr lang="ru-RU" dirty="0"/>
              <a:t>лимиты для освобождения от НДФЛ и взносов отдельных </a:t>
            </a:r>
            <a:r>
              <a:rPr lang="ru-RU" dirty="0" smtClean="0"/>
              <a:t>выплат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5419"/>
            <a:ext cx="10515600" cy="5349664"/>
          </a:xfrm>
        </p:spPr>
        <p:txBody>
          <a:bodyPr/>
          <a:lstStyle/>
          <a:p>
            <a:pPr fontAlgn="base"/>
            <a:r>
              <a:rPr lang="ru-RU" dirty="0"/>
              <a:t>Пример формулировки в Положении об удаленной работе:</a:t>
            </a:r>
          </a:p>
          <a:p>
            <a:pPr fontAlgn="base"/>
            <a:r>
              <a:rPr lang="ru-RU" dirty="0" smtClean="0">
                <a:solidFill>
                  <a:srgbClr val="764696"/>
                </a:solidFill>
              </a:rPr>
              <a:t>«За </a:t>
            </a:r>
            <a:r>
              <a:rPr lang="ru-RU" dirty="0">
                <a:solidFill>
                  <a:srgbClr val="764696"/>
                </a:solidFill>
              </a:rPr>
              <a:t>использование для служебных целей личного оборудования, ПО и для возмещения расходов на оплату связи дистанционному работнику работодатель выплачивает компенсацию 35 руб. за каждый рабочий день вместе с зарплатой за вторую половину </a:t>
            </a:r>
            <a:r>
              <a:rPr lang="ru-RU" dirty="0" smtClean="0">
                <a:solidFill>
                  <a:srgbClr val="764696"/>
                </a:solidFill>
              </a:rPr>
              <a:t>месяца».</a:t>
            </a:r>
            <a:endParaRPr lang="ru-RU" dirty="0">
              <a:solidFill>
                <a:srgbClr val="764696"/>
              </a:solidFill>
            </a:endParaRPr>
          </a:p>
          <a:p>
            <a:pPr fontAlgn="base"/>
            <a:r>
              <a:rPr lang="ru-RU" dirty="0" smtClean="0"/>
              <a:t>Работодатель может </a:t>
            </a:r>
            <a:r>
              <a:rPr lang="ru-RU" dirty="0"/>
              <a:t>применять одновременно два способа возмещения расходов, к примеру: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одному </a:t>
            </a:r>
            <a:r>
              <a:rPr lang="ru-RU" dirty="0"/>
              <a:t>работнику выплачивать компенсацию без документов из расчета 35 руб. за рабочий день;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другому </a:t>
            </a:r>
            <a:r>
              <a:rPr lang="ru-RU" dirty="0"/>
              <a:t>работнику компенсировать документально подтвержденные расходы.</a:t>
            </a:r>
          </a:p>
          <a:p>
            <a:pPr fontAlgn="base"/>
            <a:r>
              <a:rPr lang="ru-RU" dirty="0"/>
              <a:t>Г</a:t>
            </a:r>
            <a:r>
              <a:rPr lang="ru-RU" dirty="0" smtClean="0"/>
              <a:t>лавное — закрепить оба </a:t>
            </a:r>
            <a:r>
              <a:rPr lang="ru-RU" dirty="0"/>
              <a:t>способа </a:t>
            </a:r>
            <a:r>
              <a:rPr lang="ru-RU" dirty="0" smtClean="0"/>
              <a:t>и </a:t>
            </a:r>
            <a:r>
              <a:rPr lang="ru-RU" dirty="0"/>
              <a:t>лимит компенсации в коллективном договоре, ЛНА, трудовом договоре или </a:t>
            </a:r>
            <a:r>
              <a:rPr lang="ru-RU" dirty="0" err="1"/>
              <a:t>допсоглашении</a:t>
            </a:r>
            <a:r>
              <a:rPr lang="ru-RU" dirty="0"/>
              <a:t> к нему.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26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Новые </a:t>
            </a:r>
            <a:r>
              <a:rPr lang="ru-RU" dirty="0"/>
              <a:t>лимиты для освобождения от НДФЛ и взносов отдельных </a:t>
            </a:r>
            <a:r>
              <a:rPr lang="ru-RU" dirty="0" smtClean="0"/>
              <a:t>выплат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05419"/>
                <a:ext cx="10515600" cy="5349664"/>
              </a:xfrm>
            </p:spPr>
            <p:txBody>
              <a:bodyPr/>
              <a:lstStyle/>
              <a:p>
                <a:pPr fontAlgn="base"/>
                <a:r>
                  <a:rPr lang="ru-RU" dirty="0" smtClean="0"/>
                  <a:t>Если </a:t>
                </a:r>
                <a:r>
                  <a:rPr lang="ru-RU" dirty="0"/>
                  <a:t>работодатель решит компенсировать работнику </a:t>
                </a:r>
                <a:r>
                  <a:rPr lang="ru-RU" dirty="0" err="1"/>
                  <a:t>бо´ль­шую</a:t>
                </a:r>
                <a:r>
                  <a:rPr lang="ru-RU" dirty="0"/>
                  <a:t> сумму, допустим </a:t>
                </a:r>
                <a:r>
                  <a:rPr lang="ru-RU" sz="2000" dirty="0">
                    <a:solidFill>
                      <a:srgbClr val="76469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1 000 руб. </a:t>
                </a:r>
                <a:r>
                  <a:rPr lang="ru-RU" dirty="0"/>
                  <a:t>в месяц, тогда нужно будет:</a:t>
                </a:r>
              </a:p>
              <a:p>
                <a:pPr fontAlgn="base">
                  <a:buFont typeface="Wingdings" panose="05000000000000000000" pitchFamily="2" charset="2"/>
                  <a:buChar char="Ø"/>
                </a:pPr>
                <a:r>
                  <a:rPr lang="ru-RU" dirty="0" smtClean="0"/>
                  <a:t> либо </a:t>
                </a:r>
                <a:r>
                  <a:rPr lang="ru-RU" dirty="0"/>
                  <a:t>начислить </a:t>
                </a:r>
                <a:r>
                  <a:rPr lang="ru-RU" dirty="0" smtClean="0"/>
                  <a:t>НДФЛ и страховые </a:t>
                </a:r>
                <a:r>
                  <a:rPr lang="ru-RU" dirty="0"/>
                  <a:t>взносы со сверхлимитной </a:t>
                </a:r>
                <a:r>
                  <a:rPr lang="ru-RU" dirty="0" smtClean="0"/>
                  <a:t>суммы, например:</a:t>
                </a:r>
              </a:p>
              <a:p>
                <a:pPr marL="342900" indent="-342900" fontAlgn="base">
                  <a:buFont typeface="Wingdings" panose="05000000000000000000" pitchFamily="2" charset="2"/>
                  <a:buChar char="ü"/>
                </a:pPr>
                <a:r>
                  <a:rPr lang="ru-RU" dirty="0" smtClean="0"/>
                  <a:t>в январе –</a:t>
                </a:r>
                <a14:m>
                  <m:oMath xmlns:m="http://schemas.openxmlformats.org/officeDocument/2006/math">
                    <m:r>
                      <a:rPr lang="ru-RU" sz="2000" b="0" i="0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405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руб</m:t>
                    </m:r>
                    <m:r>
                      <a:rPr lang="en-US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ru-RU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ru-RU" sz="2000" b="0" i="1" smtClean="0">
                            <a:solidFill>
                              <a:srgbClr val="8D6FAB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2000" b="0" i="1" smtClean="0">
                            <a:solidFill>
                              <a:srgbClr val="8D6FAB"/>
                            </a:solidFill>
                            <a:latin typeface="Cambria Math" panose="02040503050406030204" pitchFamily="18" charset="0"/>
                          </a:rPr>
                          <m:t>1000</m:t>
                        </m:r>
                        <m:r>
                          <a:rPr lang="ru-RU" sz="2000" i="1" dirty="0">
                            <a:solidFill>
                              <a:srgbClr val="8D6FAB"/>
                            </a:solidFill>
                            <a:latin typeface="Cambria Math" panose="02040503050406030204" pitchFamily="18" charset="0"/>
                          </a:rPr>
                          <m:t> руб. </m:t>
                        </m:r>
                        <m:r>
                          <a:rPr lang="ru-RU" sz="2000" b="0" i="1" dirty="0" smtClean="0">
                            <a:solidFill>
                              <a:srgbClr val="8D6FAB"/>
                            </a:solidFill>
                            <a:latin typeface="Cambria Math" panose="02040503050406030204" pitchFamily="18" charset="0"/>
                          </a:rPr>
                          <m:t> − 595 руб</m:t>
                        </m:r>
                        <m:r>
                          <a:rPr lang="ru-RU" sz="2000" i="1" dirty="0">
                            <a:solidFill>
                              <a:srgbClr val="8D6FAB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</m:e>
                    </m:d>
                    <m:r>
                      <a:rPr lang="ru-RU" sz="2000" b="0" i="0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2000" b="0" dirty="0" smtClean="0">
                  <a:solidFill>
                    <a:srgbClr val="8D6FAB"/>
                  </a:solidFill>
                  <a:ea typeface="Cambria Math" panose="02040503050406030204" pitchFamily="18" charset="0"/>
                </a:endParaRPr>
              </a:p>
              <a:p>
                <a:pPr marL="342900" indent="-342900" fontAlgn="base">
                  <a:buFont typeface="Wingdings" panose="05000000000000000000" pitchFamily="2" charset="2"/>
                  <a:buChar char="ü"/>
                </a:pPr>
                <a:r>
                  <a:rPr lang="ru-RU" dirty="0" smtClean="0"/>
                  <a:t>в феврале</a:t>
                </a:r>
                <a:r>
                  <a:rPr lang="ru-RU" dirty="0"/>
                  <a:t> </a:t>
                </a:r>
                <a:r>
                  <a:rPr lang="ru-RU" dirty="0" smtClean="0"/>
                  <a:t>– </a:t>
                </a:r>
                <a14:m>
                  <m:oMath xmlns:m="http://schemas.openxmlformats.org/officeDocument/2006/math">
                    <m:r>
                      <a:rPr lang="ru-RU" sz="2000" b="0" i="0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руб</m:t>
                    </m:r>
                    <m:r>
                      <a:rPr lang="en-US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ru-RU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(1000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руб.  −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700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руб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.)</m:t>
                    </m:r>
                  </m:oMath>
                </a14:m>
                <a:r>
                  <a:rPr lang="ru-RU" dirty="0"/>
                  <a:t>;</a:t>
                </a:r>
              </a:p>
              <a:p>
                <a:pPr fontAlgn="base">
                  <a:buFont typeface="Wingdings" panose="05000000000000000000" pitchFamily="2" charset="2"/>
                  <a:buChar char="Ø"/>
                </a:pPr>
                <a:r>
                  <a:rPr lang="ru-RU" dirty="0" smtClean="0"/>
                  <a:t> либо </a:t>
                </a:r>
                <a:r>
                  <a:rPr lang="ru-RU" dirty="0"/>
                  <a:t>попросить работника собрать документы, подтверждающие расходы в сумме </a:t>
                </a:r>
                <a:r>
                  <a:rPr lang="ru-RU" sz="2000" dirty="0">
                    <a:solidFill>
                      <a:srgbClr val="76469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1 000 руб.</a:t>
                </a:r>
              </a:p>
              <a:p>
                <a:pPr fontAlgn="base"/>
                <a:endParaRPr lang="ru-RU" dirty="0"/>
              </a:p>
              <a:p>
                <a:pPr fontAlgn="base"/>
                <a:endParaRPr lang="ru-RU" sz="1800" dirty="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fontAlgn="base"/>
                <a:endParaRPr lang="ru-RU" sz="1800" dirty="0">
                  <a:solidFill>
                    <a:srgbClr val="7030A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05419"/>
                <a:ext cx="10515600" cy="5349664"/>
              </a:xfrm>
              <a:blipFill>
                <a:blip r:embed="rId2"/>
                <a:stretch>
                  <a:fillRect l="-928" t="-1595" r="-8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664FD81-C7C9-5590-7E90-F4E7E164A13C}"/>
              </a:ext>
            </a:extLst>
          </p:cNvPr>
          <p:cNvGrpSpPr/>
          <p:nvPr/>
        </p:nvGrpSpPr>
        <p:grpSpPr>
          <a:xfrm>
            <a:off x="838200" y="4538785"/>
            <a:ext cx="10515600" cy="1678408"/>
            <a:chOff x="893900" y="2216859"/>
            <a:chExt cx="10515600" cy="1451855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1182294-80D5-3AF6-E908-4713408C4830}"/>
                </a:ext>
              </a:extLst>
            </p:cNvPr>
            <p:cNvSpPr txBox="1"/>
            <p:nvPr/>
          </p:nvSpPr>
          <p:spPr>
            <a:xfrm>
              <a:off x="893900" y="2216859"/>
              <a:ext cx="10515600" cy="1451855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400" b="1" dirty="0">
                <a:solidFill>
                  <a:srgbClr val="E6E0EB"/>
                </a:solidFill>
              </a:endParaRP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/>
                <a:t>Документ: </a:t>
              </a:r>
              <a:r>
                <a:rPr lang="ru-RU" sz="2400" dirty="0"/>
                <a:t>Проект приказа </a:t>
              </a:r>
              <a:r>
                <a:rPr lang="ru-RU" sz="2400" dirty="0" smtClean="0"/>
                <a:t>ФНС – </a:t>
              </a:r>
              <a:r>
                <a:rPr lang="en-US" sz="2400" dirty="0" smtClean="0"/>
                <a:t>ID </a:t>
              </a:r>
              <a:r>
                <a:rPr lang="ru-RU" sz="2400" dirty="0"/>
                <a:t>проекта </a:t>
              </a:r>
              <a:r>
                <a:rPr lang="ru-RU" sz="2400" dirty="0" smtClean="0"/>
                <a:t>01/02/08-23/00140942</a:t>
              </a: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В справке о доходах дистанционного работника </a:t>
              </a:r>
              <a:r>
                <a:rPr lang="ru-RU" sz="2400" dirty="0" smtClean="0"/>
                <a:t>сумму компенсации </a:t>
              </a:r>
              <a:r>
                <a:rPr lang="ru-RU" sz="2400" b="1" dirty="0" smtClean="0"/>
                <a:t>свыше 35 руб. в день </a:t>
              </a:r>
              <a:r>
                <a:rPr lang="ru-RU" sz="2400" dirty="0" smtClean="0">
                  <a:cs typeface="Times New Roman" panose="02020603050405020304" pitchFamily="18" charset="0"/>
                </a:rPr>
                <a:t>н</a:t>
              </a:r>
              <a:r>
                <a:rPr lang="ru-RU" sz="240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адо будет указывать </a:t>
              </a:r>
              <a:r>
                <a:rPr lang="ru-RU" sz="2400" b="1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по новому коду  2018.</a:t>
              </a:r>
              <a:endParaRPr lang="ru-RU" sz="2400" b="0" dirty="0">
                <a:effectLst/>
              </a:endParaRPr>
            </a:p>
          </p:txBody>
        </p:sp>
        <p:grpSp>
          <p:nvGrpSpPr>
            <p:cNvPr id="11" name="Группа 10">
              <a:extLst>
                <a:ext uri="{FF2B5EF4-FFF2-40B4-BE49-F238E27FC236}">
                  <a16:creationId xmlns:a16="http://schemas.microsoft.com/office/drawing/2014/main" id="{E516BA97-4B90-20EF-9AB6-D44FCC28FD9B}"/>
                </a:ext>
              </a:extLst>
            </p:cNvPr>
            <p:cNvGrpSpPr/>
            <p:nvPr/>
          </p:nvGrpSpPr>
          <p:grpSpPr>
            <a:xfrm>
              <a:off x="1002987" y="2256507"/>
              <a:ext cx="1250718" cy="402560"/>
              <a:chOff x="1002987" y="2256507"/>
              <a:chExt cx="1250718" cy="402560"/>
            </a:xfrm>
          </p:grpSpPr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9BF68A8-DED5-0295-88B7-6227B011F0F6}"/>
                  </a:ext>
                </a:extLst>
              </p:cNvPr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3" name="Рисунок 12">
                <a:extLst>
                  <a:ext uri="{FF2B5EF4-FFF2-40B4-BE49-F238E27FC236}">
                    <a16:creationId xmlns:a16="http://schemas.microsoft.com/office/drawing/2014/main" id="{D43FF851-3346-5C8C-C66B-1402EF3150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56507"/>
                <a:ext cx="329568" cy="29057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139169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Новые лимиты для освобождения от НДФЛ и взносов отдельных выплат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5419"/>
            <a:ext cx="10515600" cy="5349664"/>
          </a:xfrm>
        </p:spPr>
        <p:txBody>
          <a:bodyPr/>
          <a:lstStyle/>
          <a:p>
            <a:pPr fontAlgn="base"/>
            <a:r>
              <a:rPr lang="ru-RU" sz="3500" b="1" dirty="0" smtClean="0">
                <a:solidFill>
                  <a:srgbClr val="50236E"/>
                </a:solidFill>
              </a:rPr>
              <a:t>2</a:t>
            </a:r>
            <a:r>
              <a:rPr lang="ru-RU" sz="3500" b="1" dirty="0" smtClean="0">
                <a:solidFill>
                  <a:srgbClr val="50236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С</a:t>
            </a:r>
            <a:r>
              <a:rPr lang="ru-RU" sz="3500" b="1" dirty="0" smtClean="0">
                <a:solidFill>
                  <a:srgbClr val="50236E"/>
                </a:solidFill>
              </a:rPr>
              <a:t>уточные </a:t>
            </a:r>
            <a:r>
              <a:rPr lang="ru-RU" sz="3500" b="1" dirty="0">
                <a:solidFill>
                  <a:srgbClr val="50236E"/>
                </a:solidFill>
              </a:rPr>
              <a:t>за разъездную работу и </a:t>
            </a:r>
            <a:r>
              <a:rPr lang="ru-RU" sz="3500" b="1" dirty="0" smtClean="0">
                <a:solidFill>
                  <a:srgbClr val="50236E"/>
                </a:solidFill>
              </a:rPr>
              <a:t>надбавка </a:t>
            </a:r>
            <a:r>
              <a:rPr lang="ru-RU" sz="3500" b="1" dirty="0" err="1">
                <a:solidFill>
                  <a:srgbClr val="50236E"/>
                </a:solidFill>
              </a:rPr>
              <a:t>вахтовикам</a:t>
            </a:r>
            <a:r>
              <a:rPr lang="ru-RU" sz="3500" b="1" dirty="0">
                <a:solidFill>
                  <a:srgbClr val="50236E"/>
                </a:solidFill>
              </a:rPr>
              <a:t> </a:t>
            </a:r>
            <a:endParaRPr lang="ru-RU" sz="3500" b="1" dirty="0" smtClean="0">
              <a:solidFill>
                <a:srgbClr val="50236E"/>
              </a:solidFill>
            </a:endParaRPr>
          </a:p>
          <a:p>
            <a:pPr fontAlgn="base"/>
            <a:r>
              <a:rPr lang="ru-RU" dirty="0" smtClean="0"/>
              <a:t>(</a:t>
            </a:r>
            <a:r>
              <a:rPr lang="ru-RU" dirty="0"/>
              <a:t>п. 1 ст. 217, подп. 2 п. 1 ст. 422 НК РФ)</a:t>
            </a:r>
          </a:p>
          <a:p>
            <a:pPr fontAlgn="base"/>
            <a:r>
              <a:rPr lang="ru-RU" dirty="0" smtClean="0"/>
              <a:t>Для </a:t>
            </a:r>
            <a:r>
              <a:rPr lang="ru-RU" dirty="0"/>
              <a:t>суточных при разъездной работе и надбавок </a:t>
            </a:r>
            <a:r>
              <a:rPr lang="ru-RU" dirty="0" err="1"/>
              <a:t>вахтовикам</a:t>
            </a:r>
            <a:r>
              <a:rPr lang="ru-RU" dirty="0"/>
              <a:t> взамен суточных установили лимит 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такой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же, как и при 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командировках</a:t>
            </a:r>
            <a:r>
              <a:rPr lang="ru-RU" dirty="0" smtClean="0"/>
              <a:t>:</a:t>
            </a:r>
            <a:endParaRPr lang="ru-RU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dirty="0"/>
              <a:t>700 руб. – за день работы (нахождения в пути) в </a:t>
            </a:r>
            <a:r>
              <a:rPr lang="ru-RU" dirty="0" smtClean="0"/>
              <a:t>РФ;</a:t>
            </a:r>
            <a:endParaRPr lang="ru-RU" dirty="0"/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dirty="0"/>
              <a:t>2 500 руб.  – за день работы (нахождения в пути) </a:t>
            </a:r>
            <a:r>
              <a:rPr lang="ru-RU" dirty="0" smtClean="0"/>
              <a:t>за </a:t>
            </a:r>
            <a:r>
              <a:rPr lang="ru-RU" dirty="0"/>
              <a:t>границей. 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C664FD81-C7C9-5590-7E90-F4E7E164A13C}"/>
              </a:ext>
            </a:extLst>
          </p:cNvPr>
          <p:cNvGrpSpPr/>
          <p:nvPr/>
        </p:nvGrpSpPr>
        <p:grpSpPr>
          <a:xfrm>
            <a:off x="838200" y="4444276"/>
            <a:ext cx="10515600" cy="2010807"/>
            <a:chOff x="926704" y="2177842"/>
            <a:chExt cx="10515600" cy="1739389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1182294-80D5-3AF6-E908-4713408C4830}"/>
                </a:ext>
              </a:extLst>
            </p:cNvPr>
            <p:cNvSpPr txBox="1"/>
            <p:nvPr/>
          </p:nvSpPr>
          <p:spPr>
            <a:xfrm>
              <a:off x="926704" y="2177842"/>
              <a:ext cx="10515600" cy="1739389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400" b="1" dirty="0">
                <a:solidFill>
                  <a:srgbClr val="E6E0EB"/>
                </a:solidFill>
              </a:endParaRP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/>
                <a:t>Документ: </a:t>
              </a:r>
              <a:r>
                <a:rPr lang="ru-RU" sz="2400" dirty="0"/>
                <a:t>Проект приказа ФНС – </a:t>
              </a:r>
              <a:r>
                <a:rPr lang="en-US" sz="2400" dirty="0"/>
                <a:t>ID </a:t>
              </a:r>
              <a:r>
                <a:rPr lang="ru-RU" sz="2400" dirty="0"/>
                <a:t>проекта 01/02/08-23/00140942</a:t>
              </a: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В справке о доходах </a:t>
              </a:r>
              <a:r>
                <a:rPr lang="ru-RU" sz="2400" dirty="0" smtClean="0"/>
                <a:t>суммы </a:t>
              </a:r>
              <a:r>
                <a:rPr lang="ru-RU" sz="2400" dirty="0"/>
                <a:t>суточных работникам с разъездным характером работы и вахтовых надбавок </a:t>
              </a:r>
              <a:r>
                <a:rPr lang="ru-RU" sz="2400" b="1" dirty="0" smtClean="0"/>
                <a:t>свыше 700/2500 руб. в день </a:t>
              </a:r>
              <a:r>
                <a:rPr lang="ru-RU" sz="2400" dirty="0" smtClean="0">
                  <a:cs typeface="Times New Roman" panose="02020603050405020304" pitchFamily="18" charset="0"/>
                </a:rPr>
                <a:t>н</a:t>
              </a:r>
              <a:r>
                <a:rPr lang="ru-RU" sz="240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адо будет указывать </a:t>
              </a:r>
              <a:r>
                <a:rPr lang="ru-RU" sz="2400" b="1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по новому коду  2017.</a:t>
              </a:r>
              <a:endParaRPr lang="ru-RU" sz="2400" dirty="0"/>
            </a:p>
          </p:txBody>
        </p:sp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E516BA97-4B90-20EF-9AB6-D44FCC28FD9B}"/>
                </a:ext>
              </a:extLst>
            </p:cNvPr>
            <p:cNvGrpSpPr/>
            <p:nvPr/>
          </p:nvGrpSpPr>
          <p:grpSpPr>
            <a:xfrm>
              <a:off x="1002987" y="2256507"/>
              <a:ext cx="1250718" cy="402560"/>
              <a:chOff x="1002987" y="2256507"/>
              <a:chExt cx="1250718" cy="402560"/>
            </a:xfrm>
          </p:grpSpPr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D9BF68A8-DED5-0295-88B7-6227B011F0F6}"/>
                  </a:ext>
                </a:extLst>
              </p:cNvPr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0" name="Рисунок 9">
                <a:extLst>
                  <a:ext uri="{FF2B5EF4-FFF2-40B4-BE49-F238E27FC236}">
                    <a16:creationId xmlns:a16="http://schemas.microsoft.com/office/drawing/2014/main" id="{D43FF851-3346-5C8C-C66B-1402EF3150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56507"/>
                <a:ext cx="329568" cy="29057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792994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/>
              <a:t>Выросла предельная база по взносам: кого это </a:t>
            </a:r>
            <a:r>
              <a:rPr lang="ru-RU" dirty="0" smtClean="0"/>
              <a:t>коснется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05419"/>
                <a:ext cx="10515600" cy="5349664"/>
              </a:xfrm>
            </p:spPr>
            <p:txBody>
              <a:bodyPr/>
              <a:lstStyle/>
              <a:p>
                <a:pPr fontAlgn="base"/>
                <a:r>
                  <a:rPr lang="ru-RU" sz="4000" b="1" dirty="0" smtClean="0">
                    <a:solidFill>
                      <a:srgbClr val="50236E"/>
                    </a:solidFill>
                  </a:rPr>
                  <a:t>Выросла предельная </a:t>
                </a:r>
                <a:r>
                  <a:rPr lang="ru-RU" sz="4000" b="1" dirty="0">
                    <a:solidFill>
                      <a:srgbClr val="50236E"/>
                    </a:solidFill>
                  </a:rPr>
                  <a:t>база по </a:t>
                </a:r>
                <a:r>
                  <a:rPr lang="ru-RU" sz="4000" b="1" dirty="0" smtClean="0">
                    <a:solidFill>
                      <a:srgbClr val="50236E"/>
                    </a:solidFill>
                  </a:rPr>
                  <a:t>взносам</a:t>
                </a:r>
              </a:p>
              <a:p>
                <a:pPr fontAlgn="base"/>
                <a:r>
                  <a:rPr lang="ru-RU" b="1" dirty="0" smtClean="0"/>
                  <a:t>Документ:</a:t>
                </a:r>
                <a:r>
                  <a:rPr lang="ru-RU" dirty="0" smtClean="0"/>
                  <a:t> Постановление Правительства РФ от 10.11.2023 № 1883</a:t>
                </a:r>
              </a:p>
              <a:p>
                <a:pPr fontAlgn="base"/>
                <a:r>
                  <a:rPr lang="ru-RU" dirty="0" smtClean="0"/>
                  <a:t>База стала </a:t>
                </a:r>
                <a:r>
                  <a:rPr lang="ru-RU" b="1" dirty="0" smtClean="0"/>
                  <a:t>2 225 000 руб. </a:t>
                </a:r>
                <a:r>
                  <a:rPr lang="ru-RU" dirty="0" smtClean="0"/>
                  <a:t>вместо 1 917 000 руб. </a:t>
                </a:r>
              </a:p>
              <a:p>
                <a:pPr fontAlgn="base"/>
                <a:r>
                  <a:rPr lang="ru-RU" dirty="0" smtClean="0"/>
                  <a:t>Нагрузка </a:t>
                </a:r>
                <a:r>
                  <a:rPr lang="ru-RU" dirty="0"/>
                  <a:t>по </a:t>
                </a:r>
                <a:r>
                  <a:rPr lang="ru-RU" dirty="0" smtClean="0"/>
                  <a:t>страховым взносам </a:t>
                </a:r>
                <a:r>
                  <a:rPr lang="ru-RU" dirty="0"/>
                  <a:t>возрастет </a:t>
                </a:r>
                <a:r>
                  <a:rPr lang="ru-RU" dirty="0" smtClean="0"/>
                  <a:t>для </a:t>
                </a:r>
                <a:r>
                  <a:rPr lang="ru-RU" dirty="0"/>
                  <a:t>компаний, в которых </a:t>
                </a:r>
                <a:r>
                  <a:rPr lang="ru-RU" dirty="0" smtClean="0"/>
                  <a:t>доход работников за месяц составляет </a:t>
                </a:r>
                <a:r>
                  <a:rPr lang="ru-RU" sz="2000" b="1" dirty="0" smtClean="0">
                    <a:solidFill>
                      <a:srgbClr val="76469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от 159</a:t>
                </a:r>
                <a:r>
                  <a:rPr lang="ru-RU" sz="2000" b="1" dirty="0">
                    <a:solidFill>
                      <a:srgbClr val="76469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 750 </a:t>
                </a:r>
                <a:r>
                  <a:rPr lang="ru-RU" sz="2000" b="1" dirty="0" smtClean="0">
                    <a:solidFill>
                      <a:srgbClr val="76469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руб. </a:t>
                </a:r>
                <a:r>
                  <a:rPr lang="ru-RU" sz="2000" dirty="0" smtClean="0">
                    <a:solidFill>
                      <a:srgbClr val="76469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(</a:t>
                </a:r>
                <a:r>
                  <a:rPr lang="ru-RU" sz="2000" dirty="0">
                    <a:solidFill>
                      <a:srgbClr val="76469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1 917 000 руб. / 12 мес</a:t>
                </a:r>
                <a:r>
                  <a:rPr lang="ru-RU" sz="2000" dirty="0" smtClean="0">
                    <a:solidFill>
                      <a:srgbClr val="76469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.) </a:t>
                </a:r>
                <a:r>
                  <a:rPr lang="ru-RU" sz="2000" b="1" dirty="0" smtClean="0">
                    <a:solidFill>
                      <a:srgbClr val="76469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до </a:t>
                </a:r>
                <a:r>
                  <a:rPr lang="ru-RU" sz="2000" b="1" dirty="0">
                    <a:solidFill>
                      <a:srgbClr val="76469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185 417 руб. </a:t>
                </a:r>
                <a:r>
                  <a:rPr lang="ru-RU" sz="2000" dirty="0">
                    <a:solidFill>
                      <a:srgbClr val="764696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(2 225 000 руб. / 12 мес.)</a:t>
                </a:r>
                <a:r>
                  <a:rPr lang="ru-RU" dirty="0"/>
                  <a:t>.</a:t>
                </a:r>
                <a:endParaRPr lang="ru-RU" dirty="0">
                  <a:ea typeface="Times New Roman" panose="02020603050405020304" pitchFamily="18" charset="0"/>
                </a:endParaRPr>
              </a:p>
              <a:p>
                <a:pPr fontAlgn="base"/>
                <a:r>
                  <a:rPr lang="ru-RU" dirty="0" smtClean="0"/>
                  <a:t>Если </a:t>
                </a:r>
                <a:r>
                  <a:rPr lang="ru-RU" dirty="0"/>
                  <a:t>в 2023 г. с доходов этих работников уплачивали взносы по </a:t>
                </a:r>
                <a:r>
                  <a:rPr lang="ru-RU" dirty="0" smtClean="0"/>
                  <a:t>совокупному тарифу </a:t>
                </a:r>
                <a:r>
                  <a:rPr lang="ru-RU" dirty="0"/>
                  <a:t>15,1%, то в </a:t>
                </a:r>
                <a:r>
                  <a:rPr lang="ru-RU" dirty="0" smtClean="0"/>
                  <a:t>2024 </a:t>
                </a:r>
                <a:r>
                  <a:rPr lang="ru-RU" dirty="0"/>
                  <a:t>г. придется платить по тарифу 30%. </a:t>
                </a:r>
                <a:endParaRPr lang="ru-RU" dirty="0" smtClean="0"/>
              </a:p>
              <a:p>
                <a:pPr fontAlgn="base"/>
                <a:r>
                  <a:rPr lang="ru-RU" dirty="0"/>
                  <a:t>Сумма взносов за год с таких зарплат может </a:t>
                </a:r>
                <a:r>
                  <a:rPr lang="ru-RU" dirty="0" smtClean="0"/>
                  <a:t>увеличиться на</a:t>
                </a:r>
                <a14:m>
                  <m:oMath xmlns:m="http://schemas.openxmlformats.org/officeDocument/2006/math">
                    <m:r>
                      <a:rPr lang="ru-RU" sz="2000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1" i="1" dirty="0" smtClean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𝟒𝟓</m:t>
                    </m:r>
                    <m:r>
                      <a:rPr lang="ru-RU" sz="2000" b="1" i="1" dirty="0" smtClean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1" i="1" dirty="0" smtClean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𝟖𝟗𝟐</m:t>
                    </m:r>
                    <m:r>
                      <a:rPr lang="ru-RU" sz="2000" b="1" i="1" dirty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1" i="1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руб</m:t>
                    </m:r>
                    <m:r>
                      <a:rPr lang="en-US" sz="2000" b="1" i="1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ru-RU" sz="2000" b="1" i="1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ru-RU" sz="2000" i="1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2000" b="0" i="1" smtClean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2 225 </m:t>
                        </m:r>
                        <m:r>
                          <a:rPr lang="ru-RU" sz="2000" i="1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000</m:t>
                        </m:r>
                        <m:r>
                          <a:rPr lang="ru-RU" sz="2000" i="1" dirty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руб.  −</m:t>
                        </m:r>
                        <m:r>
                          <a:rPr lang="ru-RU" sz="2000" b="0" i="1" dirty="0" smtClean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1 917 000 </m:t>
                        </m:r>
                        <m:r>
                          <a:rPr lang="ru-RU" sz="2000" i="1" dirty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руб.</m:t>
                        </m:r>
                      </m:e>
                    </m:d>
                    <m:r>
                      <a:rPr lang="ru-RU" sz="2000" b="0" i="0" dirty="0" smtClean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х </m:t>
                    </m:r>
                    <m:d>
                      <m:dPr>
                        <m:ctrlPr>
                          <a:rPr lang="ru-RU" sz="2000" i="1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2000" b="0" i="1" smtClean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30% </m:t>
                        </m:r>
                        <m:r>
                          <a:rPr lang="ru-RU" sz="2000" i="1" dirty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ru-RU" sz="2000" b="0" i="1" dirty="0" smtClean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ru-RU" sz="2000" i="1" dirty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  <m:r>
                          <a:rPr lang="ru-RU" sz="2000" b="0" i="1" dirty="0" smtClean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,1%</m:t>
                        </m:r>
                      </m:e>
                    </m:d>
                    <m:r>
                      <a:rPr lang="ru-RU" sz="2000" b="0" i="1" dirty="0" smtClean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2000" dirty="0">
                  <a:solidFill>
                    <a:srgbClr val="764696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fontAlgn="base"/>
                <a:endParaRPr lang="ru-RU" sz="2000" dirty="0">
                  <a:solidFill>
                    <a:srgbClr val="764696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fontAlgn="base"/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05419"/>
                <a:ext cx="10515600" cy="5349664"/>
              </a:xfrm>
              <a:blipFill>
                <a:blip r:embed="rId2"/>
                <a:stretch>
                  <a:fillRect l="-2087" t="-31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1432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 smtClean="0"/>
              <a:t>                                                                  Как </a:t>
            </a:r>
            <a:r>
              <a:rPr lang="ru-RU" dirty="0"/>
              <a:t>МРОТ повлияет на взносы по тарифу 15% у субъектов МСП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05419"/>
                <a:ext cx="10515600" cy="5349664"/>
              </a:xfrm>
            </p:spPr>
            <p:txBody>
              <a:bodyPr/>
              <a:lstStyle/>
              <a:p>
                <a:pPr fontAlgn="base"/>
                <a:r>
                  <a:rPr lang="ru-RU" sz="4000" b="1" dirty="0" smtClean="0">
                    <a:solidFill>
                      <a:srgbClr val="50236E"/>
                    </a:solidFill>
                  </a:rPr>
                  <a:t>Увеличатся </a:t>
                </a:r>
                <a:r>
                  <a:rPr lang="ru-RU" sz="4000" b="1" dirty="0">
                    <a:solidFill>
                      <a:srgbClr val="50236E"/>
                    </a:solidFill>
                  </a:rPr>
                  <a:t>взносы для субъектов МСП, применяющих </a:t>
                </a:r>
                <a:r>
                  <a:rPr lang="ru-RU" sz="4000" b="1" dirty="0" smtClean="0">
                    <a:solidFill>
                      <a:srgbClr val="50236E"/>
                    </a:solidFill>
                  </a:rPr>
                  <a:t>тариф 15%</a:t>
                </a:r>
              </a:p>
              <a:p>
                <a:pPr fontAlgn="base"/>
                <a:r>
                  <a:rPr lang="ru-RU" b="1" dirty="0" smtClean="0"/>
                  <a:t>Документ:</a:t>
                </a:r>
                <a:r>
                  <a:rPr lang="ru-RU" dirty="0" smtClean="0"/>
                  <a:t> Закон от 27.11.2023 № 548-ФЗ</a:t>
                </a:r>
              </a:p>
              <a:p>
                <a:pPr fontAlgn="base"/>
                <a:r>
                  <a:rPr lang="ru-RU" dirty="0" smtClean="0"/>
                  <a:t>С 01.01.2024 вырос федеральный МРОТ, который влияет на сумму взносов при пониженном тарифе (подп</a:t>
                </a:r>
                <a:r>
                  <a:rPr lang="ru-RU" dirty="0"/>
                  <a:t>. 17 п. 1, п. 2.4 ст. 427 НК РФ). </a:t>
                </a:r>
                <a:endParaRPr lang="ru-RU" dirty="0" smtClean="0"/>
              </a:p>
              <a:p>
                <a:pPr fontAlgn="base"/>
                <a:r>
                  <a:rPr lang="ru-RU" dirty="0" smtClean="0"/>
                  <a:t>Компании </a:t>
                </a:r>
                <a:r>
                  <a:rPr lang="ru-RU" dirty="0"/>
                  <a:t>и ИП, которые числятся в реестре МСП, смогут платить </a:t>
                </a:r>
                <a:r>
                  <a:rPr lang="ru-RU" dirty="0" smtClean="0"/>
                  <a:t>взносы:</a:t>
                </a:r>
              </a:p>
              <a:p>
                <a:pPr fontAlgn="base">
                  <a:buFont typeface="Wingdings" panose="05000000000000000000" pitchFamily="2" charset="2"/>
                  <a:buChar char="Ø"/>
                </a:pPr>
                <a:r>
                  <a:rPr lang="ru-RU" b="1" dirty="0" smtClean="0"/>
                  <a:t> по </a:t>
                </a:r>
                <a:r>
                  <a:rPr lang="ru-RU" b="1" dirty="0"/>
                  <a:t>тарифу 15</a:t>
                </a:r>
                <a:r>
                  <a:rPr lang="ru-RU" b="1" dirty="0" smtClean="0"/>
                  <a:t>% </a:t>
                </a:r>
                <a:r>
                  <a:rPr lang="ru-RU" dirty="0" smtClean="0"/>
                  <a:t>с выплаты работнику </a:t>
                </a:r>
                <a:r>
                  <a:rPr lang="ru-RU" dirty="0"/>
                  <a:t>за </a:t>
                </a:r>
                <a:r>
                  <a:rPr lang="ru-RU" dirty="0" smtClean="0"/>
                  <a:t>месяц </a:t>
                </a:r>
                <a:r>
                  <a:rPr lang="ru-RU" b="1" dirty="0" smtClean="0"/>
                  <a:t>свыше 19</a:t>
                </a:r>
                <a:r>
                  <a:rPr lang="ru-RU" b="1" dirty="0"/>
                  <a:t> 242 руб</a:t>
                </a:r>
                <a:r>
                  <a:rPr lang="ru-RU" b="1" dirty="0" smtClean="0"/>
                  <a:t>.</a:t>
                </a:r>
              </a:p>
              <a:p>
                <a:pPr fontAlgn="base">
                  <a:buFont typeface="Wingdings" panose="05000000000000000000" pitchFamily="2" charset="2"/>
                  <a:buChar char="Ø"/>
                </a:pPr>
                <a:r>
                  <a:rPr lang="ru-RU" b="1" dirty="0" smtClean="0"/>
                  <a:t> по тарифу 30% </a:t>
                </a:r>
                <a:r>
                  <a:rPr lang="ru-RU" dirty="0" smtClean="0"/>
                  <a:t>с выплаты работнику за </a:t>
                </a:r>
                <a:r>
                  <a:rPr lang="ru-RU" dirty="0"/>
                  <a:t>месяц </a:t>
                </a:r>
                <a:r>
                  <a:rPr lang="ru-RU" b="1" dirty="0"/>
                  <a:t>в пределах 19 242 руб</a:t>
                </a:r>
                <a:r>
                  <a:rPr lang="ru-RU" b="1" dirty="0" smtClean="0"/>
                  <a:t>.  </a:t>
                </a:r>
              </a:p>
              <a:p>
                <a:pPr fontAlgn="base"/>
                <a:r>
                  <a:rPr lang="ru-RU" dirty="0"/>
                  <a:t>Сумма взносов за год </a:t>
                </a:r>
                <a:r>
                  <a:rPr lang="ru-RU" dirty="0" smtClean="0"/>
                  <a:t>с зарплаты каждого работника в пределах МРОТ увеличится </a:t>
                </a:r>
                <a:r>
                  <a:rPr lang="ru-RU" dirty="0"/>
                  <a:t>на</a:t>
                </a:r>
                <a14:m>
                  <m:oMath xmlns:m="http://schemas.openxmlformats.org/officeDocument/2006/math">
                    <m:r>
                      <a:rPr lang="ru-RU" sz="2000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1" i="1" dirty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ru-RU" sz="2000" b="1" i="1" dirty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1" i="1" dirty="0" smtClean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𝟒𝟎𝟎</m:t>
                    </m:r>
                    <m:r>
                      <a:rPr lang="ru-RU" sz="2000" b="0" i="1" dirty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0" i="1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руб</m:t>
                    </m:r>
                    <m:r>
                      <a:rPr lang="en-US" sz="2000" b="0" i="1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ru-RU" sz="2000" b="1" i="1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ru-RU" sz="2000" i="1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2000" b="0" i="1" smtClean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19 242 </m:t>
                        </m:r>
                        <m:r>
                          <a:rPr lang="ru-RU" sz="2000" i="1" dirty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руб.  −1</m:t>
                        </m:r>
                        <m:r>
                          <a:rPr lang="ru-RU" sz="2000" b="0" i="1" dirty="0" smtClean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6 242 </m:t>
                        </m:r>
                        <m:r>
                          <a:rPr lang="ru-RU" sz="2000" i="1" dirty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руб.</m:t>
                        </m:r>
                      </m:e>
                    </m:d>
                    <m:r>
                      <a:rPr lang="ru-RU" sz="2000" dirty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0" i="0" dirty="0" smtClean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х 12 мес.  </m:t>
                    </m:r>
                    <m:r>
                      <a:rPr lang="ru-RU" sz="2000" dirty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х </m:t>
                    </m:r>
                    <m:d>
                      <m:dPr>
                        <m:ctrlPr>
                          <a:rPr lang="ru-RU" sz="2000" i="1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2000" i="1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30% </m:t>
                        </m:r>
                        <m:r>
                          <a:rPr lang="ru-RU" sz="2000" i="1" dirty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−15</m:t>
                        </m:r>
                        <m:r>
                          <a:rPr lang="ru-RU" sz="2000" i="1" dirty="0" smtClean="0">
                            <a:solidFill>
                              <a:srgbClr val="76469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%</m:t>
                        </m:r>
                      </m:e>
                    </m:d>
                    <m:r>
                      <a:rPr lang="ru-RU" sz="2000" i="1" dirty="0">
                        <a:solidFill>
                          <a:srgbClr val="76469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2000" dirty="0">
                  <a:solidFill>
                    <a:srgbClr val="764696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fontAlgn="base"/>
                <a:endParaRPr lang="ru-RU" dirty="0"/>
              </a:p>
              <a:p>
                <a:pPr fontAlgn="base"/>
                <a:endParaRPr lang="ru-RU" dirty="0" smtClean="0"/>
              </a:p>
              <a:p>
                <a:pPr fontAlgn="base"/>
                <a:endParaRPr lang="ru-RU" dirty="0"/>
              </a:p>
              <a:p>
                <a:pPr fontAlgn="base"/>
                <a:endParaRPr lang="ru-RU" sz="1800" dirty="0">
                  <a:solidFill>
                    <a:srgbClr val="7030A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05419"/>
                <a:ext cx="10515600" cy="5349664"/>
              </a:xfrm>
              <a:blipFill>
                <a:blip r:embed="rId2"/>
                <a:stretch>
                  <a:fillRect l="-2087" t="-3189" r="-7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5151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 smtClean="0"/>
              <a:t>                                                                  Как </a:t>
            </a:r>
            <a:r>
              <a:rPr lang="ru-RU" dirty="0"/>
              <a:t>МРОТ повлияет на взносы по тарифу 15% у субъектов МСП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5419"/>
            <a:ext cx="10515600" cy="5349664"/>
          </a:xfrm>
        </p:spPr>
        <p:txBody>
          <a:bodyPr/>
          <a:lstStyle/>
          <a:p>
            <a:pPr fontAlgn="base"/>
            <a:endParaRPr lang="ru-RU" dirty="0" smtClean="0"/>
          </a:p>
          <a:p>
            <a:pPr fontAlgn="base"/>
            <a:endParaRPr lang="ru-RU" dirty="0"/>
          </a:p>
          <a:p>
            <a:pPr fontAlgn="base"/>
            <a:endParaRPr lang="ru-RU" dirty="0" smtClean="0"/>
          </a:p>
          <a:p>
            <a:pPr fontAlgn="base">
              <a:lnSpc>
                <a:spcPct val="85000"/>
              </a:lnSpc>
            </a:pPr>
            <a:endParaRPr lang="ru-RU" dirty="0"/>
          </a:p>
          <a:p>
            <a:pPr>
              <a:lnSpc>
                <a:spcPct val="85000"/>
              </a:lnSpc>
            </a:pPr>
            <a:r>
              <a:rPr lang="ru-RU" b="1" dirty="0"/>
              <a:t>Компании и ИП из сферы общепита </a:t>
            </a:r>
            <a:r>
              <a:rPr lang="ru-RU" dirty="0"/>
              <a:t>с 01.01.2024 смогут применять тариф взносов 15</a:t>
            </a:r>
            <a:r>
              <a:rPr lang="ru-RU" dirty="0" smtClean="0"/>
              <a:t>%, если </a:t>
            </a:r>
            <a:r>
              <a:rPr lang="ru-RU" dirty="0"/>
              <a:t>выполняются </a:t>
            </a:r>
            <a:r>
              <a:rPr lang="ru-RU" dirty="0" smtClean="0"/>
              <a:t>такие </a:t>
            </a:r>
            <a:r>
              <a:rPr lang="ru-RU" dirty="0"/>
              <a:t>условия (п. 13.1 ст. 427 НК РФ):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ü"/>
            </a:pPr>
            <a:r>
              <a:rPr lang="ru-RU" dirty="0"/>
              <a:t>деятельность по предоставлению продуктов питания и напитков является основной – класс 56 по ОКВЭД указан как основной вид деятельности в ЕГРЮЛ или ЕГРИП по состоянию на 1-е число месяца, в котором сведения об организации или ИП вносятся в реестр субъектов МСП;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ü"/>
            </a:pPr>
            <a:r>
              <a:rPr lang="ru-RU" dirty="0"/>
              <a:t>среднесписочная численность работников, по данным реестра МСП, более 250 человек, но не превышает 1500 человек;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ü"/>
            </a:pPr>
            <a:r>
              <a:rPr lang="ru-RU" dirty="0"/>
              <a:t>выполняются условия для освобождения от НДС, установленные в подп. 38 п. 3 ст. 149 НК </a:t>
            </a:r>
            <a:r>
              <a:rPr lang="ru-RU" dirty="0" smtClean="0"/>
              <a:t>РФ.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/>
            <a:endParaRPr lang="ru-RU" dirty="0"/>
          </a:p>
          <a:p>
            <a:pPr fontAlgn="base"/>
            <a:endParaRPr lang="ru-RU" dirty="0" smtClean="0"/>
          </a:p>
          <a:p>
            <a:pPr fontAlgn="base"/>
            <a:endParaRPr lang="ru-RU" dirty="0"/>
          </a:p>
          <a:p>
            <a:pPr fontAlgn="base"/>
            <a:endParaRPr lang="ru-RU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4017D22A-C2FD-BBFC-A5C8-69B4D76FF412}"/>
              </a:ext>
            </a:extLst>
          </p:cNvPr>
          <p:cNvGrpSpPr/>
          <p:nvPr/>
        </p:nvGrpSpPr>
        <p:grpSpPr>
          <a:xfrm>
            <a:off x="838200" y="1105419"/>
            <a:ext cx="10515600" cy="1631216"/>
            <a:chOff x="787484" y="2202671"/>
            <a:chExt cx="10515600" cy="1631216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B659393-F778-5439-B35B-24494BA4DDA0}"/>
                </a:ext>
              </a:extLst>
            </p:cNvPr>
            <p:cNvSpPr txBox="1"/>
            <p:nvPr/>
          </p:nvSpPr>
          <p:spPr>
            <a:xfrm>
              <a:off x="787484" y="2202671"/>
              <a:ext cx="10515600" cy="1631216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endParaRPr lang="ru-RU" sz="2800" b="1" dirty="0" smtClean="0">
                <a:solidFill>
                  <a:srgbClr val="E6E0EB"/>
                </a:solidFill>
              </a:endParaRPr>
            </a:p>
            <a:p>
              <a:pPr fontAlgn="base"/>
              <a:r>
                <a:rPr lang="ru-RU" sz="2400" b="1" dirty="0" smtClean="0"/>
                <a:t>Применение </a:t>
              </a:r>
              <a:r>
                <a:rPr lang="ru-RU" sz="2400" b="1" dirty="0"/>
                <a:t>тарифа 15% </a:t>
              </a:r>
              <a:r>
                <a:rPr lang="ru-RU" sz="2400" b="1" dirty="0" smtClean="0"/>
                <a:t>– это </a:t>
              </a:r>
              <a:r>
                <a:rPr lang="ru-RU" sz="2400" b="1" dirty="0"/>
                <a:t>обязанность</a:t>
              </a:r>
              <a:r>
                <a:rPr lang="ru-RU" sz="2400" dirty="0"/>
                <a:t>, </a:t>
              </a:r>
              <a:r>
                <a:rPr lang="ru-RU" sz="2400" dirty="0" smtClean="0"/>
                <a:t>отказаться от </a:t>
              </a:r>
              <a:r>
                <a:rPr lang="ru-RU" sz="2400" dirty="0"/>
                <a:t>пониженного тарифа нельзя </a:t>
              </a:r>
              <a:r>
                <a:rPr lang="ru-RU" sz="2400" dirty="0" smtClean="0"/>
                <a:t>(Письма </a:t>
              </a:r>
              <a:r>
                <a:rPr lang="ru-RU" sz="2400" dirty="0"/>
                <a:t>ФНС от 17.07.2023 № ЗГ-3-11/9234, Минфина от 03.06.2021 № </a:t>
              </a:r>
              <a:r>
                <a:rPr lang="ru-RU" sz="2400" dirty="0" smtClean="0"/>
                <a:t>03-15-05/43471)</a:t>
              </a:r>
              <a:endParaRPr lang="ru-RU" sz="2400" dirty="0"/>
            </a:p>
          </p:txBody>
        </p:sp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41467409-1013-3BD0-8493-0C432343BA23}"/>
                </a:ext>
              </a:extLst>
            </p:cNvPr>
            <p:cNvGrpSpPr/>
            <p:nvPr/>
          </p:nvGrpSpPr>
          <p:grpSpPr>
            <a:xfrm>
              <a:off x="918864" y="2258957"/>
              <a:ext cx="1267837" cy="422136"/>
              <a:chOff x="918864" y="2258957"/>
              <a:chExt cx="1267837" cy="422136"/>
            </a:xfrm>
          </p:grpSpPr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5079DD15-BFB6-C6D0-92D4-8A4285F3C03D}"/>
                  </a:ext>
                </a:extLst>
              </p:cNvPr>
              <p:cNvSpPr/>
              <p:nvPr/>
            </p:nvSpPr>
            <p:spPr>
              <a:xfrm>
                <a:off x="1265551" y="2280983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0" name="Рисунок 9">
                <a:extLst>
                  <a:ext uri="{FF2B5EF4-FFF2-40B4-BE49-F238E27FC236}">
                    <a16:creationId xmlns:a16="http://schemas.microsoft.com/office/drawing/2014/main" id="{668BAB21-E33E-A35E-2499-43D9CFEFB6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8864" y="2258957"/>
                <a:ext cx="346687" cy="34668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711732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Как </a:t>
            </a:r>
            <a:r>
              <a:rPr lang="ru-RU" dirty="0"/>
              <a:t>МРОТ повлияет на взносы по тарифу 15% у субъектов МСП </a:t>
            </a: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 fontAlgn="base"/>
            <a:r>
              <a:rPr lang="ru-RU" b="1" dirty="0" smtClean="0"/>
              <a:t>Три условия для НДС-освобождения и применения тарифа 15% с 01.01.2024</a:t>
            </a:r>
            <a:endParaRPr lang="ru-RU" dirty="0"/>
          </a:p>
          <a:p>
            <a:r>
              <a:rPr lang="ru-RU" dirty="0"/>
              <a:t>До 2024 г. было два условия для применения </a:t>
            </a:r>
            <a:r>
              <a:rPr lang="ru-RU" dirty="0" smtClean="0"/>
              <a:t>общепитом «льгот</a:t>
            </a:r>
            <a:r>
              <a:rPr lang="ru-RU" dirty="0"/>
              <a:t>» </a:t>
            </a:r>
            <a:r>
              <a:rPr lang="ru-RU" dirty="0" smtClean="0"/>
              <a:t>по НДС и взносам – </a:t>
            </a:r>
            <a:r>
              <a:rPr lang="ru-RU" dirty="0"/>
              <a:t>по сумме доходов и доле выручки. </a:t>
            </a:r>
            <a:r>
              <a:rPr lang="ru-RU" b="1" dirty="0" smtClean="0"/>
              <a:t>С 2024 </a:t>
            </a:r>
            <a:r>
              <a:rPr lang="ru-RU" b="1" dirty="0"/>
              <a:t>г. добавилось третье – об уровне зарплаты </a:t>
            </a:r>
            <a:r>
              <a:rPr lang="ru-RU" b="1" dirty="0" smtClean="0"/>
              <a:t>работников.</a:t>
            </a:r>
          </a:p>
          <a:p>
            <a:r>
              <a:rPr lang="ru-RU" dirty="0" smtClean="0"/>
              <a:t> Для применения освобождения </a:t>
            </a:r>
            <a:r>
              <a:rPr lang="ru-RU" dirty="0"/>
              <a:t>от НДС </a:t>
            </a:r>
            <a:r>
              <a:rPr lang="ru-RU" dirty="0" smtClean="0"/>
              <a:t>и тарифа 15% по взносам с 01.01.2024 одновременно должны выполняться три условия: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 smtClean="0"/>
              <a:t>общая </a:t>
            </a:r>
            <a:r>
              <a:rPr lang="ru-RU" dirty="0"/>
              <a:t>сумма доходов за 2023 г. составляет не более 2 млрд руб</a:t>
            </a:r>
            <a:r>
              <a:rPr lang="ru-RU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 smtClean="0"/>
              <a:t>удельный </a:t>
            </a:r>
            <a:r>
              <a:rPr lang="ru-RU" dirty="0"/>
              <a:t>вес доходов от реализации услуг общепита в общей сумме доходов за 2023 г. составляет 70% и </a:t>
            </a:r>
            <a:r>
              <a:rPr lang="ru-RU" dirty="0" smtClean="0"/>
              <a:t>более</a:t>
            </a:r>
            <a:endParaRPr lang="ru-RU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 smtClean="0"/>
              <a:t>среднемесячный </a:t>
            </a:r>
            <a:r>
              <a:rPr lang="ru-RU" dirty="0"/>
              <a:t>размер выплат и иных вознаграждений, начисленных физлицам за 2023 год по данным </a:t>
            </a:r>
            <a:r>
              <a:rPr lang="ru-RU" dirty="0" smtClean="0"/>
              <a:t>РСВ, </a:t>
            </a:r>
            <a:r>
              <a:rPr lang="ru-RU" dirty="0"/>
              <a:t>должен быть </a:t>
            </a:r>
            <a:r>
              <a:rPr lang="ru-RU" b="1" dirty="0"/>
              <a:t>не ниже размера среднемесячной начисленной зарплаты в общепите в каждом субъекте РФ, в котором вы сдаете </a:t>
            </a:r>
            <a:r>
              <a:rPr lang="ru-RU" b="1" dirty="0" smtClean="0"/>
              <a:t>РСВ.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2409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15140</TotalTime>
  <Words>811</Words>
  <Application>Microsoft Office PowerPoint</Application>
  <PresentationFormat>Широкоэкранный</PresentationFormat>
  <Paragraphs>106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Алексеева Елена Анатольевна</cp:lastModifiedBy>
  <cp:revision>1484</cp:revision>
  <dcterms:created xsi:type="dcterms:W3CDTF">2022-05-22T12:20:38Z</dcterms:created>
  <dcterms:modified xsi:type="dcterms:W3CDTF">2024-01-17T21:55:53Z</dcterms:modified>
</cp:coreProperties>
</file>