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5"/>
  </p:notesMasterIdLst>
  <p:handoutMasterIdLst>
    <p:handoutMasterId r:id="rId16"/>
  </p:handoutMasterIdLst>
  <p:sldIdLst>
    <p:sldId id="719" r:id="rId3"/>
    <p:sldId id="763" r:id="rId4"/>
    <p:sldId id="765" r:id="rId5"/>
    <p:sldId id="766" r:id="rId6"/>
    <p:sldId id="770" r:id="rId7"/>
    <p:sldId id="767" r:id="rId8"/>
    <p:sldId id="771" r:id="rId9"/>
    <p:sldId id="769" r:id="rId10"/>
    <p:sldId id="768" r:id="rId11"/>
    <p:sldId id="772" r:id="rId12"/>
    <p:sldId id="773" r:id="rId13"/>
    <p:sldId id="774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19"/>
            <p14:sldId id="763"/>
            <p14:sldId id="765"/>
            <p14:sldId id="766"/>
            <p14:sldId id="770"/>
            <p14:sldId id="767"/>
            <p14:sldId id="771"/>
            <p14:sldId id="769"/>
            <p14:sldId id="768"/>
            <p14:sldId id="772"/>
            <p14:sldId id="773"/>
            <p14:sldId id="7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6E0EB"/>
    <a:srgbClr val="C1B1D1"/>
    <a:srgbClr val="8D6FAB"/>
    <a:srgbClr val="987DB3"/>
    <a:srgbClr val="9B6EBC"/>
    <a:srgbClr val="764696"/>
    <a:srgbClr val="FF9999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>
              <a:solidFill>
                <a:srgbClr val="50236E"/>
              </a:solidFill>
            </a:endParaRPr>
          </a:p>
          <a:p>
            <a:r>
              <a:rPr lang="ru-RU" b="1" dirty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13%</a:t>
            </a: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2721</a:t>
                      </a: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2720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Все прочие подарки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/>
                  <a:t>3.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РФ):</a:t>
                </a:r>
                <a:endParaRPr lang="en-US" sz="2000" i="1" dirty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4.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перерасчета:</a:t>
                </a:r>
                <a: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6855" y="5374558"/>
              <a:ext cx="241489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50236E"/>
                  </a:solidFill>
                </a:rPr>
                <a:t>Материалы по теме</a:t>
              </a:r>
            </a:p>
          </p:txBody>
        </p: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7" y="5398268"/>
            <a:ext cx="321909" cy="32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 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2023 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 июля 2023 г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12:00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Лекторы</a:t>
            </a: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 1 </a:t>
            </a:r>
            <a:r>
              <a:rPr lang="ru-RU" dirty="0" err="1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16981"/>
            <a:ext cx="1643743" cy="3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B226184-45BC-4426-9A53-3125B6FF6CDE}"/>
              </a:ext>
            </a:extLst>
          </p:cNvPr>
          <p:cNvSpPr/>
          <p:nvPr/>
        </p:nvSpPr>
        <p:spPr>
          <a:xfrm>
            <a:off x="724303" y="3032222"/>
            <a:ext cx="9264119" cy="3046988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С мая 2024 г. действует сводный перечень контрольных соотношений к разным декларациям (расчетам), принятый ФНС в рамках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ст.11.3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НК РФ. Начисления по отчетности, не соответствующей этим КС, на ЕНС сразу не учтут.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В итоге сейчас можно выделить 3 вида контрольных соотношений по декларациям (расчетам), которые составляются для налогов (взносов), входящим в ЕНП. 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1A02469-6E44-4539-85B7-EA62096D1711}"/>
              </a:ext>
            </a:extLst>
          </p:cNvPr>
          <p:cNvSpPr txBox="1">
            <a:spLocks/>
          </p:cNvSpPr>
          <p:nvPr/>
        </p:nvSpPr>
        <p:spPr>
          <a:xfrm>
            <a:off x="724303" y="925352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Новые правила для отражения деклараций на ЕНС </a:t>
            </a:r>
          </a:p>
        </p:txBody>
      </p:sp>
    </p:spTree>
    <p:extLst>
      <p:ext uri="{BB962C8B-B14F-4D97-AF65-F5344CB8AC3E}">
        <p14:creationId xmlns:p14="http://schemas.microsoft.com/office/powerpoint/2010/main" val="1837428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ECF07BA-75F5-403E-AFE7-9E6647CA05A3}"/>
              </a:ext>
            </a:extLst>
          </p:cNvPr>
          <p:cNvSpPr/>
          <p:nvPr/>
        </p:nvSpPr>
        <p:spPr>
          <a:xfrm>
            <a:off x="754222" y="1033808"/>
            <a:ext cx="10104277" cy="5262979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Новые контрольные соотношения не отменяют ранее применявшиеся контрольные соотношения.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Старые КС по-прежнему будут использоваться проверяющими, просто на более глубоком этапе проверки декларации. 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Поэтому возможна ситуация, когда: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изначально в декларации не будут выявлены нарушения новых КС, она будет отражена на ЕНС сразу же;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затем в ходе камеральной проверки выявятся нарушения других, старых контрольных соотношений. Тогда налоговая служба может обратиться к налогоплательщику: запросит пояснения или попросит сдать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уточненку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. И налогоплательщику придется реагировать: в течение 5 рабочих дней или подавать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уточненку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, или пояснять, почему то или иное старое КС не выполняется.</a:t>
            </a:r>
          </a:p>
        </p:txBody>
      </p:sp>
    </p:spTree>
    <p:extLst>
      <p:ext uri="{BB962C8B-B14F-4D97-AF65-F5344CB8AC3E}">
        <p14:creationId xmlns:p14="http://schemas.microsoft.com/office/powerpoint/2010/main" val="1454890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C5E5FE-A87F-438C-AE4E-AF27B98535EF}"/>
              </a:ext>
            </a:extLst>
          </p:cNvPr>
          <p:cNvSpPr/>
          <p:nvPr/>
        </p:nvSpPr>
        <p:spPr>
          <a:xfrm>
            <a:off x="714375" y="1504621"/>
            <a:ext cx="10439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Декларация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считается вовремя сданной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даже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при нарушении контрольных соотношений, указанных в п.5 ст.11.3 НК РФ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– если она сдана в пределах срока для сдачи, отведенного НК.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20C7E804-8B7F-4C3F-8E89-184844CC7E5A}"/>
              </a:ext>
            </a:extLst>
          </p:cNvPr>
          <p:cNvGrpSpPr/>
          <p:nvPr/>
        </p:nvGrpSpPr>
        <p:grpSpPr>
          <a:xfrm>
            <a:off x="809107" y="4016611"/>
            <a:ext cx="10544693" cy="1715341"/>
            <a:chOff x="838200" y="5092827"/>
            <a:chExt cx="10304512" cy="171534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547F27C-0BFF-4A1A-B536-3FF9859F18F7}"/>
                </a:ext>
              </a:extLst>
            </p:cNvPr>
            <p:cNvSpPr txBox="1"/>
            <p:nvPr/>
          </p:nvSpPr>
          <p:spPr>
            <a:xfrm>
              <a:off x="838200" y="5092827"/>
              <a:ext cx="10304512" cy="1715341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6E0EB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М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lang="ru-RU" sz="2400" b="1" dirty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«Отражение на ЕНС начислений по декларациям»</a:t>
              </a:r>
              <a:r>
                <a:rPr lang="ru-RU" sz="2400" b="1" dirty="0">
                  <a:solidFill>
                    <a:prstClr val="black"/>
                  </a:solidFill>
                </a:rPr>
                <a:t> </a:t>
              </a:r>
              <a:r>
                <a:rPr lang="ru-RU" sz="2400" dirty="0">
                  <a:solidFill>
                    <a:prstClr val="black"/>
                  </a:solidFill>
                </a:rPr>
                <a:t>Интервью с Татьяной </a:t>
              </a:r>
              <a:r>
                <a:rPr lang="ru-RU" sz="2400" dirty="0" err="1">
                  <a:solidFill>
                    <a:prstClr val="black"/>
                  </a:solidFill>
                </a:rPr>
                <a:t>Дирксен</a:t>
              </a:r>
              <a:r>
                <a:rPr lang="ru-RU" sz="2400" b="1" dirty="0">
                  <a:solidFill>
                    <a:prstClr val="black"/>
                  </a:solidFill>
                </a:rPr>
                <a:t>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(Главная книга, 2023, № 23)</a:t>
              </a: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lang="en-US" sz="2400" dirty="0">
                  <a:solidFill>
                    <a:srgbClr val="0070C0"/>
                  </a:solidFill>
                </a:rPr>
                <a:t>https://glavkniga.ru/elver/2023/23/6825</a:t>
              </a:r>
              <a:endPara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E9179737-43CC-46BB-A4B9-7F5DD0328B1B}"/>
                </a:ext>
              </a:extLst>
            </p:cNvPr>
            <p:cNvGrpSpPr/>
            <p:nvPr/>
          </p:nvGrpSpPr>
          <p:grpSpPr>
            <a:xfrm>
              <a:off x="973046" y="5222158"/>
              <a:ext cx="2728226" cy="400110"/>
              <a:chOff x="1568811" y="4321496"/>
              <a:chExt cx="2728226" cy="400110"/>
            </a:xfrm>
          </p:grpSpPr>
          <p:pic>
            <p:nvPicPr>
              <p:cNvPr id="9" name="Рисунок 8">
                <a:extLst>
                  <a:ext uri="{FF2B5EF4-FFF2-40B4-BE49-F238E27FC236}">
                    <a16:creationId xmlns:a16="http://schemas.microsoft.com/office/drawing/2014/main" id="{085A1F61-14C7-4E42-9D9B-F364023AE2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68811" y="43452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8EB0792F-69BB-4161-816F-4638A537D2A2}"/>
                  </a:ext>
                </a:extLst>
              </p:cNvPr>
              <p:cNvSpPr/>
              <p:nvPr/>
            </p:nvSpPr>
            <p:spPr>
              <a:xfrm>
                <a:off x="1882145" y="43214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50236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407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2FEDCE-76F9-46CD-9F08-B5E993379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838146"/>
            <a:ext cx="1025826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Если ин­спек­ция об­на­ру­жит в сдан­ной от­чет­но­сти ошиб­ки, про­ти­во­ре­чия, несо­от­вет­ствия между име­ю­щи­ми­ся све­де­ни­я­ми, она может за­тре­бо­вать у на­ло­го­пла­тель­щи­ка пись­мен­ные по­яс­не­ния.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Либо может по­про­сить вне­сти ис­прав­ле­ния в от­чет­ность.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Уточ­нен­ку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сда­вать необя­за­тель­но, толь­ко если ошиб­ка НЕ при­ве­ла к за­ни­же­нию на­ло­га.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 таком слу­чае надо пред­ста­вить пись­мен­ные по­яс­не­ния. Сде­лать это надо в те­че­ние 5 ра­бо­чих дней со дня по­лу­че­ния тре­бо­ва­ния.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Если по тре­бо­ва­нию ин­спек­ции вы не по­да­ди­те уточ­нен­ную де­кла­ра­цию и в то же время не пред­ста­ви­те ни­ка­ких по­яс­не­ний, то вас могут оштра­фо­вать на 5 000 руб. (п. 1 ст. 129.1 НК РФ).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8F62B4-629B-403A-9740-7351FD8DB949}"/>
              </a:ext>
            </a:extLst>
          </p:cNvPr>
          <p:cNvSpPr txBox="1"/>
          <p:nvPr/>
        </p:nvSpPr>
        <p:spPr>
          <a:xfrm>
            <a:off x="838200" y="4963165"/>
            <a:ext cx="10515600" cy="1532727"/>
          </a:xfrm>
          <a:prstGeom prst="rect">
            <a:avLst/>
          </a:prstGeom>
          <a:solidFill>
            <a:srgbClr val="E94537">
              <a:alpha val="14118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E6E0E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ru-RU" sz="2400" dirty="0"/>
              <a:t>Пояснения по запросу налоговой при проведении </a:t>
            </a:r>
            <a:r>
              <a:rPr lang="ru-RU" sz="2400" dirty="0" err="1"/>
              <a:t>камералки</a:t>
            </a:r>
            <a:r>
              <a:rPr lang="ru-RU" sz="2400" dirty="0"/>
              <a:t> по НДС не будут считаться представленными, если они направлены в ИФНС не по установленному формату или на бумажном носителе (ст. 88 НК РФ)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7F4A3E-75E4-4146-B8D4-E803BFFEB646}"/>
              </a:ext>
            </a:extLst>
          </p:cNvPr>
          <p:cNvSpPr/>
          <p:nvPr/>
        </p:nvSpPr>
        <p:spPr>
          <a:xfrm>
            <a:off x="1276855" y="4989059"/>
            <a:ext cx="9211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E9453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Важно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EE2186E-3029-4A74-9EE1-D5FBBDB8B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7" y="5018137"/>
            <a:ext cx="329568" cy="32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8">
            <a:extLst>
              <a:ext uri="{FF2B5EF4-FFF2-40B4-BE49-F238E27FC236}">
                <a16:creationId xmlns:a16="http://schemas.microsoft.com/office/drawing/2014/main" id="{52125490-170C-4D22-800D-79D2A0DA9699}"/>
              </a:ext>
            </a:extLst>
          </p:cNvPr>
          <p:cNvSpPr/>
          <p:nvPr/>
        </p:nvSpPr>
        <p:spPr>
          <a:xfrm>
            <a:off x="1544091" y="989215"/>
            <a:ext cx="8090360" cy="1048910"/>
          </a:xfrm>
          <a:prstGeom prst="roundRect">
            <a:avLst/>
          </a:prstGeom>
          <a:solidFill>
            <a:srgbClr val="E5DEE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Контрольные соотношения по декларациям (расчетам)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платежам, входящим в ЕНП</a:t>
            </a:r>
          </a:p>
        </p:txBody>
      </p:sp>
      <p:sp>
        <p:nvSpPr>
          <p:cNvPr id="5" name="Скругленный прямоугольник 8">
            <a:extLst>
              <a:ext uri="{FF2B5EF4-FFF2-40B4-BE49-F238E27FC236}">
                <a16:creationId xmlns:a16="http://schemas.microsoft.com/office/drawing/2014/main" id="{92D2C048-704B-44CC-B448-FA3EC5678B54}"/>
              </a:ext>
            </a:extLst>
          </p:cNvPr>
          <p:cNvSpPr/>
          <p:nvPr/>
        </p:nvSpPr>
        <p:spPr>
          <a:xfrm>
            <a:off x="536727" y="2541864"/>
            <a:ext cx="3698051" cy="2454086"/>
          </a:xfrm>
          <a:prstGeom prst="roundRect">
            <a:avLst/>
          </a:prstGeom>
          <a:solidFill>
            <a:srgbClr val="E8E2EE"/>
          </a:solidFill>
          <a:ln>
            <a:solidFill>
              <a:srgbClr val="76469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Критичные: при их нарушении декларация </a:t>
            </a:r>
            <a:r>
              <a:rPr lang="ru-RU" sz="2400" u="sng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 будет считаться сданной </a:t>
            </a:r>
            <a:r>
              <a:rPr lang="ru-RU" sz="24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(ИФНС ее не примет)</a:t>
            </a:r>
            <a:endParaRPr lang="ru-RU" sz="2200" dirty="0">
              <a:solidFill>
                <a:schemeClr val="tx1">
                  <a:lumMod val="65000"/>
                  <a:lumOff val="3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8">
            <a:extLst>
              <a:ext uri="{FF2B5EF4-FFF2-40B4-BE49-F238E27FC236}">
                <a16:creationId xmlns:a16="http://schemas.microsoft.com/office/drawing/2014/main" id="{46BC657D-1E3C-41B0-BDB6-4FC536D8345F}"/>
              </a:ext>
            </a:extLst>
          </p:cNvPr>
          <p:cNvSpPr/>
          <p:nvPr/>
        </p:nvSpPr>
        <p:spPr>
          <a:xfrm>
            <a:off x="5328459" y="2541864"/>
            <a:ext cx="4979323" cy="1369276"/>
          </a:xfrm>
          <a:prstGeom prst="roundRect">
            <a:avLst/>
          </a:prstGeom>
          <a:solidFill>
            <a:srgbClr val="E8E2EE"/>
          </a:solidFill>
          <a:ln>
            <a:solidFill>
              <a:srgbClr val="76469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Некритичные: декларация будет считаться сданной, даже если КС нарушены</a:t>
            </a:r>
            <a:endParaRPr lang="ru-RU" sz="24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D640D549-4D0F-4468-BFEB-4107A58BEC25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2385753" y="2038125"/>
            <a:ext cx="1197034" cy="503739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7D17F603-1938-4B45-9600-48286ABAA6DF}"/>
              </a:ext>
            </a:extLst>
          </p:cNvPr>
          <p:cNvCxnSpPr>
            <a:cxnSpLocks/>
          </p:cNvCxnSpPr>
          <p:nvPr/>
        </p:nvCxnSpPr>
        <p:spPr>
          <a:xfrm>
            <a:off x="6831829" y="2027357"/>
            <a:ext cx="1197034" cy="525273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9EF842EF-84B5-4DEE-BFA0-510964B9763B}"/>
              </a:ext>
            </a:extLst>
          </p:cNvPr>
          <p:cNvSpPr/>
          <p:nvPr/>
        </p:nvSpPr>
        <p:spPr>
          <a:xfrm>
            <a:off x="4494054" y="4414878"/>
            <a:ext cx="3064789" cy="1927047"/>
          </a:xfrm>
          <a:prstGeom prst="roundRect">
            <a:avLst/>
          </a:prstGeom>
          <a:solidFill>
            <a:srgbClr val="E6E0EB"/>
          </a:solidFill>
          <a:ln>
            <a:solidFill>
              <a:srgbClr val="76469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Их нарушение </a:t>
            </a:r>
            <a:r>
              <a:rPr lang="ru-RU" sz="2400" u="sng" dirty="0">
                <a:solidFill>
                  <a:schemeClr val="tx1"/>
                </a:solidFill>
                <a:cs typeface="Times New Roman" panose="02020603050405020304" pitchFamily="18" charset="0"/>
              </a:rPr>
              <a:t>не может</a:t>
            </a:r>
            <a:r>
              <a:rPr 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повлиять на дату отражения декларации на ЕНС</a:t>
            </a:r>
            <a:endParaRPr lang="ru-RU" sz="24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A6FF4C29-6D31-4242-A27D-443651FC961A}"/>
              </a:ext>
            </a:extLst>
          </p:cNvPr>
          <p:cNvCxnSpPr/>
          <p:nvPr/>
        </p:nvCxnSpPr>
        <p:spPr>
          <a:xfrm flipH="1">
            <a:off x="6217780" y="3938155"/>
            <a:ext cx="765051" cy="415636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92E5CEFA-8AFA-4DC1-8013-535C9A3768D0}"/>
              </a:ext>
            </a:extLst>
          </p:cNvPr>
          <p:cNvCxnSpPr>
            <a:cxnSpLocks/>
          </p:cNvCxnSpPr>
          <p:nvPr/>
        </p:nvCxnSpPr>
        <p:spPr>
          <a:xfrm>
            <a:off x="8610600" y="3933299"/>
            <a:ext cx="776681" cy="387031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25">
            <a:extLst>
              <a:ext uri="{FF2B5EF4-FFF2-40B4-BE49-F238E27FC236}">
                <a16:creationId xmlns:a16="http://schemas.microsoft.com/office/drawing/2014/main" id="{2A64D87C-9F51-4FA4-9A6C-324CCA02720B}"/>
              </a:ext>
            </a:extLst>
          </p:cNvPr>
          <p:cNvSpPr/>
          <p:nvPr/>
        </p:nvSpPr>
        <p:spPr>
          <a:xfrm>
            <a:off x="7818120" y="4414879"/>
            <a:ext cx="3197409" cy="1927047"/>
          </a:xfrm>
          <a:prstGeom prst="roundRect">
            <a:avLst/>
          </a:prstGeom>
          <a:solidFill>
            <a:srgbClr val="FCE5E3"/>
          </a:solidFill>
          <a:ln>
            <a:solidFill>
              <a:srgbClr val="76469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Их нарушение </a:t>
            </a:r>
            <a:r>
              <a:rPr lang="ru-RU" sz="2400" u="sng" dirty="0">
                <a:solidFill>
                  <a:schemeClr val="tx1"/>
                </a:solidFill>
                <a:cs typeface="Times New Roman" panose="02020603050405020304" pitchFamily="18" charset="0"/>
              </a:rPr>
              <a:t>повлияет на дату отражения показателей   декларации на ЕНС</a:t>
            </a:r>
            <a:endParaRPr lang="ru-RU" sz="2400" u="sng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Нижний колонтитул 1">
            <a:extLst>
              <a:ext uri="{FF2B5EF4-FFF2-40B4-BE49-F238E27FC236}">
                <a16:creationId xmlns:a16="http://schemas.microsoft.com/office/drawing/2014/main" id="{7D4D621D-1CD2-47E1-A52D-35A6C394F9DA}"/>
              </a:ext>
            </a:extLst>
          </p:cNvPr>
          <p:cNvSpPr txBox="1">
            <a:spLocks/>
          </p:cNvSpPr>
          <p:nvPr/>
        </p:nvSpPr>
        <p:spPr>
          <a:xfrm>
            <a:off x="3239909" y="99635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</p:spTree>
    <p:extLst>
      <p:ext uri="{BB962C8B-B14F-4D97-AF65-F5344CB8AC3E}">
        <p14:creationId xmlns:p14="http://schemas.microsoft.com/office/powerpoint/2010/main" val="3748320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BAC96F0-E100-4759-B56E-A6C4971435F5}"/>
              </a:ext>
            </a:extLst>
          </p:cNvPr>
          <p:cNvSpPr txBox="1">
            <a:spLocks/>
          </p:cNvSpPr>
          <p:nvPr/>
        </p:nvSpPr>
        <p:spPr>
          <a:xfrm>
            <a:off x="698177" y="988325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Майские контрольные соотношения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AB0DF22-6E5E-48CA-B906-5B53A9D5147D}"/>
              </a:ext>
            </a:extLst>
          </p:cNvPr>
          <p:cNvSpPr/>
          <p:nvPr/>
        </p:nvSpPr>
        <p:spPr>
          <a:xfrm>
            <a:off x="698177" y="1673307"/>
            <a:ext cx="104746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ФНС утвердила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контрольные соотношения, указанные в подп. 1 п. 5 ст. 11.3 НК РФ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(Приказ ФНС от 29.02.2024 N ЕД-7-3/164@).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Они начали действовать с 01.05.2024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975A7AD-C8F2-4F63-9ADE-646B956413C6}"/>
              </a:ext>
            </a:extLst>
          </p:cNvPr>
          <p:cNvGrpSpPr/>
          <p:nvPr/>
        </p:nvGrpSpPr>
        <p:grpSpPr>
          <a:xfrm>
            <a:off x="698177" y="4220420"/>
            <a:ext cx="10544693" cy="1715341"/>
            <a:chOff x="838200" y="5092827"/>
            <a:chExt cx="10304512" cy="171534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50E771E-D6E4-47AF-9581-04BDA9ED2515}"/>
                </a:ext>
              </a:extLst>
            </p:cNvPr>
            <p:cNvSpPr txBox="1"/>
            <p:nvPr/>
          </p:nvSpPr>
          <p:spPr>
            <a:xfrm>
              <a:off x="838200" y="5092827"/>
              <a:ext cx="10304512" cy="1715341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6E0EB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М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lang="ru-RU" sz="2400" b="1" dirty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«Новые контрольные соотношения по налоговым декларациям и расчетам»</a:t>
              </a:r>
              <a:r>
                <a:rPr lang="ru-RU" sz="2400" b="1" dirty="0">
                  <a:solidFill>
                    <a:prstClr val="black"/>
                  </a:solidFill>
                </a:rPr>
                <a:t>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(Главная книга, 2024, № 9)</a:t>
              </a: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lang="en-US" sz="2400" dirty="0">
                  <a:solidFill>
                    <a:srgbClr val="0070C0"/>
                  </a:solidFill>
                </a:rPr>
                <a:t>https://glavkniga.ru/elver/2024/9/7116</a:t>
              </a:r>
              <a:endParaRPr kumimoji="0" lang="ru-RU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id="{01F1DBAA-016A-45DD-80F6-DFEF81868873}"/>
                </a:ext>
              </a:extLst>
            </p:cNvPr>
            <p:cNvGrpSpPr/>
            <p:nvPr/>
          </p:nvGrpSpPr>
          <p:grpSpPr>
            <a:xfrm>
              <a:off x="973046" y="5222158"/>
              <a:ext cx="2728226" cy="400110"/>
              <a:chOff x="1568811" y="4321496"/>
              <a:chExt cx="2728226" cy="400110"/>
            </a:xfrm>
          </p:grpSpPr>
          <p:pic>
            <p:nvPicPr>
              <p:cNvPr id="12" name="Рисунок 11">
                <a:extLst>
                  <a:ext uri="{FF2B5EF4-FFF2-40B4-BE49-F238E27FC236}">
                    <a16:creationId xmlns:a16="http://schemas.microsoft.com/office/drawing/2014/main" id="{07C07D33-2121-441C-8B14-6EB1D6253D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68811" y="43452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28475382-DDA2-4C7C-9D68-CA58260A7155}"/>
                  </a:ext>
                </a:extLst>
              </p:cNvPr>
              <p:cNvSpPr/>
              <p:nvPr/>
            </p:nvSpPr>
            <p:spPr>
              <a:xfrm>
                <a:off x="1882145" y="43214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50236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8738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14" name="Скругленный прямоугольник 8">
            <a:extLst>
              <a:ext uri="{FF2B5EF4-FFF2-40B4-BE49-F238E27FC236}">
                <a16:creationId xmlns:a16="http://schemas.microsoft.com/office/drawing/2014/main" id="{23280DB6-2C91-4EA9-8801-73FCA1BAD674}"/>
              </a:ext>
            </a:extLst>
          </p:cNvPr>
          <p:cNvSpPr/>
          <p:nvPr/>
        </p:nvSpPr>
        <p:spPr>
          <a:xfrm>
            <a:off x="605956" y="2215187"/>
            <a:ext cx="3077071" cy="1928529"/>
          </a:xfrm>
          <a:prstGeom prst="roundRect">
            <a:avLst/>
          </a:prstGeom>
          <a:solidFill>
            <a:srgbClr val="E4E4E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Если соблюдаются контрольные соотношения из подп. 1 п. 5 ст. 11.3 НК РФ, не заявлено возмещение налога или  вычеты НДФЛ</a:t>
            </a:r>
          </a:p>
        </p:txBody>
      </p:sp>
      <p:sp>
        <p:nvSpPr>
          <p:cNvPr id="15" name="Скругленный прямоугольник 8">
            <a:extLst>
              <a:ext uri="{FF2B5EF4-FFF2-40B4-BE49-F238E27FC236}">
                <a16:creationId xmlns:a16="http://schemas.microsoft.com/office/drawing/2014/main" id="{2E976068-3E17-494B-9D7C-4FC069C09BF4}"/>
              </a:ext>
            </a:extLst>
          </p:cNvPr>
          <p:cNvSpPr/>
          <p:nvPr/>
        </p:nvSpPr>
        <p:spPr>
          <a:xfrm>
            <a:off x="1028007" y="776952"/>
            <a:ext cx="10135985" cy="1203023"/>
          </a:xfrm>
          <a:prstGeom prst="roundRect">
            <a:avLst/>
          </a:prstGeom>
          <a:solidFill>
            <a:srgbClr val="E8E2EE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ЕНП-начисления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и изменение совокупной обязанности на ЕНС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на основе первичной декларации 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по правилам НК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(подп. 1 п. 5 ст. 11.3 НК РФ)</a:t>
            </a:r>
          </a:p>
        </p:txBody>
      </p:sp>
      <p:sp>
        <p:nvSpPr>
          <p:cNvPr id="16" name="Скругленный прямоугольник 8">
            <a:extLst>
              <a:ext uri="{FF2B5EF4-FFF2-40B4-BE49-F238E27FC236}">
                <a16:creationId xmlns:a16="http://schemas.microsoft.com/office/drawing/2014/main" id="{D35B5224-E580-4890-9FEF-E8C553E814BB}"/>
              </a:ext>
            </a:extLst>
          </p:cNvPr>
          <p:cNvSpPr/>
          <p:nvPr/>
        </p:nvSpPr>
        <p:spPr>
          <a:xfrm>
            <a:off x="4450488" y="3666540"/>
            <a:ext cx="3120437" cy="1199052"/>
          </a:xfrm>
          <a:prstGeom prst="roundRect">
            <a:avLst/>
          </a:prstGeom>
          <a:solidFill>
            <a:srgbClr val="D7CDE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1. </a:t>
            </a:r>
            <a:r>
              <a:rPr lang="ru-RU" b="1" dirty="0">
                <a:solidFill>
                  <a:schemeClr val="tx1"/>
                </a:solidFill>
                <a:cs typeface="Times New Roman" panose="02020603050405020304" pitchFamily="18" charset="0"/>
              </a:rPr>
              <a:t>со дня вступ­ле­ния в силу ре­ше­ния</a:t>
            </a:r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 ин­спек­ции по ре­зуль­та­там </a:t>
            </a:r>
            <a:r>
              <a:rPr lang="ru-RU" dirty="0" err="1">
                <a:solidFill>
                  <a:schemeClr val="tx1"/>
                </a:solidFill>
                <a:cs typeface="Times New Roman" panose="02020603050405020304" pitchFamily="18" charset="0"/>
              </a:rPr>
              <a:t>ка­ме­ралки</a:t>
            </a:r>
            <a:endParaRPr lang="ru-RU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0">
            <a:extLst>
              <a:ext uri="{FF2B5EF4-FFF2-40B4-BE49-F238E27FC236}">
                <a16:creationId xmlns:a16="http://schemas.microsoft.com/office/drawing/2014/main" id="{C6C5FCDA-119E-409C-95C7-C29A80E608FD}"/>
              </a:ext>
            </a:extLst>
          </p:cNvPr>
          <p:cNvSpPr/>
          <p:nvPr/>
        </p:nvSpPr>
        <p:spPr>
          <a:xfrm>
            <a:off x="4353098" y="2215186"/>
            <a:ext cx="3217827" cy="983953"/>
          </a:xfrm>
          <a:prstGeom prst="roundRect">
            <a:avLst/>
          </a:prstGeom>
          <a:solidFill>
            <a:srgbClr val="FCE5E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Если не соблюдаются контрольные соотношения </a:t>
            </a:r>
          </a:p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из подп. 1 п. 5 ст. 11.3 НК РФ </a:t>
            </a:r>
          </a:p>
        </p:txBody>
      </p:sp>
      <p:sp>
        <p:nvSpPr>
          <p:cNvPr id="18" name="Скругленный прямоугольник 8">
            <a:extLst>
              <a:ext uri="{FF2B5EF4-FFF2-40B4-BE49-F238E27FC236}">
                <a16:creationId xmlns:a16="http://schemas.microsoft.com/office/drawing/2014/main" id="{0C72647B-42C2-4342-A29B-1BE8280391AE}"/>
              </a:ext>
            </a:extLst>
          </p:cNvPr>
          <p:cNvSpPr/>
          <p:nvPr/>
        </p:nvSpPr>
        <p:spPr>
          <a:xfrm>
            <a:off x="530054" y="4489186"/>
            <a:ext cx="3171606" cy="1928529"/>
          </a:xfrm>
          <a:prstGeom prst="roundRect">
            <a:avLst/>
          </a:prstGeom>
          <a:solidFill>
            <a:srgbClr val="E4E4E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cs typeface="Times New Roman" panose="02020603050405020304" pitchFamily="18" charset="0"/>
              </a:rPr>
              <a:t>со дня  представления декларации в налоговый орган,</a:t>
            </a:r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 но не ранее наступления срока уплаты налога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A5C84F00-C8E5-4689-96C5-6CDBED156330}"/>
              </a:ext>
            </a:extLst>
          </p:cNvPr>
          <p:cNvCxnSpPr/>
          <p:nvPr/>
        </p:nvCxnSpPr>
        <p:spPr>
          <a:xfrm>
            <a:off x="2115857" y="1902775"/>
            <a:ext cx="0" cy="312412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670CD67B-4907-4B84-83CE-C61A6FE96A28}"/>
              </a:ext>
            </a:extLst>
          </p:cNvPr>
          <p:cNvCxnSpPr/>
          <p:nvPr/>
        </p:nvCxnSpPr>
        <p:spPr>
          <a:xfrm>
            <a:off x="5812025" y="1902774"/>
            <a:ext cx="0" cy="312412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4BA2AAEA-7A15-4FBD-AC3E-0D73B45A946E}"/>
              </a:ext>
            </a:extLst>
          </p:cNvPr>
          <p:cNvCxnSpPr/>
          <p:nvPr/>
        </p:nvCxnSpPr>
        <p:spPr>
          <a:xfrm>
            <a:off x="2115857" y="4160245"/>
            <a:ext cx="0" cy="312412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8">
            <a:extLst>
              <a:ext uri="{FF2B5EF4-FFF2-40B4-BE49-F238E27FC236}">
                <a16:creationId xmlns:a16="http://schemas.microsoft.com/office/drawing/2014/main" id="{CAFC3E70-A215-4194-BA2E-24280B1A1723}"/>
              </a:ext>
            </a:extLst>
          </p:cNvPr>
          <p:cNvSpPr/>
          <p:nvPr/>
        </p:nvSpPr>
        <p:spPr>
          <a:xfrm>
            <a:off x="4904956" y="5042099"/>
            <a:ext cx="5925662" cy="1157068"/>
          </a:xfrm>
          <a:prstGeom prst="roundRect">
            <a:avLst/>
          </a:prstGeom>
          <a:solidFill>
            <a:srgbClr val="D7CDE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3. </a:t>
            </a:r>
            <a:r>
              <a:rPr lang="ru-RU" b="1" dirty="0">
                <a:solidFill>
                  <a:schemeClr val="tx1"/>
                </a:solidFill>
                <a:cs typeface="Times New Roman" panose="02020603050405020304" pitchFamily="18" charset="0"/>
              </a:rPr>
              <a:t>со дня, следующего за днем завершения </a:t>
            </a:r>
            <a:r>
              <a:rPr lang="ru-RU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камералки</a:t>
            </a:r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, если при ее проведении не были выявлены нарушения законодательства о налогах и сборах</a:t>
            </a:r>
          </a:p>
        </p:txBody>
      </p:sp>
      <p:sp>
        <p:nvSpPr>
          <p:cNvPr id="23" name="Скругленный прямоугольник 8">
            <a:extLst>
              <a:ext uri="{FF2B5EF4-FFF2-40B4-BE49-F238E27FC236}">
                <a16:creationId xmlns:a16="http://schemas.microsoft.com/office/drawing/2014/main" id="{675EDBAC-2D83-4500-B777-46F6184F99C0}"/>
              </a:ext>
            </a:extLst>
          </p:cNvPr>
          <p:cNvSpPr/>
          <p:nvPr/>
        </p:nvSpPr>
        <p:spPr>
          <a:xfrm>
            <a:off x="7791298" y="3666540"/>
            <a:ext cx="3372695" cy="1199053"/>
          </a:xfrm>
          <a:prstGeom prst="roundRect">
            <a:avLst/>
          </a:prstGeom>
          <a:solidFill>
            <a:srgbClr val="D7CDE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2. </a:t>
            </a:r>
            <a:r>
              <a:rPr lang="ru-RU" b="1" dirty="0">
                <a:solidFill>
                  <a:schemeClr val="tx1"/>
                </a:solidFill>
                <a:cs typeface="Times New Roman" panose="02020603050405020304" pitchFamily="18" charset="0"/>
              </a:rPr>
              <a:t>в течение 10 ра­бо­чих дней со дня окон­ча­ния срока </a:t>
            </a:r>
            <a:r>
              <a:rPr lang="ru-RU" dirty="0" err="1">
                <a:solidFill>
                  <a:schemeClr val="tx1"/>
                </a:solidFill>
                <a:cs typeface="Times New Roman" panose="02020603050405020304" pitchFamily="18" charset="0"/>
              </a:rPr>
              <a:t>ка­ме­ралки</a:t>
            </a:r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, уста­нов­лен­но­го НК</a:t>
            </a:r>
          </a:p>
        </p:txBody>
      </p:sp>
      <p:sp>
        <p:nvSpPr>
          <p:cNvPr id="24" name="Скругленный прямоугольник 6">
            <a:extLst>
              <a:ext uri="{FF2B5EF4-FFF2-40B4-BE49-F238E27FC236}">
                <a16:creationId xmlns:a16="http://schemas.microsoft.com/office/drawing/2014/main" id="{6A5DECC9-98A9-4624-89D4-39B7C8ACDEA8}"/>
              </a:ext>
            </a:extLst>
          </p:cNvPr>
          <p:cNvSpPr/>
          <p:nvPr/>
        </p:nvSpPr>
        <p:spPr>
          <a:xfrm>
            <a:off x="4197853" y="3491755"/>
            <a:ext cx="7194740" cy="2927576"/>
          </a:xfrm>
          <a:prstGeom prst="roundRect">
            <a:avLst/>
          </a:prstGeom>
          <a:noFill/>
          <a:ln w="28575">
            <a:solidFill>
              <a:srgbClr val="76469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highlight>
                <a:srgbClr val="FF0000"/>
              </a:highlight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314419F8-6211-4178-B6C9-3583C152347D}"/>
              </a:ext>
            </a:extLst>
          </p:cNvPr>
          <p:cNvCxnSpPr/>
          <p:nvPr/>
        </p:nvCxnSpPr>
        <p:spPr>
          <a:xfrm>
            <a:off x="5894352" y="3179343"/>
            <a:ext cx="0" cy="312412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19">
            <a:extLst>
              <a:ext uri="{FF2B5EF4-FFF2-40B4-BE49-F238E27FC236}">
                <a16:creationId xmlns:a16="http://schemas.microsoft.com/office/drawing/2014/main" id="{7B0D086D-62CA-4A43-9BA8-69D37D7F07F0}"/>
              </a:ext>
            </a:extLst>
          </p:cNvPr>
          <p:cNvSpPr/>
          <p:nvPr/>
        </p:nvSpPr>
        <p:spPr>
          <a:xfrm>
            <a:off x="8067752" y="2224607"/>
            <a:ext cx="3243100" cy="983953"/>
          </a:xfrm>
          <a:prstGeom prst="roundRect">
            <a:avLst/>
          </a:prstGeom>
          <a:solidFill>
            <a:srgbClr val="E4E4E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Если заявлен налог к возмещению </a:t>
            </a:r>
          </a:p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(или НДФЛ-вычет)</a:t>
            </a: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E9AA3898-8757-4939-B43E-69CB78E6AFD1}"/>
              </a:ext>
            </a:extLst>
          </p:cNvPr>
          <p:cNvCxnSpPr/>
          <p:nvPr/>
        </p:nvCxnSpPr>
        <p:spPr>
          <a:xfrm>
            <a:off x="9705153" y="1912195"/>
            <a:ext cx="0" cy="312412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64A372B2-0557-4A4B-8018-49F37DEDDE46}"/>
              </a:ext>
            </a:extLst>
          </p:cNvPr>
          <p:cNvCxnSpPr/>
          <p:nvPr/>
        </p:nvCxnSpPr>
        <p:spPr>
          <a:xfrm>
            <a:off x="9705153" y="3208560"/>
            <a:ext cx="0" cy="312412"/>
          </a:xfrm>
          <a:prstGeom prst="straightConnector1">
            <a:avLst/>
          </a:prstGeom>
          <a:ln w="57150">
            <a:solidFill>
              <a:srgbClr val="7646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54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FD5BEEE2-D8C0-4947-9516-DB07C230949B}"/>
              </a:ext>
            </a:extLst>
          </p:cNvPr>
          <p:cNvSpPr txBox="1">
            <a:spLocks/>
          </p:cNvSpPr>
          <p:nvPr/>
        </p:nvSpPr>
        <p:spPr>
          <a:xfrm>
            <a:off x="780101" y="703745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Базовое КС для всех деклараций: налог к уплате должен быть  &gt;= 0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DF62ADF-9C3B-4381-9C00-EAC8FFE2CFDC}"/>
              </a:ext>
            </a:extLst>
          </p:cNvPr>
          <p:cNvSpPr/>
          <p:nvPr/>
        </p:nvSpPr>
        <p:spPr>
          <a:xfrm>
            <a:off x="635312" y="1157307"/>
            <a:ext cx="9980642" cy="830997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Выявление в декларации «минусовых» сумм налога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, подлежащих уплате в бюджет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, это самое типичное контрольное соотношение (КС).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5463DA1-F50D-47C5-AA77-21FC15A98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987632"/>
              </p:ext>
            </p:extLst>
          </p:nvPr>
        </p:nvGraphicFramePr>
        <p:xfrm>
          <a:off x="635312" y="2290574"/>
          <a:ext cx="10814858" cy="3783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1396">
                  <a:extLst>
                    <a:ext uri="{9D8B030D-6E8A-4147-A177-3AD203B41FA5}">
                      <a16:colId xmlns:a16="http://schemas.microsoft.com/office/drawing/2014/main" val="699719082"/>
                    </a:ext>
                  </a:extLst>
                </a:gridCol>
                <a:gridCol w="3913293">
                  <a:extLst>
                    <a:ext uri="{9D8B030D-6E8A-4147-A177-3AD203B41FA5}">
                      <a16:colId xmlns:a16="http://schemas.microsoft.com/office/drawing/2014/main" val="2991157522"/>
                    </a:ext>
                  </a:extLst>
                </a:gridCol>
                <a:gridCol w="6120169">
                  <a:extLst>
                    <a:ext uri="{9D8B030D-6E8A-4147-A177-3AD203B41FA5}">
                      <a16:colId xmlns:a16="http://schemas.microsoft.com/office/drawing/2014/main" val="36742622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КС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Декларация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Какие строки должны быть &gt;= 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100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1.1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НДС-декларация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- 030, 040 раздела 1,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- 060 раздела 2</a:t>
                      </a:r>
                      <a:endParaRPr lang="ru-RU" sz="1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427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декларация по налогу на прибыль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- 040, 050, 070, 080 подраздела 1.1 раздела 1;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- 120, 130, 140, 220, 230, 240 подраздела 1.2 раздела 1;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- 040 подраздела 1.3 раздела 1;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- 180, 190, 200, 210, 220, 230, 270, 271, 280, 281 листа 02</a:t>
                      </a:r>
                      <a:endParaRPr lang="ru-RU" sz="1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086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декларации по налогу на имущество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- 030, 040 раздела 1</a:t>
                      </a:r>
                      <a:endParaRPr lang="ru-RU" sz="19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977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14.1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УСН-декларация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020, 040, 050, 070, 080, 100, 101, 110, 120 раздела 1.1 или раздела 1.2</a:t>
                      </a:r>
                      <a:endParaRPr lang="ru-RU" sz="19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512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15.1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декларации по ЕСХН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002, 004, 005 раздела 1</a:t>
                      </a:r>
                      <a:endParaRPr lang="ru-RU" sz="1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113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4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7163FD5B-A3FD-454B-83FD-53FFFF9A67EC}"/>
              </a:ext>
            </a:extLst>
          </p:cNvPr>
          <p:cNvSpPr txBox="1">
            <a:spLocks/>
          </p:cNvSpPr>
          <p:nvPr/>
        </p:nvSpPr>
        <p:spPr>
          <a:xfrm>
            <a:off x="797848" y="847645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Что еще будут сверять по разным декларациям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BE65212C-2DEF-442D-B09E-C64736AFE1FF}"/>
              </a:ext>
            </a:extLst>
          </p:cNvPr>
          <p:cNvSpPr/>
          <p:nvPr/>
        </p:nvSpPr>
        <p:spPr>
          <a:xfrm>
            <a:off x="797848" y="1859544"/>
            <a:ext cx="8799633" cy="4154984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После того, как программа проверит, чтобы не было минусовой суммы налога к уплате, будет чуть более глубокий анализ. 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Исключение – обычная НДС-декларация. В новом приказе для нее предусмотрено только 1 КС (упомянутое выше 1.1.). В других декларациях будут искать ошибки в заполнении, которые лежат на поверхности.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Для упрощенцев еще будет отслеживаться доходный лимит. В 2024 г. он равен 265,8 млн руб. (200 млн руб. х коэффициент-дефлятор).</a:t>
            </a:r>
          </a:p>
        </p:txBody>
      </p:sp>
    </p:spTree>
    <p:extLst>
      <p:ext uri="{BB962C8B-B14F-4D97-AF65-F5344CB8AC3E}">
        <p14:creationId xmlns:p14="http://schemas.microsoft.com/office/powerpoint/2010/main" val="262049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DBDD827-5440-47B3-95A8-EE1C47B01E72}"/>
              </a:ext>
            </a:extLst>
          </p:cNvPr>
          <p:cNvSpPr txBox="1">
            <a:spLocks/>
          </p:cNvSpPr>
          <p:nvPr/>
        </p:nvSpPr>
        <p:spPr>
          <a:xfrm>
            <a:off x="783555" y="749396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1. Декларация по налогу на прибыль.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D1DE1E2-7F2B-4F1C-A79B-1C5B67A72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202652"/>
              </p:ext>
            </p:extLst>
          </p:nvPr>
        </p:nvGraphicFramePr>
        <p:xfrm>
          <a:off x="607346" y="1216686"/>
          <a:ext cx="10746454" cy="32891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6490">
                  <a:extLst>
                    <a:ext uri="{9D8B030D-6E8A-4147-A177-3AD203B41FA5}">
                      <a16:colId xmlns:a16="http://schemas.microsoft.com/office/drawing/2014/main" val="298698119"/>
                    </a:ext>
                  </a:extLst>
                </a:gridCol>
                <a:gridCol w="5638179">
                  <a:extLst>
                    <a:ext uri="{9D8B030D-6E8A-4147-A177-3AD203B41FA5}">
                      <a16:colId xmlns:a16="http://schemas.microsoft.com/office/drawing/2014/main" val="4217272342"/>
                    </a:ext>
                  </a:extLst>
                </a:gridCol>
                <a:gridCol w="4461785">
                  <a:extLst>
                    <a:ext uri="{9D8B030D-6E8A-4147-A177-3AD203B41FA5}">
                      <a16:colId xmlns:a16="http://schemas.microsoft.com/office/drawing/2014/main" val="3813593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КС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Соотношение между показателями декларации 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Суть КС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939849"/>
                  </a:ext>
                </a:extLst>
              </a:tr>
              <a:tr h="2546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3.2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строка 270 листа 02 = строка 190 - (строка 220 + строка 250 + строка 268)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rgbClr val="E6E0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Проверка на наличие ошибки в расчете суммы налога к доплате, исчисленного за отчетный (налоговый) период (с учетом округления).</a:t>
                      </a:r>
                      <a:endParaRPr lang="ru-RU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25385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3.3</a:t>
                      </a:r>
                      <a:endParaRPr lang="ru-RU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строка 271 листа 02 = строка 200 - (строка 230 + строка 260 + строка 267 + строка 269)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rgbClr val="E6E0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115503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3.4</a:t>
                      </a:r>
                      <a:endParaRPr lang="ru-RU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строка 280 листа 02 = (строка 220 + строка 250 + строка 268) - строка 190</a:t>
                      </a:r>
                      <a:endParaRPr lang="ru-RU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rgbClr val="E6E0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Проверка на наличие ошибки в расчете суммы налога к уменьшению, исчисленного за отчетный (налоговый) период (с учетом округления).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4924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3.5</a:t>
                      </a:r>
                      <a:endParaRPr lang="ru-RU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строка 281 листа 02 = (строка 230 + строка 260 + строка 267 + строка 269) - строка 200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rgbClr val="E6E0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78646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8A09AF1-30C7-4B1A-BA4E-3A24B6258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268" y="4417899"/>
            <a:ext cx="8231212" cy="2440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63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E6AA5309-ADEE-411A-8932-036AAF4A207E}"/>
              </a:ext>
            </a:extLst>
          </p:cNvPr>
          <p:cNvSpPr txBox="1">
            <a:spLocks/>
          </p:cNvSpPr>
          <p:nvPr/>
        </p:nvSpPr>
        <p:spPr>
          <a:xfrm>
            <a:off x="795530" y="1035649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2. Налоговый расчет сумм доходов, выплаченных иностранным организациям, и сумм удержанных налогов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754FC4B-AB65-4B79-BA65-C83E6E0C23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408876"/>
              </p:ext>
            </p:extLst>
          </p:nvPr>
        </p:nvGraphicFramePr>
        <p:xfrm>
          <a:off x="795530" y="2052339"/>
          <a:ext cx="10558270" cy="38433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5169">
                  <a:extLst>
                    <a:ext uri="{9D8B030D-6E8A-4147-A177-3AD203B41FA5}">
                      <a16:colId xmlns:a16="http://schemas.microsoft.com/office/drawing/2014/main" val="298698119"/>
                    </a:ext>
                  </a:extLst>
                </a:gridCol>
                <a:gridCol w="5265812">
                  <a:extLst>
                    <a:ext uri="{9D8B030D-6E8A-4147-A177-3AD203B41FA5}">
                      <a16:colId xmlns:a16="http://schemas.microsoft.com/office/drawing/2014/main" val="4217272342"/>
                    </a:ext>
                  </a:extLst>
                </a:gridCol>
                <a:gridCol w="4657289">
                  <a:extLst>
                    <a:ext uri="{9D8B030D-6E8A-4147-A177-3AD203B41FA5}">
                      <a16:colId xmlns:a16="http://schemas.microsoft.com/office/drawing/2014/main" val="381359311"/>
                    </a:ext>
                  </a:extLst>
                </a:gridCol>
              </a:tblGrid>
              <a:tr h="9982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КС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Соотношение между показателями декларации 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Суть КС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939849"/>
                  </a:ext>
                </a:extLst>
              </a:tr>
              <a:tr h="1422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17.2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сумма строк 030, 040, 050 раздела 1 = сумма строк 140 подраздела 3.2 раздела 3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Проверка на наличие ошибки в переносе в итоговый раздел 1 расчета сумм из расчетного подраздела 3.2 раздела 3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115503"/>
                  </a:ext>
                </a:extLst>
              </a:tr>
              <a:tr h="1422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17.3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сумма строк 030, 040, 050 раздела 1 = сумма строк 040 подраздела 2.1 раздела 2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Проверка на наличие ошибки в переносе в итоговый раздел 1 расчета сумм из подраздела 2.1 раздела 2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66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702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правила для отражения деклараций на ЕНС</a:t>
            </a:r>
          </a:p>
        </p:txBody>
      </p:sp>
      <p:sp>
        <p:nvSpPr>
          <p:cNvPr id="44" name="Заголовок 1">
            <a:extLst>
              <a:ext uri="{FF2B5EF4-FFF2-40B4-BE49-F238E27FC236}">
                <a16:creationId xmlns:a16="http://schemas.microsoft.com/office/drawing/2014/main" id="{71643C14-F07F-49EE-8407-112F4A0BDF95}"/>
              </a:ext>
            </a:extLst>
          </p:cNvPr>
          <p:cNvSpPr txBox="1">
            <a:spLocks/>
          </p:cNvSpPr>
          <p:nvPr/>
        </p:nvSpPr>
        <p:spPr>
          <a:xfrm>
            <a:off x="737836" y="1026941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3. Декларация по косвенным налогам при ввозе </a:t>
            </a:r>
          </a:p>
          <a:p>
            <a:r>
              <a:rPr lang="ru-RU" sz="24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товаров из ЕАЭС (НДС, акцизы)</a:t>
            </a:r>
          </a:p>
        </p:txBody>
      </p:sp>
      <p:graphicFrame>
        <p:nvGraphicFramePr>
          <p:cNvPr id="45" name="Таблица 44">
            <a:extLst>
              <a:ext uri="{FF2B5EF4-FFF2-40B4-BE49-F238E27FC236}">
                <a16:creationId xmlns:a16="http://schemas.microsoft.com/office/drawing/2014/main" id="{BCDB5CD0-055B-47C6-981B-89EEB0B20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084313"/>
              </p:ext>
            </p:extLst>
          </p:nvPr>
        </p:nvGraphicFramePr>
        <p:xfrm>
          <a:off x="737836" y="2043631"/>
          <a:ext cx="10079793" cy="3453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6385">
                  <a:extLst>
                    <a:ext uri="{9D8B030D-6E8A-4147-A177-3AD203B41FA5}">
                      <a16:colId xmlns:a16="http://schemas.microsoft.com/office/drawing/2014/main" val="298698119"/>
                    </a:ext>
                  </a:extLst>
                </a:gridCol>
                <a:gridCol w="5027177">
                  <a:extLst>
                    <a:ext uri="{9D8B030D-6E8A-4147-A177-3AD203B41FA5}">
                      <a16:colId xmlns:a16="http://schemas.microsoft.com/office/drawing/2014/main" val="4217272342"/>
                    </a:ext>
                  </a:extLst>
                </a:gridCol>
                <a:gridCol w="4446231">
                  <a:extLst>
                    <a:ext uri="{9D8B030D-6E8A-4147-A177-3AD203B41FA5}">
                      <a16:colId xmlns:a16="http://schemas.microsoft.com/office/drawing/2014/main" val="381359311"/>
                    </a:ext>
                  </a:extLst>
                </a:gridCol>
              </a:tblGrid>
              <a:tr h="4744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КС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Соотношение между показателями декларации 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Суть КС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939849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18.2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строка 030 раздела 1 = строка (031 + 032 + 033 + 034 + 035) раздела 1 + сумма строк 070 раздела 1.1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Проверка правильности расчета  суммы НДС, подлежащего уплате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115503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18.4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строка 030 раздела 2 = сумма строк 050 раздела 2 по соответствующему КБК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Проверка правильности расчета суммы акциза, подлежащего уплате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238559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18.5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строка 030 раздела 3 = сумма строк 050 раздела 3 по соответствующему КБК</a:t>
                      </a:r>
                    </a:p>
                  </a:txBody>
                  <a:tcPr marL="39370" marR="39370" marT="64770" marB="64770" anchor="ctr">
                    <a:solidFill>
                      <a:srgbClr val="E6E0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66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2510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9284</TotalTime>
  <Words>1245</Words>
  <Application>Microsoft Office PowerPoint</Application>
  <PresentationFormat>Широкоэкранный</PresentationFormat>
  <Paragraphs>126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1225</cp:revision>
  <dcterms:created xsi:type="dcterms:W3CDTF">2022-05-22T12:20:38Z</dcterms:created>
  <dcterms:modified xsi:type="dcterms:W3CDTF">2024-07-10T12:05:49Z</dcterms:modified>
</cp:coreProperties>
</file>