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840" r:id="rId3"/>
    <p:sldId id="898" r:id="rId4"/>
    <p:sldId id="841" r:id="rId5"/>
    <p:sldId id="89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40"/>
            <p14:sldId id="898"/>
            <p14:sldId id="841"/>
            <p14:sldId id="8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Выручка от реализации услуг отражена с опозданием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71525" y="75750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Выручка от реализации услуг отражена с опозданием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1025" y="2649548"/>
            <a:ext cx="10706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Надо определиться, что мы выполнили/оказали: работу или услугу?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Смотреть надо не только в наименование предмета договора и/или то, что указано в ваших актах/накладных/спецификациях и т.д. Надо учитывать правила налоговой классификации «услуга или работа».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ответа на этот вопрос зависит,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какую дату для целей налогообложения прибыли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надо отразить в доходах выручку от реализации работ/услуг. И эти даты могут быть разными: соответственно, одна может быть для работ, а для услуг – другая.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18073" y="1158279"/>
            <a:ext cx="2477191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300000" lon="0" rev="0"/>
              </a:camera>
              <a:lightRig rig="threePt" dir="t"/>
            </a:scene3d>
          </a:bodyPr>
          <a:lstStyle/>
          <a:p>
            <a:pPr algn="ctr"/>
            <a:r>
              <a:rPr lang="ru-RU" sz="12500" b="1" cap="none" spc="0" dirty="0" smtClean="0">
                <a:ln w="12700">
                  <a:solidFill>
                    <a:srgbClr val="D7CDE2"/>
                  </a:solidFill>
                  <a:prstDash val="solid"/>
                </a:ln>
                <a:pattFill prst="pct50">
                  <a:fgClr>
                    <a:srgbClr val="7030A0"/>
                  </a:fgClr>
                  <a:bgClr>
                    <a:srgbClr val="C6B7D5"/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ru-RU" sz="12500" b="1" cap="none" spc="0" dirty="0">
              <a:ln w="12700">
                <a:solidFill>
                  <a:srgbClr val="D7CDE2"/>
                </a:solidFill>
                <a:prstDash val="solid"/>
              </a:ln>
              <a:pattFill prst="pct50">
                <a:fgClr>
                  <a:srgbClr val="7030A0"/>
                </a:fgClr>
                <a:bgClr>
                  <a:srgbClr val="C6B7D5"/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39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Выручка от реализации услуг отражена с опозданием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700" y="1321138"/>
            <a:ext cx="10706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Услугой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целей налогообложения признается деятельность, результаты которой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 имеют материального выражения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реализуются и потребляются в процессе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осуществления этой деятельности (п. 5 ст. 38 НК РФ).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Датой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возникновения дохода от реализации (предоставления) услуги является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момент оказания услуги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(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Письма Минфина от 21.03.2022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03-03-07/21608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13.12.2019 N 03-03-06/1/97645 и от 01.02.2019 N 03-07-11/5795).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Независимо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даты составления акта об оказании услуг или даты подписания его заказчиком (Письмо УФНС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г. Москве от 05.06.2012 N 16-15/049727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@).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28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Выручка от реализации услуг отражена с опозданием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95350" y="4378249"/>
            <a:ext cx="10706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вап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6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1943101" y="948913"/>
            <a:ext cx="6924668" cy="849676"/>
          </a:xfrm>
          <a:prstGeom prst="roundRect">
            <a:avLst/>
          </a:prstGeom>
          <a:solidFill>
            <a:srgbClr val="E5DEE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Что было оказано/выполнено?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7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523874" y="2183620"/>
            <a:ext cx="4287484" cy="1597735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Услуги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(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нет материального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выражения,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реализуются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и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потребляются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в процессе осуществления этой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деятельности)  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5200650" y="2192083"/>
            <a:ext cx="6296024" cy="1602255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Работы 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(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есть материальное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выражение и, как правило, считаются выполненными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только после того, как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контрагент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подписывает акт выполненных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работ)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523874" y="4106750"/>
            <a:ext cx="4287485" cy="2436924"/>
          </a:xfrm>
          <a:prstGeom prst="roundRect">
            <a:avLst/>
          </a:prstGeom>
          <a:solidFill>
            <a:srgbClr val="E5DEE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В периоде оказания услуги надо признать выручку по налогу на прибыль (и НДС).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Даже если контрагент не подписал акт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11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5200649" y="4106749"/>
            <a:ext cx="6296025" cy="2436925"/>
          </a:xfrm>
          <a:prstGeom prst="roundRect">
            <a:avLst/>
          </a:prstGeom>
          <a:solidFill>
            <a:srgbClr val="E5DEE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Признание выручки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зависит от </a:t>
            </a:r>
            <a:r>
              <a:rPr lang="ru-RU" sz="2000" b="1" dirty="0">
                <a:solidFill>
                  <a:schemeClr val="tx1"/>
                </a:solidFill>
                <a:ea typeface="Calibri" panose="020F0502020204030204" pitchFamily="34" charset="0"/>
              </a:rPr>
              <a:t>ряда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факторов</a:t>
            </a:r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. В том числе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</a:rPr>
              <a:t>(п</a:t>
            </a:r>
            <a:r>
              <a:rPr lang="ru-RU" dirty="0">
                <a:solidFill>
                  <a:schemeClr val="tx1"/>
                </a:solidFill>
                <a:ea typeface="Calibri" panose="020F0502020204030204" pitchFamily="34" charset="0"/>
              </a:rPr>
              <a:t>. 2 ст. 271 </a:t>
            </a: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</a:rPr>
              <a:t>НК, Письма Минфина от </a:t>
            </a:r>
            <a:r>
              <a:rPr lang="ru-RU" dirty="0">
                <a:solidFill>
                  <a:schemeClr val="tx1"/>
                </a:solidFill>
                <a:ea typeface="Calibri" panose="020F0502020204030204" pitchFamily="34" charset="0"/>
              </a:rPr>
              <a:t>08.10.2021 N 03-03-06/1/81687, от 11.02.2020 N </a:t>
            </a: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</a:rPr>
              <a:t>03-03-07/9075)</a:t>
            </a:r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: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насколько длительное выполнение работ;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ea typeface="Calibri" panose="020F0502020204030204" pitchFamily="34" charset="0"/>
              </a:rPr>
              <a:t>предусмотрена ли поэтапная сдача работ;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принял ли </a:t>
            </a:r>
            <a:r>
              <a:rPr lang="ru-RU" sz="2000" b="1" dirty="0">
                <a:solidFill>
                  <a:schemeClr val="tx1"/>
                </a:solidFill>
                <a:ea typeface="Calibri" panose="020F0502020204030204" pitchFamily="34" charset="0"/>
              </a:rPr>
              <a:t>заказчик работы </a:t>
            </a: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</a:rPr>
              <a:t>(Письмо Минфина </a:t>
            </a:r>
            <a:r>
              <a:rPr lang="ru-RU" dirty="0">
                <a:solidFill>
                  <a:schemeClr val="tx1"/>
                </a:solidFill>
                <a:ea typeface="Calibri" panose="020F0502020204030204" pitchFamily="34" charset="0"/>
              </a:rPr>
              <a:t>от </a:t>
            </a: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</a:rPr>
              <a:t>08.10.2020 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</a:rPr>
              <a:t>N </a:t>
            </a: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</a:rPr>
              <a:t>03-07-11/88016</a:t>
            </a:r>
            <a:r>
              <a:rPr lang="ru-RU" dirty="0" smtClean="0">
                <a:solidFill>
                  <a:schemeClr val="tx1"/>
                </a:solidFill>
                <a:ea typeface="Calibri" panose="020F0502020204030204" pitchFamily="34" charset="0"/>
              </a:rPr>
              <a:t>)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632663" y="1798589"/>
            <a:ext cx="847897" cy="385031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877098" y="1798589"/>
            <a:ext cx="748146" cy="385031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09051" y="3794338"/>
            <a:ext cx="1393" cy="353713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396287" y="3794338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80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Выручка от реализации услуг отражена с опозданием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71525" y="75750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 smtClean="0">
                <a:solidFill>
                  <a:srgbClr val="50236E"/>
                </a:solidFill>
              </a:rPr>
              <a:t>Признаем в расходах длящиеся услуги</a:t>
            </a:r>
            <a:endParaRPr lang="ru-RU" sz="4000" b="1" dirty="0">
              <a:solidFill>
                <a:srgbClr val="50236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1525" y="1519017"/>
            <a:ext cx="107061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длящимся услугам, к которым относятся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услуги связи,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аренды, коммунальные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услуги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 т.п., подтверждающие первичные документы чаще всего датированы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следующим месяцем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таким документам при методе начисления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можно принять расходы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том месяце, в котором эти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услуги фактически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оказаны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Условия для этого (Письмо Минфина 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29.09.2021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03-03-06/1/78815):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документ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составлен в разумный срок после окончания месяца, но до даты представления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декларации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налогу на прибыль, то есть до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25-го числа месяца, следующего за отчетным кварталом (до 25-го марта, если речь идет об услугах 4-го квартала года);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документе указан период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к которому относятся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услуги.</a:t>
            </a:r>
          </a:p>
          <a:p>
            <a:pPr algn="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(Письмо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Минфина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27.07.2015 N 03-03-05/42971,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направленно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ФНС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Письмом 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21.08.2015 N ГД-4-3/14815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@)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08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20831</TotalTime>
  <Words>458</Words>
  <Application>Microsoft Office PowerPoint</Application>
  <PresentationFormat>Широкоэкранный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2024-03-14T16:39:41Z</dcterms:modified>
</cp:coreProperties>
</file>