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1"/>
  </p:notesMasterIdLst>
  <p:handoutMasterIdLst>
    <p:handoutMasterId r:id="rId12"/>
  </p:handoutMasterIdLst>
  <p:sldIdLst>
    <p:sldId id="827" r:id="rId3"/>
    <p:sldId id="871" r:id="rId4"/>
    <p:sldId id="872" r:id="rId5"/>
    <p:sldId id="876" r:id="rId6"/>
    <p:sldId id="873" r:id="rId7"/>
    <p:sldId id="881" r:id="rId8"/>
    <p:sldId id="874" r:id="rId9"/>
    <p:sldId id="87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827"/>
            <p14:sldId id="871"/>
            <p14:sldId id="872"/>
            <p14:sldId id="876"/>
            <p14:sldId id="873"/>
            <p14:sldId id="881"/>
            <p14:sldId id="874"/>
            <p14:sldId id="8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1D1"/>
    <a:srgbClr val="E6E0EB"/>
    <a:srgbClr val="FF9999"/>
    <a:srgbClr val="8D6FAB"/>
    <a:srgbClr val="9B6EBC"/>
    <a:srgbClr val="987DB3"/>
    <a:srgbClr val="764696"/>
    <a:srgbClr val="50236E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calculators/ndfl_from_lucre_201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4/17/731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Новое в порядке исчисления НДФЛ с </a:t>
            </a:r>
            <a:r>
              <a:rPr lang="ru-RU" dirty="0" err="1" smtClean="0"/>
              <a:t>матвыгоды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sz="4400" b="1" dirty="0">
                <a:solidFill>
                  <a:srgbClr val="50236E"/>
                </a:solidFill>
              </a:rPr>
              <a:t>3. </a:t>
            </a:r>
            <a:r>
              <a:rPr lang="ru-RU" sz="4400" b="1" dirty="0" smtClean="0">
                <a:solidFill>
                  <a:srgbClr val="50236E"/>
                </a:solidFill>
              </a:rPr>
              <a:t>НДФЛ с </a:t>
            </a:r>
            <a:r>
              <a:rPr lang="ru-RU" sz="4400" b="1" dirty="0" err="1" smtClean="0">
                <a:solidFill>
                  <a:srgbClr val="50236E"/>
                </a:solidFill>
              </a:rPr>
              <a:t>матвыгоды</a:t>
            </a:r>
            <a:r>
              <a:rPr lang="ru-RU" sz="4400" b="1" dirty="0" smtClean="0">
                <a:solidFill>
                  <a:srgbClr val="50236E"/>
                </a:solidFill>
              </a:rPr>
              <a:t>: изменения</a:t>
            </a:r>
            <a:endParaRPr lang="ru-RU" sz="4400" b="1" dirty="0">
              <a:solidFill>
                <a:srgbClr val="50236E"/>
              </a:solidFill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1. С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01.01.2024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НДФЛ облагается превышение суммы процентов за пользование заемными средствами, выраженными в рублях, исчисленной исходя из 2/3 минимального значения ключевой ставки ЦБ из действовавших: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или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дату заключения договора займа (при изменении ставки процентов по договору – на дату последнего соответствующего изменения договора)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или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дату фактического получения физлицом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дохода (на последний день месяца)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над суммой процентов, исчисленной исходя из условий договора (подп. 1 п. 2 ст. 212 НК РФ).</a:t>
            </a: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   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Калькулятор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НДФЛ с материальной выгоды по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займу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://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glavkniga.ru/calculators/ndfl_from_lucre_2016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725669"/>
            <a:ext cx="369498" cy="36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31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Новое в порядке исчисления НДФЛ с </a:t>
            </a:r>
            <a:r>
              <a:rPr lang="ru-RU" dirty="0" err="1" smtClean="0"/>
              <a:t>матвыгоды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Пример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Заем выдан 22.06.2023 под 7% годовых.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515898"/>
              </p:ext>
            </p:extLst>
          </p:nvPr>
        </p:nvGraphicFramePr>
        <p:xfrm>
          <a:off x="838200" y="1654185"/>
          <a:ext cx="10515600" cy="3620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69696">
                  <a:extLst>
                    <a:ext uri="{9D8B030D-6E8A-4147-A177-3AD203B41FA5}">
                      <a16:colId xmlns:a16="http://schemas.microsoft.com/office/drawing/2014/main" val="2406340744"/>
                    </a:ext>
                  </a:extLst>
                </a:gridCol>
                <a:gridCol w="2845904">
                  <a:extLst>
                    <a:ext uri="{9D8B030D-6E8A-4147-A177-3AD203B41FA5}">
                      <a16:colId xmlns:a16="http://schemas.microsoft.com/office/drawing/2014/main" val="1473939223"/>
                    </a:ext>
                  </a:extLst>
                </a:gridCol>
              </a:tblGrid>
              <a:tr h="3620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Показатель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Значение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938912"/>
                  </a:ext>
                </a:extLst>
              </a:tr>
              <a:tr h="36201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До поправок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887890"/>
                  </a:ext>
                </a:extLst>
              </a:tr>
              <a:tr h="3620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Ставка ЦБ на 31.01.2024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16%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479362"/>
                  </a:ext>
                </a:extLst>
              </a:tr>
              <a:tr h="3620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2/3 ставки ЦБ на 31.01.2024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10,67%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749233"/>
                  </a:ext>
                </a:extLst>
              </a:tr>
              <a:tr h="3620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Матвыгода по займу на 31.01.2024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Исходя из (10,67% - 7%)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17751"/>
                  </a:ext>
                </a:extLst>
              </a:tr>
              <a:tr h="36201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После поправок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28045"/>
                  </a:ext>
                </a:extLst>
              </a:tr>
              <a:tr h="3620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Ставка ЦБ на 22.06.2023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7,5%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28132"/>
                  </a:ext>
                </a:extLst>
              </a:tr>
              <a:tr h="3620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Ставка ЦБ на 31.01.2024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16%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256631"/>
                  </a:ext>
                </a:extLst>
              </a:tr>
              <a:tr h="3620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2/3 минимального значения ставки ЦБ - на 22.06.2023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5% (7,5% * 2/3)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731141"/>
                  </a:ext>
                </a:extLst>
              </a:tr>
              <a:tr h="3620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Матвыгода по займу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753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3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Новое в порядке исчисления НДФЛ с </a:t>
            </a:r>
            <a:r>
              <a:rPr lang="ru-RU" dirty="0" err="1" smtClean="0"/>
              <a:t>матвыгоды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929" y="954157"/>
            <a:ext cx="7491828" cy="5410163"/>
          </a:xfrm>
        </p:spPr>
      </p:pic>
    </p:spTree>
    <p:extLst>
      <p:ext uri="{BB962C8B-B14F-4D97-AF65-F5344CB8AC3E}">
        <p14:creationId xmlns:p14="http://schemas.microsoft.com/office/powerpoint/2010/main" val="222353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Новое в порядке исчисления НДФЛ с </a:t>
            </a:r>
            <a:r>
              <a:rPr lang="ru-RU" dirty="0" err="1" smtClean="0"/>
              <a:t>матвыгоды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Порядок действий, если в 2024 г. удерживался НДФЛ с </a:t>
            </a:r>
            <a:r>
              <a:rPr lang="ru-RU" dirty="0" err="1" smtClean="0">
                <a:ea typeface="Times New Roman" panose="02020603050405020304" pitchFamily="18" charset="0"/>
                <a:cs typeface="Calibri" panose="020F0502020204030204" pitchFamily="34" charset="0"/>
              </a:rPr>
              <a:t>матвыгоды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err="1" smtClean="0">
                <a:ea typeface="Times New Roman" panose="02020603050405020304" pitchFamily="18" charset="0"/>
                <a:cs typeface="Calibri" panose="020F0502020204030204" pitchFamily="34" charset="0"/>
              </a:rPr>
              <a:t>матвыгоду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за август 2024 г. определяем по новым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правилам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делаем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пересчет 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матвыгоды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за январь-июль 2024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г.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возникновении излишне удержанного у физлица налога письменно уведомляем его об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этом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возвращаем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физлицу излишне удержанный НДФЛ по его письменному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заявлению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подаем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уточненные расчеты 6-НДФЛ за I квартал и полугодие 2024 г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расчете за 9 месяцев 2024 г. показываем 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матвыгоду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и НДФЛ, рассчитанные по новым правилам.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1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Новое в порядке исчисления НДФЛ с </a:t>
            </a:r>
            <a:r>
              <a:rPr lang="ru-RU" dirty="0" err="1" smtClean="0"/>
              <a:t>матвыгоды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   Статья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«НДФЛ с </a:t>
            </a:r>
            <a:r>
              <a:rPr lang="ru-RU" b="1" dirty="0" err="1">
                <a:ea typeface="Times New Roman" panose="02020603050405020304" pitchFamily="18" charset="0"/>
                <a:cs typeface="Calibri" panose="020F0502020204030204" pitchFamily="34" charset="0"/>
              </a:rPr>
              <a:t>матвыгоды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 по займам – 2024: большие корректировки»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ГК, 2024, № 17 </a:t>
            </a:r>
            <a:r>
              <a:rPr lang="en-US" dirty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en-US" dirty="0" smtClean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glavkniga.ru/elver/2024/17/7317</a:t>
            </a: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2. С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1 января 2024 г.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не действует освобождение от НДФЛ в отношении экономии на процентах по целевым займам на приобретение (строительство) жилья, а также земельных участков под жильем или участков, предназначенных для ИЖС, – при наличии уведомления ИФНС о праве на имущественный вычет (подп. 1 п. 1 ст. 212 НК РФ в ред., действовавшей до 08.08.2024).</a:t>
            </a: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От НДФЛ освобождена матвыгода от экономии на процентах при пользовании кредитными средствами, предоставленными на условиях программ государственной поддержки (субсидируемая государством льготная ипотека) (подп. 1 п. 1 ст. 212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72767"/>
            <a:ext cx="369498" cy="36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84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Новое в порядке исчисления НДФЛ с </a:t>
            </a:r>
            <a:r>
              <a:rPr lang="ru-RU" dirty="0" err="1" smtClean="0"/>
              <a:t>матвыгоды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55" y="1026543"/>
            <a:ext cx="11361369" cy="4979570"/>
          </a:xfrm>
        </p:spPr>
      </p:pic>
    </p:spTree>
    <p:extLst>
      <p:ext uri="{BB962C8B-B14F-4D97-AF65-F5344CB8AC3E}">
        <p14:creationId xmlns:p14="http://schemas.microsoft.com/office/powerpoint/2010/main" val="73618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Новое в порядке исчисления НДФЛ с </a:t>
            </a:r>
            <a:r>
              <a:rPr lang="ru-RU" dirty="0" err="1" smtClean="0"/>
              <a:t>матвыгоды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 матвыгода по займам признается, в том числе, если заем получен физлицом от организации (предпринимателя), которые признаны взаимозависимым лицом по отношению к работодателю физлица – заемщика (подп. 1 п. 1 ст. 212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37602"/>
            <a:ext cx="10556310" cy="3621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83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Новое в порядке исчисления НДФЛ с </a:t>
            </a:r>
            <a:r>
              <a:rPr lang="ru-RU" dirty="0" err="1" smtClean="0"/>
              <a:t>матвыгоды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1807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облагаемым НДФЛ доходом является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матвыгода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виде экономии от приобретения долей участия в уставном капитале ООО по цене ниже рыночной. Налоговая база – превышение рыночной стоимости доли над суммой расходов физлица на её приобретение (подп. 3 п. 1, п. 4 ст. 212 НК РФ).</a:t>
            </a: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Если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физлицо приобретает долю у организации,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последняя становится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налоговым агентом по НДФЛ. </a:t>
            </a: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    Статья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«Новые случаи начисления НДФЛ с </a:t>
            </a:r>
            <a:r>
              <a:rPr lang="ru-RU" b="1" dirty="0" err="1">
                <a:ea typeface="Times New Roman" panose="02020603050405020304" pitchFamily="18" charset="0"/>
                <a:cs typeface="Calibri" panose="020F0502020204030204" pitchFamily="34" charset="0"/>
              </a:rPr>
              <a:t>матвыгоды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: что добавится с 2025 г.»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в ГК, 2024, </a:t>
            </a:r>
            <a:r>
              <a:rPr lang="ru-RU">
                <a:ea typeface="Times New Roman" panose="02020603050405020304" pitchFamily="18" charset="0"/>
                <a:cs typeface="Calibri" panose="020F0502020204030204" pitchFamily="34" charset="0"/>
              </a:rPr>
              <a:t>№ </a:t>
            </a:r>
            <a:r>
              <a:rPr lang="ru-RU" smtClean="0">
                <a:ea typeface="Times New Roman" panose="02020603050405020304" pitchFamily="18" charset="0"/>
                <a:cs typeface="Calibri" panose="020F0502020204030204" pitchFamily="34" charset="0"/>
              </a:rPr>
              <a:t>18 ■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306556"/>
            <a:ext cx="369498" cy="36949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38200" y="1409933"/>
            <a:ext cx="10515600" cy="1200329"/>
          </a:xfrm>
          <a:prstGeom prst="rect">
            <a:avLst/>
          </a:prstGeom>
          <a:solidFill>
            <a:srgbClr val="E4E4E8"/>
          </a:solidFill>
          <a:ln w="15875">
            <a:solidFill>
              <a:srgbClr val="50236E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Наличие 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трудовых отношений между заемщиком и кредитором необходимо определять на момент получения налогоплательщиком заемных </a:t>
            </a: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средств (Письмо 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Минфина от 30.05.2024 № </a:t>
            </a: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03-04-06/5007).</a:t>
            </a:r>
            <a:endParaRPr lang="ru-RU" sz="2400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5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9854</TotalTime>
  <Words>621</Words>
  <Application>Microsoft Office PowerPoint</Application>
  <PresentationFormat>Широкоэкранный</PresentationFormat>
  <Paragraphs>51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1354</cp:revision>
  <dcterms:created xsi:type="dcterms:W3CDTF">2022-05-22T12:20:38Z</dcterms:created>
  <dcterms:modified xsi:type="dcterms:W3CDTF">2024-08-29T12:29:17Z</dcterms:modified>
</cp:coreProperties>
</file>