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2" r:id="rId2"/>
  </p:sldMasterIdLst>
  <p:notesMasterIdLst>
    <p:notesMasterId r:id="rId12"/>
  </p:notesMasterIdLst>
  <p:handoutMasterIdLst>
    <p:handoutMasterId r:id="rId13"/>
  </p:handoutMasterIdLst>
  <p:sldIdLst>
    <p:sldId id="499" r:id="rId3"/>
    <p:sldId id="715" r:id="rId4"/>
    <p:sldId id="740" r:id="rId5"/>
    <p:sldId id="701" r:id="rId6"/>
    <p:sldId id="716" r:id="rId7"/>
    <p:sldId id="717" r:id="rId8"/>
    <p:sldId id="718" r:id="rId9"/>
    <p:sldId id="709" r:id="rId10"/>
    <p:sldId id="722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2B2B238-2913-4008-9088-17A27468866F}">
          <p14:sldIdLst>
            <p14:sldId id="499"/>
            <p14:sldId id="715"/>
            <p14:sldId id="740"/>
            <p14:sldId id="701"/>
            <p14:sldId id="716"/>
            <p14:sldId id="717"/>
            <p14:sldId id="718"/>
            <p14:sldId id="709"/>
            <p14:sldId id="72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0EB"/>
    <a:srgbClr val="987DB3"/>
    <a:srgbClr val="C1B1D1"/>
    <a:srgbClr val="8D6FAB"/>
    <a:srgbClr val="9B6EBC"/>
    <a:srgbClr val="764696"/>
    <a:srgbClr val="50236E"/>
    <a:srgbClr val="FF9999"/>
    <a:srgbClr val="E94537"/>
    <a:srgbClr val="00B8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1" autoAdjust="0"/>
    <p:restoredTop sz="96163" autoAdjust="0"/>
  </p:normalViewPr>
  <p:slideViewPr>
    <p:cSldViewPr snapToGrid="0">
      <p:cViewPr varScale="1">
        <p:scale>
          <a:sx n="68" d="100"/>
          <a:sy n="68" d="100"/>
        </p:scale>
        <p:origin x="846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1" d="100"/>
          <a:sy n="81" d="100"/>
        </p:scale>
        <p:origin x="3180" y="3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90DA9-5C82-41C2-9ABC-5E213CFCBA2C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EA69FD-619B-43E3-97BD-AC581237EC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3246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FC64A-9265-4364-8EF6-C8B55523F3AA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C1802-43F1-4CB0-8A95-CD6ACD8B61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769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glavkniga.ru/elver/2022/24/6232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ограмма вебинар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>
          <a:xfrm>
            <a:off x="839788" y="603411"/>
            <a:ext cx="10515600" cy="10872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solidFill>
                  <a:srgbClr val="50236E"/>
                </a:solidFill>
                <a:latin typeface="+mn-lt"/>
              </a:rPr>
              <a:t>Программа </a:t>
            </a:r>
            <a:r>
              <a:rPr lang="ru-RU" dirty="0" err="1" smtClean="0">
                <a:solidFill>
                  <a:srgbClr val="50236E"/>
                </a:solidFill>
                <a:latin typeface="+mn-lt"/>
              </a:rPr>
              <a:t>вебинара</a:t>
            </a:r>
            <a:endParaRPr lang="ru-RU" dirty="0">
              <a:solidFill>
                <a:srgbClr val="50236E"/>
              </a:solidFill>
              <a:latin typeface="+mn-lt"/>
            </a:endParaRPr>
          </a:p>
        </p:txBody>
      </p:sp>
      <p:sp>
        <p:nvSpPr>
          <p:cNvPr id="6" name="Объект 3"/>
          <p:cNvSpPr>
            <a:spLocks noGrp="1"/>
          </p:cNvSpPr>
          <p:nvPr>
            <p:ph sz="half" idx="2"/>
          </p:nvPr>
        </p:nvSpPr>
        <p:spPr>
          <a:xfrm>
            <a:off x="839788" y="1690688"/>
            <a:ext cx="10448642" cy="4498975"/>
          </a:xfrm>
        </p:spPr>
        <p:txBody>
          <a:bodyPr numCol="2" spcCol="360000">
            <a:noAutofit/>
          </a:bodyPr>
          <a:lstStyle>
            <a:lvl1pPr marL="342900" indent="-342900" defTabSz="914400">
              <a:defRPr/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9521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СТИЛЕЙ ЗАГОЛОВКОВ И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sz="4400" b="1" dirty="0" smtClean="0">
                <a:solidFill>
                  <a:srgbClr val="50236E"/>
                </a:solidFill>
              </a:rPr>
              <a:t>Заголовок 1 Страховые взносы: заполняем РСВ</a:t>
            </a:r>
          </a:p>
          <a:p>
            <a:pPr>
              <a:lnSpc>
                <a:spcPts val="4400"/>
              </a:lnSpc>
            </a:pPr>
            <a:r>
              <a:rPr lang="ru-RU" sz="3800" dirty="0">
                <a:solidFill>
                  <a:srgbClr val="50236E"/>
                </a:solidFill>
              </a:rPr>
              <a:t>Заголовок 2 Компенсация за задержку зарплаты </a:t>
            </a:r>
            <a:endParaRPr lang="ru-RU" sz="4400" b="1" dirty="0" smtClean="0">
              <a:solidFill>
                <a:srgbClr val="50236E"/>
              </a:solidFill>
            </a:endParaRPr>
          </a:p>
          <a:p>
            <a:r>
              <a:rPr lang="ru-RU" b="1" dirty="0" smtClean="0">
                <a:solidFill>
                  <a:srgbClr val="50236E"/>
                </a:solidFill>
              </a:rPr>
              <a:t>Заголовок 3 Позиция Минфина</a:t>
            </a:r>
          </a:p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сотрудник, работавший за рубежом, до конца 2022 г. вернулся в РФ.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→ С месяца, в котором физлицо вернулось в РФ, российская организация-работодатель должна выполнять обязанности налогового агента по НДФЛ. → По доходам, полученным за период работы за границей, работник должен самостоятельно подать 3-НДФЛ и заплатить налог.</a:t>
            </a:r>
          </a:p>
          <a:p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4: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работник уехал за границу в середине года и к концу 2022 г. стал нерезидентом. Нужно: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пересчитать НДФЛ с доходов, выплаченных за период работы в РФ, по ставке 30% вместо 13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%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968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ТАБЛИ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сотрудник, работавший за рубежом, до конца 2022 г. вернулся в РФ.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→ С месяца, в котором физлицо вернулось в РФ, российская организация-работодатель должна выполнять обязанности налогового агента по НДФЛ. → По доходам, полученным за период работы за границей, работник должен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самостоятельно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подать 3-НДФЛ и заплатить налог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858608556"/>
              </p:ext>
            </p:extLst>
          </p:nvPr>
        </p:nvGraphicFramePr>
        <p:xfrm>
          <a:off x="838199" y="3429000"/>
          <a:ext cx="10515600" cy="2707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362">
                  <a:extLst>
                    <a:ext uri="{9D8B030D-6E8A-4147-A177-3AD203B41FA5}">
                      <a16:colId xmlns:a16="http://schemas.microsoft.com/office/drawing/2014/main" val="1678515630"/>
                    </a:ext>
                  </a:extLst>
                </a:gridCol>
                <a:gridCol w="5510038">
                  <a:extLst>
                    <a:ext uri="{9D8B030D-6E8A-4147-A177-3AD203B41FA5}">
                      <a16:colId xmlns:a16="http://schemas.microsoft.com/office/drawing/2014/main" val="1220214709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773430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Код дохода</a:t>
                      </a:r>
                      <a:endParaRPr lang="ru-RU" sz="15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Расшифровка</a:t>
                      </a:r>
                      <a:endParaRPr lang="ru-RU" sz="15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Пояснение</a:t>
                      </a: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108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2721</a:t>
                      </a:r>
                      <a:endParaRPr lang="ru-RU" sz="1500" dirty="0"/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effectLst/>
                        </a:rPr>
                        <a:t>Стоимость имущества, полученного в порядке дарения (за исключением имущества, полученного в порядке дарения, налоговая база по которому определяется в соответствии с пунктом 6 статьи 210 Кодекса)</a:t>
                      </a:r>
                      <a:endParaRPr lang="ru-RU" sz="15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500" dirty="0"/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Указывается: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- стоимость ценных бумаг, полученных физлицами в порядке дарения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- стоимость любого имущества, полученного в порядке дарения физлицами – нерезидентами РФ</a:t>
                      </a:r>
                      <a:endParaRPr lang="ru-RU" sz="15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654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2720</a:t>
                      </a:r>
                      <a:endParaRPr lang="ru-RU" sz="1500" dirty="0"/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effectLst/>
                        </a:rPr>
                        <a:t>Стоимость имущества, полученного в порядке дарения, налоговая база, по которому определяется в соответствии с пунктом 6 статьи 210 Кодекса</a:t>
                      </a:r>
                      <a:endParaRPr lang="ru-RU" sz="15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</a:rPr>
                        <a:t>Все прочие подарки</a:t>
                      </a:r>
                      <a:endParaRPr lang="ru-RU" sz="16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490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546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ФОРМ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1021157"/>
                <a:ext cx="10515600" cy="5442705"/>
              </a:xfrm>
            </p:spPr>
            <p:txBody>
              <a:bodyPr>
                <a:noAutofit/>
              </a:bodyPr>
              <a:lstStyle/>
              <a:p>
                <a:r>
                  <a:rPr lang="ru-RU" dirty="0" smtClean="0"/>
                  <a:t>3</a:t>
                </a:r>
                <a:r>
                  <a:rPr lang="ru-RU" dirty="0"/>
                  <a:t>. Начиная с ноября </a:t>
                </a:r>
                <a:r>
                  <a:rPr lang="ru-RU" dirty="0" err="1"/>
                  <a:t>доудерживаем</a:t>
                </a:r>
                <a:r>
                  <a:rPr lang="ru-RU" dirty="0"/>
                  <a:t> НДФЛ из последующих выплат этому работнику. Соблюдаем ограничение – удержания не могут превышать 20% от начисленной суммы (п. 4 ст. 226 НК РФ; ст. 138 ТК РФ</a:t>
                </a:r>
                <a:r>
                  <a:rPr lang="ru-RU" dirty="0" smtClean="0"/>
                  <a:t>):</a:t>
                </a:r>
                <a:endParaRPr lang="en-US" sz="2000" i="1" dirty="0" smtClean="0"/>
              </a:p>
              <a:p>
                <a:pPr>
                  <a:lnSpc>
                    <a:spcPts val="2400"/>
                  </a:lnSpc>
                  <a:spcBef>
                    <a:spcPts val="12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30 000 руб</m:t>
                          </m:r>
                          <m:r>
                            <a:rPr lang="en-US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 − 30 000 руб</m:t>
                          </m:r>
                          <m:r>
                            <a:rPr lang="en-US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  ×30%</m:t>
                          </m:r>
                        </m:e>
                      </m:d>
                      <m:r>
                        <a:rPr lang="ru-RU" sz="2000" i="1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×20%=4 200 руб</m:t>
                      </m:r>
                      <m:r>
                        <a:rPr lang="en-US" sz="2000" i="1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2000" i="1" dirty="0">
                  <a:solidFill>
                    <a:srgbClr val="8D6FAB"/>
                  </a:solidFill>
                </a:endParaRPr>
              </a:p>
              <a:p>
                <a:r>
                  <a:rPr lang="ru-RU" dirty="0" smtClean="0"/>
                  <a:t>4</a:t>
                </a:r>
                <a:r>
                  <a:rPr lang="ru-RU" dirty="0"/>
                  <a:t>. Рассчитываем сумму неудержанного налога по состоянию на 31.12.2022:</a:t>
                </a:r>
              </a:p>
              <a:p>
                <a:pPr>
                  <a:lnSpc>
                    <a:spcPts val="24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51 000 руб.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4 200 руб.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sz="2000" i="1" dirty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2 мес.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42 600 руб.</m:t>
                      </m:r>
                    </m:oMath>
                  </m:oMathPara>
                </a14:m>
                <a:endParaRPr lang="ru-RU" sz="2000" dirty="0">
                  <a:solidFill>
                    <a:srgbClr val="8D6FAB"/>
                  </a:solidFill>
                </a:endParaRPr>
              </a:p>
              <a:p>
                <a:r>
                  <a:rPr lang="ru-RU" dirty="0"/>
                  <a:t>5. В 6-НДФЛ за 2022 г. (Письмо ФНС от 30.04.2021 № БС-4-11/6168@):</a:t>
                </a:r>
              </a:p>
              <a:p>
                <a:pPr lvl="1"/>
                <a:r>
                  <a:rPr lang="ru-RU" dirty="0"/>
                  <a:t>в разделе 1 в поле 020 отражаем удержанные за октябрь-декабрь суммы НДФЛ с учетом перерасчета</a:t>
                </a:r>
                <a:r>
                  <a:rPr lang="ru-RU" dirty="0" smtClean="0"/>
                  <a:t>:</a:t>
                </a:r>
                <a:r>
                  <a:rPr lang="en-US" sz="2000" i="1" dirty="0" smtClean="0">
                    <a:solidFill>
                      <a:srgbClr val="8D6FAB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US" sz="2000" i="1" dirty="0" smtClean="0">
                    <a:solidFill>
                      <a:srgbClr val="8D6FAB"/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30 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000 руб.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 мес.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30% + 4 200 руб.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2 мес.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35 400</m:t>
                    </m:r>
                  </m:oMath>
                </a14:m>
                <a:endParaRPr lang="ru-RU" sz="2000" dirty="0">
                  <a:solidFill>
                    <a:srgbClr val="8D6FAB"/>
                  </a:solidFill>
                  <a:latin typeface="Cambria Math" panose="02040503050406030204" pitchFamily="18" charset="0"/>
                </a:endParaRPr>
              </a:p>
              <a:p>
                <a:pPr lvl="1"/>
                <a:r>
                  <a:rPr lang="ru-RU" dirty="0"/>
                  <a:t>в разделе 2 по ставке 30% отражаем итоговые показатели по работнику:</a:t>
                </a:r>
              </a:p>
              <a:p>
                <a:pPr>
                  <a:lnSpc>
                    <a:spcPts val="2400"/>
                  </a:lnSpc>
                </a:pPr>
                <a:endParaRPr lang="ru-RU" dirty="0"/>
              </a:p>
            </p:txBody>
          </p:sp>
        </mc:Choice>
        <mc:Fallback xmlns="">
          <p:sp>
            <p:nvSpPr>
              <p:cNvPr id="4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021157"/>
                <a:ext cx="10515600" cy="5442705"/>
              </a:xfrm>
              <a:blipFill>
                <a:blip r:embed="rId2"/>
                <a:stretch>
                  <a:fillRect l="-870" t="-1570" r="-5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506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Страховые взносы: заполняем РСВ, ПСВ, ЕФС-1</a:t>
            </a:r>
            <a:endParaRPr lang="ru-RU" dirty="0"/>
          </a:p>
        </p:txBody>
      </p:sp>
      <p:sp>
        <p:nvSpPr>
          <p:cNvPr id="4" name="Текс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19624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ССЫЛКИ НА СТАТ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p:grpSp>
        <p:nvGrpSpPr>
          <p:cNvPr id="4" name="Группа 3"/>
          <p:cNvGrpSpPr/>
          <p:nvPr userDrawn="1"/>
        </p:nvGrpSpPr>
        <p:grpSpPr>
          <a:xfrm>
            <a:off x="838200" y="5318272"/>
            <a:ext cx="10515600" cy="1200329"/>
            <a:chOff x="838200" y="5318272"/>
            <a:chExt cx="10515600" cy="1200329"/>
          </a:xfrm>
        </p:grpSpPr>
        <p:sp>
          <p:nvSpPr>
            <p:cNvPr id="5" name="TextBox 4"/>
            <p:cNvSpPr txBox="1"/>
            <p:nvPr/>
          </p:nvSpPr>
          <p:spPr>
            <a:xfrm>
              <a:off x="838200" y="5318272"/>
              <a:ext cx="10515600" cy="1200329"/>
            </a:xfrm>
            <a:prstGeom prst="rect">
              <a:avLst/>
            </a:prstGeom>
            <a:solidFill>
              <a:srgbClr val="50236E">
                <a:alpha val="14118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rgbClr val="E6E0EB"/>
                  </a:solidFill>
                </a:rPr>
                <a:t>М</a:t>
              </a:r>
              <a:endParaRPr lang="ru-RU" sz="2800" b="1" dirty="0" smtClean="0">
                <a:solidFill>
                  <a:srgbClr val="E6E0EB"/>
                </a:solidFill>
              </a:endParaRPr>
            </a:p>
            <a:p>
              <a:r>
                <a:rPr lang="ru-RU" sz="2400" dirty="0"/>
                <a:t>Статья </a:t>
              </a:r>
              <a:r>
                <a:rPr lang="ru-RU" sz="2400" b="1" dirty="0"/>
                <a:t>«Особые налоговые правила для ДНР, ЛНР, Запорожской и Херсонской областей» </a:t>
              </a:r>
              <a:r>
                <a:rPr lang="ru-RU" sz="2400" dirty="0"/>
                <a:t>в ГК 2022, № 24 </a:t>
              </a:r>
              <a:r>
                <a:rPr lang="ru-RU" sz="2400" dirty="0">
                  <a:hlinkClick r:id="rId2"/>
                </a:rPr>
                <a:t>https://glavkniga.ru/elver/2022/24/6232</a:t>
              </a:r>
              <a:r>
                <a:rPr lang="ru-RU" sz="2400" dirty="0"/>
                <a:t> </a:t>
              </a:r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963521" y="5374558"/>
              <a:ext cx="2728226" cy="400110"/>
              <a:chOff x="1559286" y="4473896"/>
              <a:chExt cx="2728226" cy="400110"/>
            </a:xfrm>
          </p:grpSpPr>
          <p:pic>
            <p:nvPicPr>
              <p:cNvPr id="7" name="Рисунок 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59286" y="4497607"/>
                <a:ext cx="321909" cy="321909"/>
              </a:xfrm>
              <a:prstGeom prst="rect">
                <a:avLst/>
              </a:prstGeom>
            </p:spPr>
          </p:pic>
          <p:sp>
            <p:nvSpPr>
              <p:cNvPr id="8" name="Прямоугольник 7"/>
              <p:cNvSpPr/>
              <p:nvPr/>
            </p:nvSpPr>
            <p:spPr>
              <a:xfrm>
                <a:off x="1872620" y="4473896"/>
                <a:ext cx="241489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>
                    <a:solidFill>
                      <a:srgbClr val="50236E"/>
                    </a:solidFill>
                  </a:rPr>
                  <a:t>Материалы по теме</a:t>
                </a:r>
              </a:p>
            </p:txBody>
          </p:sp>
        </p:grpSp>
      </p:grpSp>
      <p:grpSp>
        <p:nvGrpSpPr>
          <p:cNvPr id="9" name="Группа 8"/>
          <p:cNvGrpSpPr/>
          <p:nvPr userDrawn="1"/>
        </p:nvGrpSpPr>
        <p:grpSpPr>
          <a:xfrm>
            <a:off x="838200" y="4281951"/>
            <a:ext cx="10515600" cy="830997"/>
            <a:chOff x="893900" y="2202671"/>
            <a:chExt cx="10515600" cy="830997"/>
          </a:xfrm>
        </p:grpSpPr>
        <p:sp>
          <p:nvSpPr>
            <p:cNvPr id="10" name="TextBox 9"/>
            <p:cNvSpPr txBox="1"/>
            <p:nvPr/>
          </p:nvSpPr>
          <p:spPr>
            <a:xfrm>
              <a:off x="893900" y="2202671"/>
              <a:ext cx="10515600" cy="830997"/>
            </a:xfrm>
            <a:prstGeom prst="rect">
              <a:avLst/>
            </a:prstGeom>
            <a:solidFill>
              <a:srgbClr val="E94537">
                <a:alpha val="14118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rgbClr val="E6E0EB"/>
                  </a:solidFill>
                </a:rPr>
                <a:t>М</a:t>
              </a:r>
              <a:endParaRPr lang="ru-RU" sz="2800" b="1" dirty="0" smtClean="0">
                <a:solidFill>
                  <a:srgbClr val="E6E0EB"/>
                </a:solidFill>
              </a:endParaRPr>
            </a:p>
            <a:p>
              <a:r>
                <a:rPr lang="ru-RU" sz="2400" dirty="0"/>
                <a:t>Уведомление об исчисленных суммах налога на прибыль не подаем.</a:t>
              </a:r>
              <a:endParaRPr lang="ru-RU" sz="2400" dirty="0" smtClean="0"/>
            </a:p>
          </p:txBody>
        </p:sp>
        <p:grpSp>
          <p:nvGrpSpPr>
            <p:cNvPr id="11" name="Группа 10"/>
            <p:cNvGrpSpPr/>
            <p:nvPr/>
          </p:nvGrpSpPr>
          <p:grpSpPr>
            <a:xfrm>
              <a:off x="1002987" y="2258957"/>
              <a:ext cx="1250718" cy="400110"/>
              <a:chOff x="1002987" y="2258957"/>
              <a:chExt cx="1250718" cy="400110"/>
            </a:xfrm>
          </p:grpSpPr>
          <p:sp>
            <p:nvSpPr>
              <p:cNvPr id="12" name="Прямоугольник 11"/>
              <p:cNvSpPr/>
              <p:nvPr/>
            </p:nvSpPr>
            <p:spPr>
              <a:xfrm>
                <a:off x="1332555" y="2258957"/>
                <a:ext cx="92115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 smtClean="0">
                    <a:solidFill>
                      <a:srgbClr val="E94537"/>
                    </a:solidFill>
                  </a:rPr>
                  <a:t>Важно</a:t>
                </a:r>
                <a:endParaRPr lang="ru-RU" sz="2000" b="1" dirty="0">
                  <a:solidFill>
                    <a:srgbClr val="E94537"/>
                  </a:solidFill>
                </a:endParaRPr>
              </a:p>
            </p:txBody>
          </p:sp>
          <p:pic>
            <p:nvPicPr>
              <p:cNvPr id="13" name="Рисунок 12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02987" y="2288035"/>
                <a:ext cx="329568" cy="329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151356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1" y="2738401"/>
            <a:ext cx="12191999" cy="4119599"/>
          </a:xfrm>
          <a:prstGeom prst="rect">
            <a:avLst/>
          </a:prstGeom>
          <a:solidFill>
            <a:srgbClr val="764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1107671" y="3339573"/>
            <a:ext cx="9511997" cy="2411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6000"/>
              </a:lnSpc>
            </a:pPr>
            <a:r>
              <a:rPr lang="ru-RU" sz="6000" b="1" dirty="0">
                <a:solidFill>
                  <a:schemeClr val="bg1"/>
                </a:solidFill>
                <a:latin typeface="+mj-lt"/>
              </a:rPr>
              <a:t>Готовимся к сдаче отчетности за </a:t>
            </a:r>
            <a:r>
              <a:rPr lang="en-US" sz="6000" b="1" dirty="0" smtClean="0">
                <a:solidFill>
                  <a:schemeClr val="bg1"/>
                </a:solidFill>
                <a:latin typeface="+mj-lt"/>
              </a:rPr>
              <a:t>II</a:t>
            </a:r>
            <a:r>
              <a:rPr lang="ru-RU" sz="60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ru-RU" sz="6000" b="1" dirty="0">
                <a:solidFill>
                  <a:schemeClr val="bg1"/>
                </a:solidFill>
                <a:latin typeface="+mj-lt"/>
              </a:rPr>
              <a:t>квартал </a:t>
            </a:r>
            <a:endParaRPr lang="en-US" sz="6000" b="1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ts val="6000"/>
              </a:lnSpc>
            </a:pPr>
            <a:r>
              <a:rPr lang="ru-RU" sz="6000" b="1" dirty="0" smtClean="0">
                <a:solidFill>
                  <a:schemeClr val="bg1"/>
                </a:solidFill>
                <a:latin typeface="+mj-lt"/>
              </a:rPr>
              <a:t>2023 </a:t>
            </a:r>
            <a:r>
              <a:rPr lang="ru-RU" sz="6000" b="1" dirty="0">
                <a:solidFill>
                  <a:schemeClr val="bg1"/>
                </a:solidFill>
                <a:latin typeface="+mj-lt"/>
              </a:rPr>
              <a:t>г.</a:t>
            </a: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7530057" y="2230202"/>
            <a:ext cx="13917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200"/>
              </a:lnSpc>
            </a:pP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Е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М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 </a:t>
            </a: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Филимонова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,</a:t>
            </a:r>
            <a:endParaRPr lang="ru-RU" sz="1200" dirty="0" smtClean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</a:pP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ведущий эксперт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9043666" y="2243139"/>
            <a:ext cx="1306512" cy="4022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200"/>
              </a:lnSpc>
            </a:pP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Е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А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 </a:t>
            </a: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Шаронова</a:t>
            </a:r>
          </a:p>
          <a:p>
            <a:pPr>
              <a:lnSpc>
                <a:spcPts val="1200"/>
              </a:lnSpc>
            </a:pP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ведущий эксперт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240379" y="2232575"/>
            <a:ext cx="1712841" cy="369332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12 июля 2023 г</a:t>
            </a:r>
            <a:r>
              <a:rPr lang="en-US" b="1" dirty="0" smtClean="0">
                <a:solidFill>
                  <a:schemeClr val="bg1"/>
                </a:solidFill>
              </a:rPr>
              <a:t>.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3243467" y="2232575"/>
            <a:ext cx="716863" cy="369333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12:00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6096000" y="2232575"/>
            <a:ext cx="1059585" cy="369332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Лекторы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379" y="588077"/>
            <a:ext cx="2135670" cy="65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601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3060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0" y="0"/>
            <a:ext cx="12192000" cy="590081"/>
          </a:xfrm>
          <a:prstGeom prst="rect">
            <a:avLst/>
          </a:prstGeom>
          <a:solidFill>
            <a:srgbClr val="764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914405"/>
            <a:ext cx="105399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Заголовок 1 </a:t>
            </a:r>
            <a:r>
              <a:rPr lang="ru-RU" dirty="0" err="1" smtClean="0"/>
              <a:t>ур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199" y="2239968"/>
            <a:ext cx="10515600" cy="4223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Текст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234183" y="112477"/>
            <a:ext cx="81196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bg1"/>
                </a:solidFill>
              </a:defRPr>
            </a:lvl1pPr>
          </a:lstStyle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28374"/>
            <a:ext cx="1098707" cy="335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991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9" r:id="rId2"/>
    <p:sldLayoutId id="2147483680" r:id="rId3"/>
    <p:sldLayoutId id="2147483681" r:id="rId4"/>
    <p:sldLayoutId id="2147483678" r:id="rId5"/>
    <p:sldLayoutId id="2147483685" r:id="rId6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50236E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b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287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glavkniga.ru/elver/2023/11/6524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glavkniga.ru/seminars/2023/9/seminar/9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smtClean="0"/>
              <a:t>Что сдают работодатели по итогам года в ИФНС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 fontAlgn="base"/>
            <a:r>
              <a:rPr lang="ru-RU" sz="4400" b="1" dirty="0" smtClean="0">
                <a:solidFill>
                  <a:srgbClr val="50236E"/>
                </a:solidFill>
              </a:rPr>
              <a:t>Отчетность работодателей в ИФНС</a:t>
            </a:r>
          </a:p>
          <a:p>
            <a:pPr>
              <a:spcAft>
                <a:spcPts val="800"/>
              </a:spcAft>
            </a:pPr>
            <a:endParaRPr lang="ru-RU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4146"/>
              </p:ext>
            </p:extLst>
          </p:nvPr>
        </p:nvGraphicFramePr>
        <p:xfrm>
          <a:off x="838200" y="1925197"/>
          <a:ext cx="10515600" cy="41523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87797">
                  <a:extLst>
                    <a:ext uri="{9D8B030D-6E8A-4147-A177-3AD203B41FA5}">
                      <a16:colId xmlns:a16="http://schemas.microsoft.com/office/drawing/2014/main" val="3085538154"/>
                    </a:ext>
                  </a:extLst>
                </a:gridCol>
                <a:gridCol w="5827803">
                  <a:extLst>
                    <a:ext uri="{9D8B030D-6E8A-4147-A177-3AD203B41FA5}">
                      <a16:colId xmlns:a16="http://schemas.microsoft.com/office/drawing/2014/main" val="42319892"/>
                    </a:ext>
                  </a:extLst>
                </a:gridCol>
              </a:tblGrid>
              <a:tr h="4074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Вид отчета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Форма отчета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075692"/>
                  </a:ext>
                </a:extLst>
              </a:tr>
              <a:tr h="407402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25 января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1B1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188278"/>
                  </a:ext>
                </a:extLst>
              </a:tr>
              <a:tr h="10247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Расчет по страховым взносам за 2023 г.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Приказ ФНС от 29.09.2022 № ЕД-7-11/878@ (в ред. Приказа от 29.09.2023 № ЕА-7-11/696@) – </a:t>
                      </a: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</a:rPr>
                        <a:t>новая форма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765342"/>
                  </a:ext>
                </a:extLst>
              </a:tr>
              <a:tr h="8148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Персонифицированные сведения о физлицах за декабрь 2023 г.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Приказ ФНС от 29.09.2022 № ЕД-7-11/878@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313308"/>
                  </a:ext>
                </a:extLst>
              </a:tr>
              <a:tr h="683168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1" dirty="0">
                          <a:solidFill>
                            <a:schemeClr val="tx1"/>
                          </a:solidFill>
                          <a:effectLst/>
                        </a:rPr>
                        <a:t>Можно не сдавать при условии своевременной </a:t>
                      </a:r>
                      <a:r>
                        <a:rPr lang="ru-RU" sz="2000" b="0" i="1" dirty="0" smtClean="0">
                          <a:solidFill>
                            <a:schemeClr val="tx1"/>
                          </a:solidFill>
                          <a:effectLst/>
                        </a:rPr>
                        <a:t>подачи </a:t>
                      </a:r>
                      <a:r>
                        <a:rPr lang="ru-RU" sz="2000" b="0" i="1" dirty="0">
                          <a:solidFill>
                            <a:schemeClr val="tx1"/>
                          </a:solidFill>
                          <a:effectLst/>
                        </a:rPr>
                        <a:t>РСВ с разделом 3 за </a:t>
                      </a:r>
                      <a:r>
                        <a:rPr lang="ru-RU" sz="2000" b="0" i="1" dirty="0" smtClean="0">
                          <a:solidFill>
                            <a:schemeClr val="tx1"/>
                          </a:solidFill>
                          <a:effectLst/>
                        </a:rPr>
                        <a:t>год (Письмо ФНС от 28.03.2023 № БС-4-11/3700@)</a:t>
                      </a:r>
                      <a:endParaRPr lang="ru-RU" sz="2000" b="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354033"/>
                  </a:ext>
                </a:extLst>
              </a:tr>
              <a:tr h="407402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26 февраля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1B1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8662652"/>
                  </a:ext>
                </a:extLst>
              </a:tr>
              <a:tr h="4074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Расчет 6-НДФЛ за 2023 г.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Приказ ФНС от 15.10.2020 № ЕД-7-11/753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@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158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740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smtClean="0"/>
              <a:t>Что сдают работодатели по итогам года в ИФНС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b="1" dirty="0">
                <a:solidFill>
                  <a:srgbClr val="50236E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Расчет по страховым взносам за 2023 г.</a:t>
            </a:r>
          </a:p>
          <a:p>
            <a:pPr>
              <a:spcAft>
                <a:spcPts val="800"/>
              </a:spcAft>
            </a:pPr>
            <a:r>
              <a:rPr lang="ru-RU" u="sng" dirty="0">
                <a:ea typeface="Times New Roman" panose="02020603050405020304" pitchFamily="18" charset="0"/>
                <a:cs typeface="Calibri" panose="020F0502020204030204" pitchFamily="34" charset="0"/>
              </a:rPr>
              <a:t>Законы от 31.07.2023 № 389-ФЗ, от 04.08.2023 № 427-ФЗ - с 31 июля 2023 г.</a:t>
            </a:r>
          </a:p>
          <a:p>
            <a:pPr>
              <a:spcAft>
                <a:spcPts val="800"/>
              </a:spcAft>
            </a:pP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Если работник-иностранец по международному соглашению РФ застрахован только по одному или по двум видам обязательного страхования, то страховые взносы по нему исчисляем отдельно по каждому виду страхования в процентах от единого тарифа 30% или пониженного тарифа (15% или 7,6%) в пропорции: на ОПС – 72,8%, на ОМС – 18,3%, на </a:t>
            </a:r>
            <a:r>
              <a:rPr lang="ru-RU" dirty="0" err="1">
                <a:ea typeface="Times New Roman" panose="02020603050405020304" pitchFamily="18" charset="0"/>
                <a:cs typeface="Calibri" panose="020F0502020204030204" pitchFamily="34" charset="0"/>
              </a:rPr>
              <a:t>ВНиМ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 – 8,9%.</a:t>
            </a:r>
          </a:p>
          <a:p>
            <a:pPr>
              <a:spcAft>
                <a:spcPts val="800"/>
              </a:spcAft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Утверждены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отдельные КБК для перечисления взносов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по иностранцам (Приказ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Минфина от 29.06.2023 № 100н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):</a:t>
            </a:r>
          </a:p>
          <a:p>
            <a:pPr>
              <a:spcAft>
                <a:spcPts val="800"/>
              </a:spcAft>
            </a:pP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endParaRPr lang="ru-RU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940261"/>
              </p:ext>
            </p:extLst>
          </p:nvPr>
        </p:nvGraphicFramePr>
        <p:xfrm>
          <a:off x="838200" y="4933062"/>
          <a:ext cx="10515600" cy="13426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71900">
                  <a:extLst>
                    <a:ext uri="{9D8B030D-6E8A-4147-A177-3AD203B41FA5}">
                      <a16:colId xmlns:a16="http://schemas.microsoft.com/office/drawing/2014/main" val="2032221621"/>
                    </a:ext>
                  </a:extLst>
                </a:gridCol>
                <a:gridCol w="6743700">
                  <a:extLst>
                    <a:ext uri="{9D8B030D-6E8A-4147-A177-3AD203B41FA5}">
                      <a16:colId xmlns:a16="http://schemas.microsoft.com/office/drawing/2014/main" val="21752507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КБК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Вид страхования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9997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182 1 02 15010 06 1000 160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Страховые взносы на пенсионное страхование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9256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182 1 02 15020 06 1000 160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Страховые взносы на страхование на случай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effectLst/>
                        </a:rPr>
                        <a:t>ВНиМ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7854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182 1 02 15030 08 1000 160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Страховые взносы на медицинское страхование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696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728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smtClean="0"/>
              <a:t>Что сдают работодатели по итогам года в ИФНС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Пример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 Соглашение между Правительством РФ и Правительством Китайской Народной Республики о временной трудовой деятельности граждан РФ в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КНР и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граждан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КНР в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РФ от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03.11.2000; Соглашение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между Правительством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РФ и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Правительством Социалистической Республики Вьетнам о временной трудовой деятельности граждан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РФ в Республике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Вьетнам и граждан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Республики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Вьетнам в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РФ от 27.10.2008</a:t>
            </a: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Граждане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КНР и Вьетнама,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не являющиеся ВКС, временно пребывающие на территории РФ и работающие по трудовым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договорам:</a:t>
            </a: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не 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являются застрахованными лицами по </a:t>
            </a: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ОПС 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в </a:t>
            </a: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РФ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относятся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к застрахованным лицам в РФ: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по обязательному социальному страхованию на ВНИМ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по обязательному медицинскому страхованию.</a:t>
            </a:r>
          </a:p>
          <a:p>
            <a:pPr>
              <a:spcAft>
                <a:spcPts val="800"/>
              </a:spcAft>
            </a:pP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endParaRPr lang="ru-RU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11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smtClean="0"/>
              <a:t>Что сдают работодатели по итогам года в ИФНС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294894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Новая форма РСВ: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Приказ ФНС от 29.09.2023 № ЕА-7-11/696@</a:t>
            </a:r>
          </a:p>
          <a:p>
            <a:pPr>
              <a:spcAft>
                <a:spcPts val="800"/>
              </a:spcAft>
            </a:pP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Обновлен раздел 1 «Сводные данные об обязательствах плательщика страховых взносов»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7140" y="931974"/>
            <a:ext cx="7566660" cy="5135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49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smtClean="0"/>
              <a:t>Что сдают работодатели по итогам года в ИФНС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Добавлен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подраздел 4 к разделу 1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53790"/>
            <a:ext cx="7475220" cy="4732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55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smtClean="0"/>
              <a:t>Что сдают работодатели по итогам года в ИФНС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Добавлено приложение 5 к разделу 1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87082"/>
            <a:ext cx="7559040" cy="463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59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smtClean="0"/>
              <a:t>Что сдают работодатели по итогам года в ИФНС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Обязательны:</a:t>
            </a:r>
            <a:endParaRPr lang="ru-RU" b="1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титульный лист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раздел 1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подраздел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1 по каждому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тарифу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раздел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3 по каждому физлицу, числящемуся в IV квартал 2023 г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4019492"/>
            <a:ext cx="10449099" cy="1877437"/>
          </a:xfrm>
          <a:prstGeom prst="rect">
            <a:avLst/>
          </a:prstGeom>
          <a:solidFill>
            <a:srgbClr val="E4E4E8"/>
          </a:solidFill>
          <a:ln w="15875">
            <a:solidFill>
              <a:srgbClr val="50236E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ru-RU" sz="2400" dirty="0">
                <a:ea typeface="Times New Roman" panose="02020603050405020304" pitchFamily="18" charset="0"/>
                <a:cs typeface="Calibri" panose="020F0502020204030204" pitchFamily="34" charset="0"/>
              </a:rPr>
              <a:t>Если </a:t>
            </a:r>
            <a:r>
              <a:rPr lang="ru-RU" sz="24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в течение 2023 г. </a:t>
            </a:r>
            <a:r>
              <a:rPr lang="ru-RU" sz="2400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не </a:t>
            </a:r>
            <a:r>
              <a:rPr lang="ru-RU" sz="2400" b="1" dirty="0">
                <a:ea typeface="Times New Roman" panose="02020603050405020304" pitchFamily="18" charset="0"/>
                <a:cs typeface="Calibri" panose="020F0502020204030204" pitchFamily="34" charset="0"/>
              </a:rPr>
              <a:t>начисляли доходы </a:t>
            </a:r>
            <a:r>
              <a:rPr lang="ru-RU" sz="24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физлицам, представляем:</a:t>
            </a:r>
            <a:endParaRPr lang="ru-RU" sz="24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sz="2400" dirty="0">
                <a:ea typeface="Times New Roman" panose="02020603050405020304" pitchFamily="18" charset="0"/>
                <a:cs typeface="Calibri" panose="020F0502020204030204" pitchFamily="34" charset="0"/>
              </a:rPr>
              <a:t>титульный лист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sz="2400" dirty="0">
                <a:ea typeface="Times New Roman" panose="02020603050405020304" pitchFamily="18" charset="0"/>
                <a:cs typeface="Calibri" panose="020F0502020204030204" pitchFamily="34" charset="0"/>
              </a:rPr>
              <a:t>раздел 1 с кодом «2» без подразделов и приложений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sz="2400" dirty="0">
                <a:ea typeface="Times New Roman" panose="02020603050405020304" pitchFamily="18" charset="0"/>
                <a:cs typeface="Calibri" panose="020F0502020204030204" pitchFamily="34" charset="0"/>
              </a:rPr>
              <a:t>раздел 3 на каждое застрахованное лицо с прочерками в подразделе 3.2.</a:t>
            </a:r>
          </a:p>
        </p:txBody>
      </p:sp>
    </p:spTree>
    <p:extLst>
      <p:ext uri="{BB962C8B-B14F-4D97-AF65-F5344CB8AC3E}">
        <p14:creationId xmlns:p14="http://schemas.microsoft.com/office/powerpoint/2010/main" val="345252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smtClean="0"/>
              <a:t>Что сдают работодатели по итогам года в ИФНС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Пониженные 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тарифы взносов у МСП</a:t>
            </a:r>
          </a:p>
          <a:p>
            <a:pPr>
              <a:spcAft>
                <a:spcPts val="800"/>
              </a:spcAft>
            </a:pPr>
            <a:r>
              <a:rPr lang="ru-RU" u="sng" dirty="0">
                <a:ea typeface="Times New Roman" panose="02020603050405020304" pitchFamily="18" charset="0"/>
                <a:cs typeface="Calibri" panose="020F0502020204030204" pitchFamily="34" charset="0"/>
              </a:rPr>
              <a:t>Письмо ФНС от 17.07.2023 № ЗГ-3-11/9234</a:t>
            </a:r>
          </a:p>
          <a:p>
            <a:pPr>
              <a:spcAft>
                <a:spcPts val="800"/>
              </a:spcAft>
            </a:pP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Налоговым кодексом плательщику страховых взносов не предоставлено право отказаться от установленных законодательством тарифов страховых взносов либо изменить их размер, в том числе отказаться от пониженных тарифов страховых взносов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. →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Применение пониженных тарифов страховых взносов 15% субъектами МСП 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является обязанностью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, а не правом плательщика страховых взносов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</a:p>
          <a:p>
            <a:pPr>
              <a:spcAft>
                <a:spcPts val="800"/>
              </a:spcAft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→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Если организация применяла основной тариф, необходимо подать уточненные РСВ и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уточненные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декларации по налогу на прибыль (по УСН).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76ECD1-F0A1-44C6-0324-8F8B8CB97F63}"/>
              </a:ext>
            </a:extLst>
          </p:cNvPr>
          <p:cNvSpPr txBox="1"/>
          <p:nvPr/>
        </p:nvSpPr>
        <p:spPr>
          <a:xfrm>
            <a:off x="838200" y="5168041"/>
            <a:ext cx="10515600" cy="1217769"/>
          </a:xfrm>
          <a:prstGeom prst="rect">
            <a:avLst/>
          </a:prstGeom>
          <a:solidFill>
            <a:srgbClr val="50236E">
              <a:alpha val="14118"/>
            </a:srgb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2400" b="1" dirty="0">
                <a:solidFill>
                  <a:srgbClr val="E6E0EB"/>
                </a:solidFill>
              </a:rPr>
              <a:t>М</a:t>
            </a:r>
            <a:endParaRPr lang="ru-RU" sz="2800" b="1" dirty="0">
              <a:solidFill>
                <a:srgbClr val="E6E0EB"/>
              </a:solidFill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2400" dirty="0" smtClean="0"/>
              <a:t>Статья </a:t>
            </a:r>
            <a:r>
              <a:rPr lang="ru-RU" sz="2400" b="1" dirty="0"/>
              <a:t>«Упрощенец платил взносы по тарифу 30% вместо 15%: оставить нельзя исправить»</a:t>
            </a:r>
            <a:r>
              <a:rPr lang="ru-RU" sz="2400" dirty="0" smtClean="0"/>
              <a:t> в ГК, 2023, № 11, </a:t>
            </a:r>
            <a:r>
              <a:rPr lang="en-US" sz="2400" dirty="0">
                <a:hlinkClick r:id="rId2"/>
              </a:rPr>
              <a:t>https://</a:t>
            </a:r>
            <a:r>
              <a:rPr lang="en-US" sz="2400" dirty="0" smtClean="0">
                <a:hlinkClick r:id="rId2"/>
              </a:rPr>
              <a:t>glavkniga.ru/elver/2023/11/6524</a:t>
            </a:r>
            <a:r>
              <a:rPr lang="ru-RU" sz="2400" dirty="0" smtClean="0"/>
              <a:t> </a:t>
            </a:r>
            <a:endParaRPr lang="ru-RU" sz="2400" b="1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227C1FC-C81F-5F66-EBB1-A2EEC7F4C5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521" y="5248038"/>
            <a:ext cx="321909" cy="321909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36C1B50-D111-21D8-A1CD-7C15A0675C15}"/>
              </a:ext>
            </a:extLst>
          </p:cNvPr>
          <p:cNvSpPr/>
          <p:nvPr/>
        </p:nvSpPr>
        <p:spPr>
          <a:xfrm>
            <a:off x="1276855" y="5224327"/>
            <a:ext cx="24148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50236E"/>
                </a:solidFill>
              </a:rPr>
              <a:t>Материалы по теме</a:t>
            </a:r>
          </a:p>
        </p:txBody>
      </p:sp>
    </p:spTree>
    <p:extLst>
      <p:ext uri="{BB962C8B-B14F-4D97-AF65-F5344CB8AC3E}">
        <p14:creationId xmlns:p14="http://schemas.microsoft.com/office/powerpoint/2010/main" val="26588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smtClean="0"/>
              <a:t>Что сдают работодатели по итогам года в ИФНС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Заполнение РСВ при применении пониженного тарифа 15%:</a:t>
            </a:r>
            <a:endParaRPr lang="ru-RU" b="1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два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подраздела 1, коды «01» (основной тариф 30%) и «20» (пониженный тариф для МСП 15%)</a:t>
            </a:r>
          </a:p>
          <a:p>
            <a:pPr>
              <a:spcAft>
                <a:spcPts val="800"/>
              </a:spcAft>
            </a:pP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Справка.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При коде тарифа «20» в стр. 030 «Сумма выплат …» включаем только выплаты, облагаемые по тарифу 15%, а стр. 040 «Сумма, не подлежащая обложению страховыми взносами …» не заполняем. Суммы в пределах 16 242 руб. в месяц и выплаты, полностью не облагаемые взносами по ст. 422 НК РФ, отражаем в стр. 030 и 040 подраздела 1 с кодом тарифа «01».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два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подраздела 3.2.1. на каждое физлицо, коды для граждан РФ «НР» (тариф 30%) и «МС» (тариф 15%).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Подраздел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3.1 заполняем только на первом листе.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76ECD1-F0A1-44C6-0324-8F8B8CB97F63}"/>
              </a:ext>
            </a:extLst>
          </p:cNvPr>
          <p:cNvSpPr txBox="1"/>
          <p:nvPr/>
        </p:nvSpPr>
        <p:spPr>
          <a:xfrm>
            <a:off x="838200" y="5500439"/>
            <a:ext cx="10515600" cy="885371"/>
          </a:xfrm>
          <a:prstGeom prst="rect">
            <a:avLst/>
          </a:prstGeom>
          <a:solidFill>
            <a:srgbClr val="50236E">
              <a:alpha val="14118"/>
            </a:srgb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2400" b="1" dirty="0">
                <a:solidFill>
                  <a:srgbClr val="E6E0EB"/>
                </a:solidFill>
              </a:rPr>
              <a:t>М</a:t>
            </a:r>
            <a:endParaRPr lang="ru-RU" sz="2800" b="1" dirty="0">
              <a:solidFill>
                <a:srgbClr val="E6E0EB"/>
              </a:solidFill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2400" dirty="0"/>
              <a:t>Тренинг </a:t>
            </a:r>
            <a:r>
              <a:rPr lang="ru-RU" sz="2400" b="1" dirty="0"/>
              <a:t>«РСВ за 2023 год» </a:t>
            </a:r>
            <a:r>
              <a:rPr lang="ru-RU" sz="2400" dirty="0">
                <a:hlinkClick r:id="rId2"/>
              </a:rPr>
              <a:t>https://</a:t>
            </a:r>
            <a:r>
              <a:rPr lang="ru-RU" sz="2400" dirty="0" smtClean="0">
                <a:hlinkClick r:id="rId2"/>
              </a:rPr>
              <a:t>glavkniga.ru/seminars/2023/9/seminar/99</a:t>
            </a:r>
            <a:r>
              <a:rPr lang="ru-RU" sz="2400" dirty="0" smtClean="0"/>
              <a:t> ■</a:t>
            </a:r>
            <a:endParaRPr lang="ru-RU" sz="2400" b="1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227C1FC-C81F-5F66-EBB1-A2EEC7F4C5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521" y="5580436"/>
            <a:ext cx="321909" cy="321909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36C1B50-D111-21D8-A1CD-7C15A0675C15}"/>
              </a:ext>
            </a:extLst>
          </p:cNvPr>
          <p:cNvSpPr/>
          <p:nvPr/>
        </p:nvSpPr>
        <p:spPr>
          <a:xfrm>
            <a:off x="1276855" y="5556725"/>
            <a:ext cx="24148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50236E"/>
                </a:solidFill>
              </a:rPr>
              <a:t>Материалы по теме</a:t>
            </a:r>
          </a:p>
        </p:txBody>
      </p:sp>
    </p:spTree>
    <p:extLst>
      <p:ext uri="{BB962C8B-B14F-4D97-AF65-F5344CB8AC3E}">
        <p14:creationId xmlns:p14="http://schemas.microsoft.com/office/powerpoint/2010/main" val="287429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гк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sz="4000" b="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8562</TotalTime>
  <Words>777</Words>
  <Application>Microsoft Office PowerPoint</Application>
  <PresentationFormat>Широкоэкранный</PresentationFormat>
  <Paragraphs>68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Times New Roman</vt:lpstr>
      <vt:lpstr>Wingdings</vt:lpstr>
      <vt:lpstr>Тема гк</vt:lpstr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Алексеева Елена Анатольевна</cp:lastModifiedBy>
  <cp:revision>1120</cp:revision>
  <dcterms:created xsi:type="dcterms:W3CDTF">2022-05-22T12:20:38Z</dcterms:created>
  <dcterms:modified xsi:type="dcterms:W3CDTF">2024-01-23T20:33:40Z</dcterms:modified>
</cp:coreProperties>
</file>