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499" r:id="rId3"/>
    <p:sldId id="715" r:id="rId4"/>
    <p:sldId id="740" r:id="rId5"/>
    <p:sldId id="701" r:id="rId6"/>
    <p:sldId id="716" r:id="rId7"/>
    <p:sldId id="717" r:id="rId8"/>
    <p:sldId id="718" r:id="rId9"/>
    <p:sldId id="709" r:id="rId10"/>
    <p:sldId id="72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499"/>
            <p14:sldId id="715"/>
            <p14:sldId id="740"/>
            <p14:sldId id="701"/>
            <p14:sldId id="716"/>
            <p14:sldId id="717"/>
            <p14:sldId id="718"/>
            <p14:sldId id="709"/>
            <p14:sldId id="7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6163" autoAdjust="0"/>
  </p:normalViewPr>
  <p:slideViewPr>
    <p:cSldViewPr snapToGrid="0">
      <p:cViewPr varScale="1">
        <p:scale>
          <a:sx n="68" d="100"/>
          <a:sy n="68" d="100"/>
        </p:scale>
        <p:origin x="84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3/11/652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seminars/2023/9/seminar/9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 smtClean="0">
                <a:solidFill>
                  <a:srgbClr val="50236E"/>
                </a:solidFill>
              </a:rPr>
              <a:t>Отчетность работодателей в ИФНС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146"/>
              </p:ext>
            </p:extLst>
          </p:nvPr>
        </p:nvGraphicFramePr>
        <p:xfrm>
          <a:off x="838200" y="1925197"/>
          <a:ext cx="10515600" cy="4152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7797">
                  <a:extLst>
                    <a:ext uri="{9D8B030D-6E8A-4147-A177-3AD203B41FA5}">
                      <a16:colId xmlns:a16="http://schemas.microsoft.com/office/drawing/2014/main" val="3085538154"/>
                    </a:ext>
                  </a:extLst>
                </a:gridCol>
                <a:gridCol w="5827803">
                  <a:extLst>
                    <a:ext uri="{9D8B030D-6E8A-4147-A177-3AD203B41FA5}">
                      <a16:colId xmlns:a16="http://schemas.microsoft.com/office/drawing/2014/main" val="42319892"/>
                    </a:ext>
                  </a:extLst>
                </a:gridCol>
              </a:tblGrid>
              <a:tr h="407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Форма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075692"/>
                  </a:ext>
                </a:extLst>
              </a:tr>
              <a:tr h="40740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25 января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B1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88278"/>
                  </a:ext>
                </a:extLst>
              </a:tr>
              <a:tr h="1024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Расчет по страховым взносам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29.09.2022 № ЕД-7-11/878@ (в ред. Приказа от 29.09.2023 № ЕА-7-11/696@) –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новая форма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765342"/>
                  </a:ext>
                </a:extLst>
              </a:tr>
              <a:tr h="814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Персонифицированные сведения о физлицах за декабрь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29.09.2022 № ЕД-7-11/878@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13308"/>
                  </a:ext>
                </a:extLst>
              </a:tr>
              <a:tr h="68316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Можно не сдавать при условии своевременной 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подачи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РСВ с разделом 3 за 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</a:rPr>
                        <a:t>год (Письмо ФНС от 28.03.2023 № БС-4-11/3700@)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54033"/>
                  </a:ext>
                </a:extLst>
              </a:tr>
              <a:tr h="40740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26 февраля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B1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662652"/>
                  </a:ext>
                </a:extLst>
              </a:tr>
              <a:tr h="407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Расчет 6-НДФЛ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15.10.2020 № ЕД-7-11/753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@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15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4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Расчет по страховым взносам за 2023 г.</a:t>
            </a:r>
          </a:p>
          <a:p>
            <a:pPr>
              <a:spcAft>
                <a:spcPts val="800"/>
              </a:spcAft>
            </a:pP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Законы от 31.07.2023 № 389-ФЗ, от 04.08.2023 № 427-ФЗ - с 31 июля 2023 г.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Если работник-иностранец по международному соглашению РФ застрахован только по одному или по двум видам обязательного страхования, то страховые взносы по нему исчисляем отдельно по каждому виду страхования в процентах от единого тарифа 30% или пониженного тарифа (15% или 7,6%) в пропорции: на ОПС – 72,8%, на ОМС – 18,3%, на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ВНиМ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– 8,9%.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Утверждены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отдельные КБК для перечисления взносов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 иностранцам (Приказ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Минфина от 29.06.2023 № 100н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):</a:t>
            </a: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40261"/>
              </p:ext>
            </p:extLst>
          </p:nvPr>
        </p:nvGraphicFramePr>
        <p:xfrm>
          <a:off x="838200" y="4933062"/>
          <a:ext cx="10515600" cy="134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2032221621"/>
                    </a:ext>
                  </a:extLst>
                </a:gridCol>
                <a:gridCol w="6743700">
                  <a:extLst>
                    <a:ext uri="{9D8B030D-6E8A-4147-A177-3AD203B41FA5}">
                      <a16:colId xmlns:a16="http://schemas.microsoft.com/office/drawing/2014/main" val="217525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КБК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страхования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999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182 1 02 15010 06 1000 160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Страховые взносы на пенсионное страхование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925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182 1 02 15020 06 1000 160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Страховые взносы на страхование на случай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ВНиМ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785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182 1 02 15030 08 1000 160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Страховые взносы на медицинское страхование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696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2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Пример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Соглашение между Правительством РФ и Правительством Китайской Народной Республики о временной трудовой деятельности граждан РФ в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КНР 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граждан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КНР в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РФ от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03.11.2000; Соглашение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между Правительством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РФ 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Правительством Социалистической Республики Вьетнам о временной трудовой деятельности граждан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РФ в Республике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Вьетнам и граждан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Республики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Вьетнам в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РФ от 27.10.2008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Граждане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КНР и Вьетнама,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не являющиеся ВКС, временно пребывающие на территории РФ и работающие по трудовым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договорам: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не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являются застрахованными лицами по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ОПС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РФ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относятся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к застрахованным лицам в РФ: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 обязательному социальному страхованию на ВНИМ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 обязательному медицинскому страхованию.</a:t>
            </a: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294894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Новая форма РСВ: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Приказ ФНС от 29.09.2023 № ЕА-7-11/696@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Обновлен раздел 1 «Сводные данные об обязательствах плательщика страховых взносов»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140" y="931974"/>
            <a:ext cx="7566660" cy="513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Добавлен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подраздел 4 к разделу 1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53790"/>
            <a:ext cx="7475220" cy="473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5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Добавлено приложение 5 к разделу 1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87082"/>
            <a:ext cx="7559040" cy="463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9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Обязательны:</a:t>
            </a:r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титульный лист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раздел 1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1 по каждому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тарифу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3 по каждому физлицу, числящемуся в IV квартал 2023 г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019492"/>
            <a:ext cx="10449099" cy="1877437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Если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течение 2023 г. </a:t>
            </a:r>
            <a:r>
              <a:rPr lang="ru-RU" sz="24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не </a:t>
            </a:r>
            <a:r>
              <a:rPr lang="ru-RU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начисляли доходы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физлицам, представляем:</a:t>
            </a:r>
            <a:endParaRPr lang="ru-RU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титульный лист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раздел 1 с кодом «2» без подразделов и приложений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раздел 3 на каждое застрахованное лицо с прочерками в подразделе 3.2.</a:t>
            </a:r>
          </a:p>
        </p:txBody>
      </p:sp>
    </p:spTree>
    <p:extLst>
      <p:ext uri="{BB962C8B-B14F-4D97-AF65-F5344CB8AC3E}">
        <p14:creationId xmlns:p14="http://schemas.microsoft.com/office/powerpoint/2010/main" val="345252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Пониженные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тарифы взносов у МСП</a:t>
            </a:r>
          </a:p>
          <a:p>
            <a:pPr>
              <a:spcAft>
                <a:spcPts val="800"/>
              </a:spcAft>
            </a:pP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Письмо ФНС от 17.07.2023 № ЗГ-3-11/9234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Налоговым кодексом плательщику страховых взносов не предоставлено право отказаться от установленных законодательством тарифов страховых взносов либо изменить их размер, в том числе отказаться от пониженных тарифов страховых взносов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 →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Применение пониженных тарифов страховых взносов 15% субъектами МСП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является обязанностью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, а не правом плательщика страховых взносов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Если организация применяла основной тариф, необходимо подать уточненные РСВ 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уточненные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декларации по налогу на прибыль (по УСН).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6ECD1-F0A1-44C6-0324-8F8B8CB97F63}"/>
              </a:ext>
            </a:extLst>
          </p:cNvPr>
          <p:cNvSpPr txBox="1"/>
          <p:nvPr/>
        </p:nvSpPr>
        <p:spPr>
          <a:xfrm>
            <a:off x="838200" y="5168041"/>
            <a:ext cx="10515600" cy="1217769"/>
          </a:xfrm>
          <a:prstGeom prst="rect">
            <a:avLst/>
          </a:prstGeom>
          <a:solidFill>
            <a:srgbClr val="50236E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E6E0EB"/>
                </a:solidFill>
              </a:rPr>
              <a:t>М</a:t>
            </a:r>
            <a:endParaRPr lang="ru-RU" sz="2800" b="1" dirty="0">
              <a:solidFill>
                <a:srgbClr val="E6E0EB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dirty="0" smtClean="0"/>
              <a:t>Статья </a:t>
            </a:r>
            <a:r>
              <a:rPr lang="ru-RU" sz="2400" b="1" dirty="0"/>
              <a:t>«Упрощенец платил взносы по тарифу 30% вместо 15%: оставить нельзя исправить»</a:t>
            </a:r>
            <a:r>
              <a:rPr lang="ru-RU" sz="2400" dirty="0" smtClean="0"/>
              <a:t> в ГК, 2023, № 11,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glavkniga.ru/elver/2023/11/6524</a:t>
            </a:r>
            <a:r>
              <a:rPr lang="ru-RU" sz="2400" dirty="0" smtClean="0"/>
              <a:t> 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27C1FC-C81F-5F66-EBB1-A2EEC7F4C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21" y="5248038"/>
            <a:ext cx="321909" cy="32190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6C1B50-D111-21D8-A1CD-7C15A0675C15}"/>
              </a:ext>
            </a:extLst>
          </p:cNvPr>
          <p:cNvSpPr/>
          <p:nvPr/>
        </p:nvSpPr>
        <p:spPr>
          <a:xfrm>
            <a:off x="1276855" y="5224327"/>
            <a:ext cx="241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50236E"/>
                </a:solidFill>
              </a:rPr>
              <a:t>Материалы по теме</a:t>
            </a:r>
          </a:p>
        </p:txBody>
      </p:sp>
    </p:spTree>
    <p:extLst>
      <p:ext uri="{BB962C8B-B14F-4D97-AF65-F5344CB8AC3E}">
        <p14:creationId xmlns:p14="http://schemas.microsoft.com/office/powerpoint/2010/main" val="2658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сдают работодатели по итогам года в ИФНС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Заполнение РСВ при применении пониженного тарифа 15%:</a:t>
            </a:r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два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подраздела 1, коды «01» (основной тариф 30%) и «20» (пониженный тариф для МСП 15%)</a:t>
            </a:r>
          </a:p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Справка.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При коде тарифа «20» в стр. 030 «Сумма выплат …» включаем только выплаты, облагаемые по тарифу 15%, а стр. 040 «Сумма, не подлежащая обложению страховыми взносами …» не заполняем. Суммы в пределах 16 242 руб. в месяц и выплаты, полностью не облагаемые взносами по ст. 422 НК РФ, отражаем в стр. 030 и 040 подраздела 1 с кодом тарифа «01».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два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подраздела 3.2.1. на каждое физлицо, коды для граждан РФ «НР» (тариф 30%) и «МС» (тариф 15%).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3.1 заполняем только на первом листе.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6ECD1-F0A1-44C6-0324-8F8B8CB97F63}"/>
              </a:ext>
            </a:extLst>
          </p:cNvPr>
          <p:cNvSpPr txBox="1"/>
          <p:nvPr/>
        </p:nvSpPr>
        <p:spPr>
          <a:xfrm>
            <a:off x="838200" y="5500439"/>
            <a:ext cx="10515600" cy="885371"/>
          </a:xfrm>
          <a:prstGeom prst="rect">
            <a:avLst/>
          </a:prstGeom>
          <a:solidFill>
            <a:srgbClr val="50236E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E6E0EB"/>
                </a:solidFill>
              </a:rPr>
              <a:t>М</a:t>
            </a:r>
            <a:endParaRPr lang="ru-RU" sz="2800" b="1" dirty="0">
              <a:solidFill>
                <a:srgbClr val="E6E0EB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dirty="0"/>
              <a:t>Тренинг </a:t>
            </a:r>
            <a:r>
              <a:rPr lang="ru-RU" sz="2400" b="1" dirty="0"/>
              <a:t>«РСВ за 2023 год» </a:t>
            </a:r>
            <a:r>
              <a:rPr lang="ru-RU" sz="2400" dirty="0">
                <a:hlinkClick r:id="rId2"/>
              </a:rPr>
              <a:t>https://</a:t>
            </a:r>
            <a:r>
              <a:rPr lang="ru-RU" sz="2400" dirty="0" smtClean="0">
                <a:hlinkClick r:id="rId2"/>
              </a:rPr>
              <a:t>glavkniga.ru/seminars/2023/9/seminar/99</a:t>
            </a:r>
            <a:r>
              <a:rPr lang="ru-RU" sz="2400" dirty="0" smtClean="0"/>
              <a:t> ■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27C1FC-C81F-5F66-EBB1-A2EEC7F4C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21" y="5580436"/>
            <a:ext cx="321909" cy="32190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6C1B50-D111-21D8-A1CD-7C15A0675C15}"/>
              </a:ext>
            </a:extLst>
          </p:cNvPr>
          <p:cNvSpPr/>
          <p:nvPr/>
        </p:nvSpPr>
        <p:spPr>
          <a:xfrm>
            <a:off x="1276855" y="5556725"/>
            <a:ext cx="241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50236E"/>
                </a:solidFill>
              </a:rPr>
              <a:t>Материалы по теме</a:t>
            </a:r>
          </a:p>
        </p:txBody>
      </p:sp>
    </p:spTree>
    <p:extLst>
      <p:ext uri="{BB962C8B-B14F-4D97-AF65-F5344CB8AC3E}">
        <p14:creationId xmlns:p14="http://schemas.microsoft.com/office/powerpoint/2010/main" val="28742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</TotalTime>
  <Words>777</Words>
  <Application>Microsoft Office PowerPoint</Application>
  <PresentationFormat>Широкоэкранный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2024-01-23T20:33:40Z</dcterms:modified>
</cp:coreProperties>
</file>