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6"/>
  </p:notesMasterIdLst>
  <p:handoutMasterIdLst>
    <p:handoutMasterId r:id="rId7"/>
  </p:handoutMasterIdLst>
  <p:sldIdLst>
    <p:sldId id="740" r:id="rId3"/>
    <p:sldId id="741" r:id="rId4"/>
    <p:sldId id="742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40"/>
            <p14:sldId id="741"/>
            <p14:sldId id="7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вгения" initials="Е" lastIdx="15" clrIdx="0">
    <p:extLst>
      <p:ext uri="{19B8F6BF-5375-455C-9EA6-DF929625EA0E}">
        <p15:presenceInfo xmlns:p15="http://schemas.microsoft.com/office/powerpoint/2012/main" userId="Евгени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8E2EE"/>
    <a:srgbClr val="8D6FAB"/>
    <a:srgbClr val="C6B7D5"/>
    <a:srgbClr val="E5DEE3"/>
    <a:srgbClr val="FCE5E3"/>
    <a:srgbClr val="E4E4E8"/>
    <a:srgbClr val="E6E0EB"/>
    <a:srgbClr val="9966FF"/>
    <a:srgbClr val="764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6163" autoAdjust="0"/>
  </p:normalViewPr>
  <p:slideViewPr>
    <p:cSldViewPr snapToGrid="0">
      <p:cViewPr varScale="1">
        <p:scale>
          <a:sx n="72" d="100"/>
          <a:sy n="72" d="100"/>
        </p:scale>
        <p:origin x="51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8222"/>
            <a:ext cx="10515600" cy="5349664"/>
          </a:xfrm>
        </p:spPr>
        <p:txBody>
          <a:bodyPr/>
          <a:lstStyle/>
          <a:p>
            <a:pPr fontAlgn="base"/>
            <a:r>
              <a:rPr lang="ru-RU" sz="3500" b="1" dirty="0" smtClean="0">
                <a:solidFill>
                  <a:srgbClr val="50236E"/>
                </a:solidFill>
              </a:rPr>
              <a:t>2. НДФЛ </a:t>
            </a:r>
            <a:r>
              <a:rPr lang="ru-RU" sz="3500" b="1" dirty="0">
                <a:solidFill>
                  <a:srgbClr val="50236E"/>
                </a:solidFill>
              </a:rPr>
              <a:t>с </a:t>
            </a:r>
            <a:r>
              <a:rPr lang="ru-RU" sz="3500" b="1" dirty="0" smtClean="0">
                <a:solidFill>
                  <a:srgbClr val="50236E"/>
                </a:solidFill>
              </a:rPr>
              <a:t>доходов зарубежных </a:t>
            </a:r>
            <a:r>
              <a:rPr lang="ru-RU" sz="3500" b="1" dirty="0" err="1" smtClean="0">
                <a:solidFill>
                  <a:srgbClr val="50236E"/>
                </a:solidFill>
              </a:rPr>
              <a:t>удаленщиков</a:t>
            </a:r>
            <a:r>
              <a:rPr lang="ru-RU" sz="3500" b="1" dirty="0" smtClean="0">
                <a:solidFill>
                  <a:srgbClr val="50236E"/>
                </a:solidFill>
              </a:rPr>
              <a:t> </a:t>
            </a:r>
          </a:p>
          <a:p>
            <a:pPr fontAlgn="base"/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С 2024 г</a:t>
            </a:r>
            <a:r>
              <a:rPr lang="ru-RU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вводится новый принцип </a:t>
            </a:r>
            <a:r>
              <a:rPr lang="ru-RU" dirty="0" smtClean="0"/>
              <a:t>обложения </a:t>
            </a:r>
            <a:r>
              <a:rPr lang="ru-RU" dirty="0"/>
              <a:t>доходов работников, с которыми заключен трудовой договор о дистанционной </a:t>
            </a:r>
            <a:r>
              <a:rPr lang="ru-RU" dirty="0" smtClean="0"/>
              <a:t>работе (подп</a:t>
            </a:r>
            <a:r>
              <a:rPr lang="ru-RU" dirty="0"/>
              <a:t>. 6.2 п. 1 ст. </a:t>
            </a:r>
            <a:r>
              <a:rPr lang="ru-RU" dirty="0" smtClean="0"/>
              <a:t>208, п</a:t>
            </a:r>
            <a:r>
              <a:rPr lang="ru-RU" dirty="0"/>
              <a:t>. 3, 3.1 ст. 224 НК </a:t>
            </a:r>
            <a:r>
              <a:rPr lang="ru-RU" dirty="0" smtClean="0"/>
              <a:t>РФ).</a:t>
            </a:r>
            <a:endParaRPr lang="ru-RU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b="1" dirty="0">
                <a:solidFill>
                  <a:srgbClr val="50236E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Новшество 1</a:t>
            </a:r>
            <a:r>
              <a:rPr lang="ru-RU" dirty="0">
                <a:solidFill>
                  <a:srgbClr val="50236E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Доходы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дистанционных работников </a:t>
            </a: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относятся к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доходам от источников в РФ, если работодатель:</a:t>
            </a:r>
            <a:endParaRPr lang="ru-RU" i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российская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организация. </a:t>
            </a: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Исключение – ОП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российской компании, зарегистрированное за границей;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ОП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иностранной организации, зарегистрированное в России. </a:t>
            </a:r>
            <a:endParaRPr lang="ru-RU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b="1" dirty="0">
                <a:solidFill>
                  <a:srgbClr val="50236E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Новшество 2.</a:t>
            </a:r>
            <a:r>
              <a:rPr lang="ru-RU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 всех доходов работников-</a:t>
            </a:r>
            <a:r>
              <a:rPr lang="ru-RU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удаленщиков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вне зависимости от их налогового статуса надо </a:t>
            </a: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исчислять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 удерживать НДФЛ по </a:t>
            </a:r>
            <a:r>
              <a:rPr lang="ru-RU" dirty="0">
                <a:ea typeface="Times New Roman" panose="02020603050405020304" pitchFamily="18" charset="0"/>
                <a:cs typeface="Times New Roman" panose="02020603050405020304" pitchFamily="18" charset="0"/>
              </a:rPr>
              <a:t>ставкам: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13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% с доходов за год 5 млн. руб. и менее;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% с суммы, превышающей за год 5 млн. руб.</a:t>
            </a:r>
          </a:p>
          <a:p>
            <a:pPr fontAlgn="base"/>
            <a:endParaRPr lang="ru-RU" sz="18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47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</a:t>
            </a:r>
            <a:r>
              <a:rPr lang="ru-RU" dirty="0" smtClean="0"/>
              <a:t>НДФЛ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5419"/>
            <a:ext cx="10515600" cy="531178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ru-RU" b="1" dirty="0"/>
              <a:t>Агентские обязанности для работодателей с 2024 года: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 (ИП) становятся </a:t>
            </a: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налоговыми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агентами по всем доходам, которые будут выплачивать удаленным сотрудникам, работающим за границей. Поэтому должны </a:t>
            </a:r>
            <a:r>
              <a:rPr lang="ru-RU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вести </a:t>
            </a:r>
            <a:r>
              <a:rPr lang="ru-RU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НДФЛ-регистры по этим работникам и отражать данные по ним в расчете 6-НДФЛ и справках о доходах; 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 smtClean="0"/>
              <a:t>можно не </a:t>
            </a:r>
            <a:r>
              <a:rPr lang="ru-RU" dirty="0"/>
              <a:t>определять статус </a:t>
            </a:r>
            <a:r>
              <a:rPr lang="ru-RU" dirty="0" smtClean="0"/>
              <a:t>работника-</a:t>
            </a:r>
            <a:r>
              <a:rPr lang="ru-RU" dirty="0" err="1" smtClean="0"/>
              <a:t>удаленщика</a:t>
            </a:r>
            <a:r>
              <a:rPr lang="ru-RU" dirty="0" smtClean="0"/>
              <a:t> </a:t>
            </a:r>
            <a:r>
              <a:rPr lang="ru-RU" dirty="0"/>
              <a:t>при каждой выплате дохода и на конец </a:t>
            </a:r>
            <a:r>
              <a:rPr lang="ru-RU" dirty="0" smtClean="0"/>
              <a:t>года, если он не </a:t>
            </a:r>
            <a:r>
              <a:rPr lang="ru-RU" dirty="0"/>
              <a:t>претендует на </a:t>
            </a:r>
            <a:r>
              <a:rPr lang="ru-RU" dirty="0" smtClean="0"/>
              <a:t>НДФЛ-вычеты. </a:t>
            </a:r>
            <a:endParaRPr lang="ru-RU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65898230-466E-8ACD-4224-4343299294FB}"/>
              </a:ext>
            </a:extLst>
          </p:cNvPr>
          <p:cNvGrpSpPr/>
          <p:nvPr/>
        </p:nvGrpSpPr>
        <p:grpSpPr>
          <a:xfrm>
            <a:off x="838200" y="4145812"/>
            <a:ext cx="10515600" cy="2271391"/>
            <a:chOff x="893900" y="2202671"/>
            <a:chExt cx="10515600" cy="196479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850B634-952F-8B44-FF04-A92958768F18}"/>
                </a:ext>
              </a:extLst>
            </p:cNvPr>
            <p:cNvSpPr txBox="1"/>
            <p:nvPr/>
          </p:nvSpPr>
          <p:spPr>
            <a:xfrm>
              <a:off x="893900" y="2202671"/>
              <a:ext cx="10515600" cy="1964799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1000"/>
                </a:spcBef>
              </a:pPr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</a:p>
            <a:p>
              <a:pPr fontAlgn="base"/>
              <a:r>
                <a:rPr lang="ru-RU" sz="2400" dirty="0"/>
                <a:t>М</a:t>
              </a:r>
              <a:r>
                <a:rPr lang="ru-RU" sz="2400" dirty="0" smtClean="0"/>
                <a:t>ожно направить работнику </a:t>
              </a:r>
              <a:r>
                <a:rPr lang="ru-RU" sz="2400" dirty="0"/>
                <a:t>с местом работы по трудовому договору за </a:t>
              </a:r>
              <a:r>
                <a:rPr lang="ru-RU" sz="2400" dirty="0" smtClean="0"/>
                <a:t>границей письмо </a:t>
              </a:r>
              <a:r>
                <a:rPr lang="ru-RU" sz="2400" dirty="0"/>
                <a:t>(уведомление) в произвольной </a:t>
              </a:r>
              <a:r>
                <a:rPr lang="ru-RU" sz="2400" dirty="0" smtClean="0"/>
                <a:t>форме и в нем сообщить</a:t>
              </a:r>
              <a:r>
                <a:rPr lang="ru-RU" sz="2400" dirty="0"/>
                <a:t>:</a:t>
              </a:r>
            </a:p>
            <a:p>
              <a:pPr marL="342900" indent="-342900" fontAlgn="base">
                <a:buFont typeface="Arial" panose="020B0604020202020204" pitchFamily="34" charset="0"/>
                <a:buChar char="•"/>
              </a:pPr>
              <a:r>
                <a:rPr lang="ru-RU" sz="2400" dirty="0" smtClean="0"/>
                <a:t>о </a:t>
              </a:r>
              <a:r>
                <a:rPr lang="ru-RU" sz="2400" dirty="0"/>
                <a:t>внесенных в гл. 23 НК РФ поправках, которые </a:t>
              </a:r>
              <a:r>
                <a:rPr lang="ru-RU" sz="2400" dirty="0" smtClean="0"/>
                <a:t>вступили в </a:t>
              </a:r>
              <a:r>
                <a:rPr lang="ru-RU" sz="2400" dirty="0"/>
                <a:t>силу с 01.01.2024;</a:t>
              </a:r>
            </a:p>
            <a:p>
              <a:pPr marL="342900" indent="-342900" fontAlgn="base">
                <a:buFont typeface="Arial" panose="020B0604020202020204" pitchFamily="34" charset="0"/>
                <a:buChar char="•"/>
              </a:pPr>
              <a:r>
                <a:rPr lang="ru-RU" sz="2400" dirty="0" smtClean="0"/>
                <a:t>о </a:t>
              </a:r>
              <a:r>
                <a:rPr lang="ru-RU" sz="2400" dirty="0"/>
                <a:t>том, что </a:t>
              </a:r>
              <a:r>
                <a:rPr lang="ru-RU" sz="2400" dirty="0" smtClean="0"/>
                <a:t>начнете </a:t>
              </a:r>
              <a:r>
                <a:rPr lang="ru-RU" sz="2400" dirty="0"/>
                <a:t>удерживать НДФЛ с января 2024 г. при выплате первого налогооблагаемого дохода</a:t>
              </a:r>
              <a:r>
                <a:rPr lang="ru-RU" sz="2400" dirty="0" smtClean="0"/>
                <a:t>.</a:t>
              </a:r>
              <a:r>
                <a:rPr lang="ru-RU" sz="2400" dirty="0">
                  <a:ea typeface="Times New Roman" panose="02020603050405020304" pitchFamily="18" charset="0"/>
                  <a:cs typeface="Calibri" panose="020F0502020204030204" pitchFamily="34" charset="0"/>
                </a:rPr>
                <a:t> </a:t>
              </a:r>
              <a:endParaRPr lang="ru-RU" sz="2400" dirty="0"/>
            </a:p>
          </p:txBody>
        </p:sp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74D8E249-D1D0-EB91-CD54-48C498CDCC8D}"/>
                </a:ext>
              </a:extLst>
            </p:cNvPr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4837037D-0859-1EFF-DD71-BCD307084AEC}"/>
                  </a:ext>
                </a:extLst>
              </p:cNvPr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8" name="Рисунок 7">
                <a:extLst>
                  <a:ext uri="{FF2B5EF4-FFF2-40B4-BE49-F238E27FC236}">
                    <a16:creationId xmlns:a16="http://schemas.microsoft.com/office/drawing/2014/main" id="{FBB606AF-8D0F-8D70-9EEC-CA218692C1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58957"/>
                <a:ext cx="329568" cy="26957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117859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28774" y="123698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Новшества-2024 </a:t>
            </a:r>
            <a:r>
              <a:rPr lang="ru-RU" dirty="0"/>
              <a:t>по НДФЛ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036145"/>
            <a:ext cx="10649607" cy="5584666"/>
          </a:xfrm>
        </p:spPr>
        <p:txBody>
          <a:bodyPr/>
          <a:lstStyle/>
          <a:p>
            <a:pPr fontAlgn="base"/>
            <a:r>
              <a:rPr lang="ru-RU" b="1" dirty="0"/>
              <a:t>Что осталось </a:t>
            </a:r>
            <a:r>
              <a:rPr lang="ru-RU" b="1" dirty="0" smtClean="0"/>
              <a:t>неизменным в 2024 году для нерезидентов</a:t>
            </a:r>
            <a:endParaRPr lang="ru-RU" b="1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установленные новшества для зарубежных </a:t>
            </a:r>
            <a:r>
              <a:rPr lang="ru-RU" dirty="0" err="1" smtClean="0"/>
              <a:t>удаленщиков</a:t>
            </a:r>
            <a:r>
              <a:rPr lang="ru-RU" dirty="0" smtClean="0"/>
              <a:t> не </a:t>
            </a:r>
            <a:r>
              <a:rPr lang="ru-RU" dirty="0"/>
              <a:t>изменяют </a:t>
            </a:r>
            <a:r>
              <a:rPr lang="ru-RU" dirty="0" smtClean="0"/>
              <a:t>общий </a:t>
            </a:r>
            <a:r>
              <a:rPr lang="ru-RU" dirty="0"/>
              <a:t>порядок уплаты НДФЛ </a:t>
            </a:r>
            <a:r>
              <a:rPr lang="ru-RU" dirty="0" smtClean="0"/>
              <a:t>для других работников-нерезидентов;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для </a:t>
            </a:r>
            <a:r>
              <a:rPr lang="ru-RU" dirty="0"/>
              <a:t>нерезидентов объект налогообложения НДФЛ – доход, полученный от источников в РФ, </a:t>
            </a:r>
            <a:r>
              <a:rPr lang="ru-RU" dirty="0" smtClean="0"/>
              <a:t>в </a:t>
            </a:r>
            <a:r>
              <a:rPr lang="ru-RU" dirty="0"/>
              <a:t>частности, вознаграждение </a:t>
            </a:r>
            <a:r>
              <a:rPr lang="ru-RU" dirty="0" smtClean="0"/>
              <a:t>за </a:t>
            </a:r>
            <a:r>
              <a:rPr lang="ru-RU" dirty="0"/>
              <a:t>выполнение трудовых или иных обязанностей в РФ </a:t>
            </a:r>
            <a:r>
              <a:rPr lang="ru-RU" dirty="0" smtClean="0"/>
              <a:t>(</a:t>
            </a:r>
            <a:r>
              <a:rPr lang="ru-RU" dirty="0"/>
              <a:t>подп. 6 п. 1 ст. 208, ст. 209 </a:t>
            </a:r>
            <a:r>
              <a:rPr lang="ru-RU" dirty="0" smtClean="0"/>
              <a:t>НК РФ);</a:t>
            </a: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в </a:t>
            </a:r>
            <a:r>
              <a:rPr lang="ru-RU" dirty="0"/>
              <a:t>отношении всех доходов нерезидентов </a:t>
            </a:r>
            <a:r>
              <a:rPr lang="ru-RU" dirty="0" smtClean="0"/>
              <a:t>ставка – 30% (</a:t>
            </a:r>
            <a:r>
              <a:rPr lang="ru-RU" dirty="0"/>
              <a:t>п. 3 ст. 224 </a:t>
            </a:r>
            <a:r>
              <a:rPr lang="ru-RU" dirty="0" smtClean="0"/>
              <a:t>НК РФ);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при смене налогового статуса (с нерезидента на резидента и наоборот) нужно пересчитывать НДФЛ с начала года.</a:t>
            </a:r>
          </a:p>
          <a:p>
            <a:pPr fontAlgn="base"/>
            <a:endParaRPr lang="ru-RU" dirty="0"/>
          </a:p>
          <a:p>
            <a:pPr fontAlgn="base"/>
            <a:endParaRPr lang="ru-RU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4017D22A-C2FD-BBFC-A5C8-69B4D76FF412}"/>
              </a:ext>
            </a:extLst>
          </p:cNvPr>
          <p:cNvGrpSpPr/>
          <p:nvPr/>
        </p:nvGrpSpPr>
        <p:grpSpPr>
          <a:xfrm>
            <a:off x="838198" y="4620263"/>
            <a:ext cx="10649607" cy="2000548"/>
            <a:chOff x="720480" y="2202671"/>
            <a:chExt cx="10649607" cy="200054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B659393-F778-5439-B35B-24494BA4DDA0}"/>
                </a:ext>
              </a:extLst>
            </p:cNvPr>
            <p:cNvSpPr txBox="1"/>
            <p:nvPr/>
          </p:nvSpPr>
          <p:spPr>
            <a:xfrm>
              <a:off x="720480" y="2202671"/>
              <a:ext cx="10649607" cy="2000548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 smtClean="0"/>
                <a:t>Для физлиц</a:t>
              </a:r>
              <a:r>
                <a:rPr lang="ru-RU" sz="2400" dirty="0"/>
                <a:t>, работающих за границей по ГПД, в 2024 г. </a:t>
              </a:r>
              <a:r>
                <a:rPr lang="ru-RU" sz="2400" dirty="0" smtClean="0"/>
                <a:t>все остается так же</a:t>
              </a:r>
              <a:r>
                <a:rPr lang="ru-RU" sz="2400" dirty="0"/>
                <a:t>, как и в 2023 г</a:t>
              </a:r>
              <a:r>
                <a:rPr lang="ru-RU" sz="2400" dirty="0" smtClean="0"/>
                <a:t>. → исполнитель выполняет работы/оказывает услуги не </a:t>
              </a:r>
              <a:r>
                <a:rPr lang="ru-RU" sz="2400" dirty="0"/>
                <a:t>в </a:t>
              </a:r>
              <a:r>
                <a:rPr lang="ru-RU" sz="2400" dirty="0" smtClean="0"/>
                <a:t>России (это </a:t>
              </a:r>
              <a:r>
                <a:rPr lang="ru-RU" sz="2400" dirty="0"/>
                <a:t>указано в </a:t>
              </a:r>
              <a:r>
                <a:rPr lang="ru-RU" sz="2400" dirty="0" smtClean="0"/>
                <a:t>ГПД) → вознаграждение – доход </a:t>
              </a:r>
              <a:r>
                <a:rPr lang="ru-RU" sz="2400" dirty="0"/>
                <a:t>от источников за пределами </a:t>
              </a:r>
              <a:r>
                <a:rPr lang="ru-RU" sz="2400" dirty="0" smtClean="0"/>
                <a:t>РФ</a:t>
              </a:r>
              <a:r>
                <a:rPr lang="ru-RU" sz="2400" dirty="0"/>
                <a:t> </a:t>
              </a:r>
              <a:r>
                <a:rPr lang="ru-RU" sz="2400" dirty="0" smtClean="0"/>
                <a:t>→ российский заказчик выплачивает </a:t>
              </a:r>
              <a:r>
                <a:rPr lang="ru-RU" sz="2400" dirty="0"/>
                <a:t>вознаграждение </a:t>
              </a:r>
              <a:r>
                <a:rPr lang="ru-RU" sz="2400" dirty="0" smtClean="0"/>
                <a:t>без удержания НДФЛ</a:t>
              </a:r>
              <a:r>
                <a:rPr lang="ru-RU" sz="2400" dirty="0"/>
                <a:t>. </a:t>
              </a:r>
            </a:p>
          </p:txBody>
        </p:sp>
        <p:grpSp>
          <p:nvGrpSpPr>
            <p:cNvPr id="16" name="Группа 15">
              <a:extLst>
                <a:ext uri="{FF2B5EF4-FFF2-40B4-BE49-F238E27FC236}">
                  <a16:creationId xmlns:a16="http://schemas.microsoft.com/office/drawing/2014/main" id="{41467409-1013-3BD0-8493-0C432343BA23}"/>
                </a:ext>
              </a:extLst>
            </p:cNvPr>
            <p:cNvGrpSpPr/>
            <p:nvPr/>
          </p:nvGrpSpPr>
          <p:grpSpPr>
            <a:xfrm>
              <a:off x="886060" y="2280983"/>
              <a:ext cx="1300641" cy="400110"/>
              <a:chOff x="886060" y="2280983"/>
              <a:chExt cx="1300641" cy="400110"/>
            </a:xfrm>
          </p:grpSpPr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5079DD15-BFB6-C6D0-92D4-8A4285F3C03D}"/>
                  </a:ext>
                </a:extLst>
              </p:cNvPr>
              <p:cNvSpPr/>
              <p:nvPr/>
            </p:nvSpPr>
            <p:spPr>
              <a:xfrm>
                <a:off x="1265551" y="2280983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8" name="Рисунок 17">
                <a:extLst>
                  <a:ext uri="{FF2B5EF4-FFF2-40B4-BE49-F238E27FC236}">
                    <a16:creationId xmlns:a16="http://schemas.microsoft.com/office/drawing/2014/main" id="{668BAB21-E33E-A35E-2499-43D9CFEFB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86060" y="2307694"/>
                <a:ext cx="346687" cy="34668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5288700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15151</TotalTime>
  <Words>358</Words>
  <Application>Microsoft Office PowerPoint</Application>
  <PresentationFormat>Широкоэкранный</PresentationFormat>
  <Paragraphs>27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Алексеева Елена Анатольевна</cp:lastModifiedBy>
  <cp:revision>1485</cp:revision>
  <dcterms:created xsi:type="dcterms:W3CDTF">2022-05-22T12:20:38Z</dcterms:created>
  <dcterms:modified xsi:type="dcterms:W3CDTF">2024-01-17T21:17:02Z</dcterms:modified>
</cp:coreProperties>
</file>