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5"/>
  </p:notesMasterIdLst>
  <p:handoutMasterIdLst>
    <p:handoutMasterId r:id="rId6"/>
  </p:handoutMasterIdLst>
  <p:sldIdLst>
    <p:sldId id="750" r:id="rId3"/>
    <p:sldId id="751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50"/>
            <p14:sldId id="7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egulation.gov.ru/Regulation/Npa/PublicView?npaID=14407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Расчет </a:t>
            </a:r>
            <a:r>
              <a:rPr lang="ru-RU" dirty="0"/>
              <a:t>6-НДФЛ: какую информацию хочет увидеть </a:t>
            </a:r>
            <a:r>
              <a:rPr lang="ru-RU" dirty="0" smtClean="0"/>
              <a:t>ФНС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/>
            <a:r>
              <a:rPr lang="ru-RU" sz="4000" b="1" dirty="0" smtClean="0">
                <a:solidFill>
                  <a:srgbClr val="50236E"/>
                </a:solidFill>
              </a:rPr>
              <a:t>Новая </a:t>
            </a:r>
            <a:r>
              <a:rPr lang="ru-RU" sz="4000" b="1" dirty="0">
                <a:solidFill>
                  <a:srgbClr val="50236E"/>
                </a:solidFill>
              </a:rPr>
              <a:t>форма 6-НДФЛ с </a:t>
            </a:r>
            <a:r>
              <a:rPr lang="en-US" sz="4000" b="1" dirty="0" smtClean="0">
                <a:solidFill>
                  <a:srgbClr val="50236E"/>
                </a:solidFill>
              </a:rPr>
              <a:t>I</a:t>
            </a:r>
            <a:r>
              <a:rPr lang="ru-RU" sz="4000" b="1" dirty="0" smtClean="0">
                <a:solidFill>
                  <a:srgbClr val="50236E"/>
                </a:solidFill>
              </a:rPr>
              <a:t> квартала </a:t>
            </a:r>
            <a:r>
              <a:rPr lang="ru-RU" sz="4000" b="1" dirty="0">
                <a:solidFill>
                  <a:srgbClr val="50236E"/>
                </a:solidFill>
              </a:rPr>
              <a:t>2024 г. </a:t>
            </a:r>
            <a:endParaRPr lang="ru-RU" sz="4000" dirty="0">
              <a:solidFill>
                <a:srgbClr val="50236E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 smtClean="0"/>
              <a:t>Документы:</a:t>
            </a:r>
            <a:r>
              <a:rPr lang="ru-RU" dirty="0" smtClean="0"/>
              <a:t> </a:t>
            </a:r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Письмо </a:t>
            </a:r>
            <a:r>
              <a:rPr lang="ru-RU" dirty="0"/>
              <a:t>ФНС от 04.12.2023 № БС-4-11/15166@ – </a:t>
            </a:r>
            <a:r>
              <a:rPr lang="ru-RU" dirty="0" smtClean="0"/>
              <a:t>рекомендованная форма расчета 6-НДФЛ</a:t>
            </a:r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Письмо ФНС от </a:t>
            </a:r>
            <a:r>
              <a:rPr lang="ru-RU" dirty="0"/>
              <a:t>20.12.2023 </a:t>
            </a:r>
            <a:r>
              <a:rPr lang="ru-RU" dirty="0" smtClean="0"/>
              <a:t>№ </a:t>
            </a:r>
            <a:r>
              <a:rPr lang="ru-RU" dirty="0"/>
              <a:t>БС-4-11/15922</a:t>
            </a:r>
            <a:r>
              <a:rPr lang="ru-RU" dirty="0" smtClean="0"/>
              <a:t>@</a:t>
            </a:r>
            <a:r>
              <a:rPr lang="ru-RU" dirty="0"/>
              <a:t> </a:t>
            </a:r>
            <a:r>
              <a:rPr lang="ru-RU" dirty="0" smtClean="0"/>
              <a:t>– контрольные соотношения по рекомендованной форме расчета 6-НДФЛ</a:t>
            </a:r>
          </a:p>
          <a:p>
            <a:pPr fontAlgn="base"/>
            <a:r>
              <a:rPr lang="ru-RU" dirty="0" smtClean="0"/>
              <a:t>Пока форма еще не утверждена. ФНС на своем сайте разместила </a:t>
            </a:r>
            <a:r>
              <a:rPr lang="ru-RU" dirty="0"/>
              <a:t>рекомендованную форму </a:t>
            </a:r>
            <a:r>
              <a:rPr lang="ru-RU" dirty="0" smtClean="0"/>
              <a:t>расчета.</a:t>
            </a:r>
          </a:p>
          <a:p>
            <a:pPr fontAlgn="base"/>
            <a:r>
              <a:rPr lang="ru-RU" dirty="0" smtClean="0"/>
              <a:t>Также разработан </a:t>
            </a:r>
            <a:r>
              <a:rPr lang="ru-RU" dirty="0"/>
              <a:t>проект новой </a:t>
            </a:r>
            <a:r>
              <a:rPr lang="ru-RU" dirty="0" smtClean="0"/>
              <a:t>формы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://regulation.gov.ru/Regulation/Npa/PublicView?npaID=144070</a:t>
            </a:r>
            <a:r>
              <a:rPr lang="en-US" dirty="0" smtClean="0">
                <a:hlinkClick r:id="rId2"/>
              </a:rPr>
              <a:t>#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527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Расчет </a:t>
            </a:r>
            <a:r>
              <a:rPr lang="ru-RU" dirty="0"/>
              <a:t>6-НДФЛ: какую информацию хочет увидеть </a:t>
            </a:r>
            <a:r>
              <a:rPr lang="ru-RU" dirty="0" smtClean="0"/>
              <a:t>ФНС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49664"/>
          </a:xfrm>
        </p:spPr>
        <p:txBody>
          <a:bodyPr/>
          <a:lstStyle/>
          <a:p>
            <a:pPr fontAlgn="base">
              <a:lnSpc>
                <a:spcPct val="100000"/>
              </a:lnSpc>
            </a:pPr>
            <a:r>
              <a:rPr lang="ru-RU" dirty="0" smtClean="0"/>
              <a:t>В новой форме расчета 6-НДФЛ учтены нововведения, вступающие в силу с 01.01.2024, в частности в расчете нужно будет отражать:</a:t>
            </a:r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/>
              <a:t>в </a:t>
            </a:r>
            <a:r>
              <a:rPr lang="ru-RU" dirty="0" smtClean="0"/>
              <a:t>строках 020 и 030 </a:t>
            </a:r>
            <a:r>
              <a:rPr lang="ru-RU" dirty="0"/>
              <a:t>раздела 1 – сумму подлежащего удержанию </a:t>
            </a:r>
            <a:r>
              <a:rPr lang="ru-RU" dirty="0" smtClean="0"/>
              <a:t>НДФЛ и возвращенного налога с </a:t>
            </a:r>
            <a:r>
              <a:rPr lang="ru-RU" dirty="0"/>
              <a:t>начала года, а не за последние 3 месяца квартала как в прежней форме расчета</a:t>
            </a:r>
            <a:r>
              <a:rPr lang="ru-RU" dirty="0" smtClean="0"/>
              <a:t>;</a:t>
            </a:r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удержанный </a:t>
            </a:r>
            <a:r>
              <a:rPr lang="ru-RU" dirty="0"/>
              <a:t>НДФЛ в разбивке по шести </a:t>
            </a:r>
            <a:r>
              <a:rPr lang="ru-RU" dirty="0" smtClean="0"/>
              <a:t>срокам перечисления и в </a:t>
            </a:r>
            <a:r>
              <a:rPr lang="ru-RU" dirty="0"/>
              <a:t>разделе </a:t>
            </a:r>
            <a:r>
              <a:rPr lang="ru-RU" dirty="0" smtClean="0"/>
              <a:t>1 (строки 021 – 026), и </a:t>
            </a:r>
            <a:r>
              <a:rPr lang="ru-RU" dirty="0"/>
              <a:t>в разделе </a:t>
            </a:r>
            <a:r>
              <a:rPr lang="ru-RU" dirty="0" smtClean="0"/>
              <a:t>2 (строки 161 – 166);</a:t>
            </a:r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возвращенный НДФЛ по шести срокам и в разделе 1 (строки 031 – 036), и в разделе 2 (строки 191 – 196);</a:t>
            </a:r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только общую </a:t>
            </a:r>
            <a:r>
              <a:rPr lang="ru-RU" dirty="0"/>
              <a:t>сумму доходов, полученную </a:t>
            </a:r>
            <a:r>
              <a:rPr lang="ru-RU" dirty="0" smtClean="0"/>
              <a:t>физлицами (строка 120 раздела 2) без разбивки на выплаты по трудовым договорам и по договорам ГПХ.</a:t>
            </a:r>
          </a:p>
          <a:p>
            <a:pPr fontAlgn="base">
              <a:lnSpc>
                <a:spcPct val="100000"/>
              </a:lnSpc>
            </a:pPr>
            <a:r>
              <a:rPr lang="ru-RU" dirty="0" smtClean="0"/>
              <a:t>В справке о доходах не будет поля для указания перечисленного НДФЛ.</a:t>
            </a:r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342900" indent="-342900"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34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15157</TotalTime>
  <Words>222</Words>
  <Application>Microsoft Office PowerPoint</Application>
  <PresentationFormat>Широкоэкранный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1484</cp:revision>
  <dcterms:created xsi:type="dcterms:W3CDTF">2022-05-22T12:20:38Z</dcterms:created>
  <dcterms:modified xsi:type="dcterms:W3CDTF">2024-01-17T21:52:04Z</dcterms:modified>
</cp:coreProperties>
</file>