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</p:sldMasterIdLst>
  <p:notesMasterIdLst>
    <p:notesMasterId r:id="rId14"/>
  </p:notesMasterIdLst>
  <p:handoutMasterIdLst>
    <p:handoutMasterId r:id="rId15"/>
  </p:handoutMasterIdLst>
  <p:sldIdLst>
    <p:sldId id="974" r:id="rId3"/>
    <p:sldId id="975" r:id="rId4"/>
    <p:sldId id="976" r:id="rId5"/>
    <p:sldId id="977" r:id="rId6"/>
    <p:sldId id="978" r:id="rId7"/>
    <p:sldId id="979" r:id="rId8"/>
    <p:sldId id="980" r:id="rId9"/>
    <p:sldId id="981" r:id="rId10"/>
    <p:sldId id="982" r:id="rId11"/>
    <p:sldId id="983" r:id="rId12"/>
    <p:sldId id="99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2B2B238-2913-4008-9088-17A27468866F}">
          <p14:sldIdLst>
            <p14:sldId id="974"/>
            <p14:sldId id="975"/>
            <p14:sldId id="976"/>
            <p14:sldId id="977"/>
            <p14:sldId id="978"/>
            <p14:sldId id="979"/>
            <p14:sldId id="980"/>
            <p14:sldId id="981"/>
            <p14:sldId id="982"/>
            <p14:sldId id="983"/>
            <p14:sldId id="9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236E"/>
    <a:srgbClr val="E6E0EB"/>
    <a:srgbClr val="C1B1D1"/>
    <a:srgbClr val="8D6FAB"/>
    <a:srgbClr val="987DB3"/>
    <a:srgbClr val="9B6EBC"/>
    <a:srgbClr val="764696"/>
    <a:srgbClr val="FF9999"/>
    <a:srgbClr val="E94537"/>
    <a:srgbClr val="00B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6163" autoAdjust="0"/>
  </p:normalViewPr>
  <p:slideViewPr>
    <p:cSldViewPr snapToGrid="0">
      <p:cViewPr varScale="1">
        <p:scale>
          <a:sx n="111" d="100"/>
          <a:sy n="111" d="100"/>
        </p:scale>
        <p:origin x="53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3180" y="33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90DA9-5C82-41C2-9ABC-5E213CFCBA2C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A69FD-619B-43E3-97BD-AC581237E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3246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FC64A-9265-4364-8EF6-C8B55523F3AA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C1802-43F1-4CB0-8A95-CD6ACD8B6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769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lavkniga.ru/elver/2022/24/6232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грамма вебина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839788" y="603411"/>
            <a:ext cx="10515600" cy="1087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50236E"/>
                </a:solidFill>
                <a:latin typeface="+mn-lt"/>
              </a:rPr>
              <a:t>Программа </a:t>
            </a:r>
            <a:r>
              <a:rPr lang="ru-RU" dirty="0" err="1">
                <a:solidFill>
                  <a:srgbClr val="50236E"/>
                </a:solidFill>
                <a:latin typeface="+mn-lt"/>
              </a:rPr>
              <a:t>вебинара</a:t>
            </a:r>
            <a:endParaRPr lang="ru-RU" dirty="0">
              <a:solidFill>
                <a:srgbClr val="50236E"/>
              </a:solidFill>
              <a:latin typeface="+mn-lt"/>
            </a:endParaRPr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10448642" cy="4498975"/>
          </a:xfrm>
        </p:spPr>
        <p:txBody>
          <a:bodyPr numCol="2" spcCol="360000">
            <a:noAutofit/>
          </a:bodyPr>
          <a:lstStyle>
            <a:lvl1pPr marL="342900" indent="-342900" defTabSz="914400">
              <a:defRPr/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52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СТИЛЕЙ ЗАГОЛОВКОВ И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ru-RU"/>
              <a:t>Образцы чего-то там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838199" y="1021157"/>
            <a:ext cx="10515600" cy="5442705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ru-RU" sz="4400" b="1" dirty="0">
                <a:solidFill>
                  <a:srgbClr val="50236E"/>
                </a:solidFill>
              </a:rPr>
              <a:t>Заголовок 1 Страховые взносы: заполняем РСВ</a:t>
            </a:r>
          </a:p>
          <a:p>
            <a:pPr>
              <a:lnSpc>
                <a:spcPts val="4400"/>
              </a:lnSpc>
            </a:pPr>
            <a:r>
              <a:rPr lang="ru-RU" sz="3800" dirty="0">
                <a:solidFill>
                  <a:srgbClr val="50236E"/>
                </a:solidFill>
              </a:rPr>
              <a:t>Заголовок 2 Компенсация за задержку зарплаты </a:t>
            </a:r>
            <a:endParaRPr lang="ru-RU" sz="4400" b="1" dirty="0">
              <a:solidFill>
                <a:srgbClr val="50236E"/>
              </a:solidFill>
            </a:endParaRPr>
          </a:p>
          <a:p>
            <a:r>
              <a:rPr lang="ru-RU" b="1" dirty="0">
                <a:solidFill>
                  <a:srgbClr val="50236E"/>
                </a:solidFill>
              </a:rPr>
              <a:t>Заголовок 3 Позиция Минфина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Ситуация 3: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Дистанционный сотрудник, работавший за рубежом, до конца 2022 г. вернулся в РФ.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→ С месяца, в котором физлицо вернулось в РФ, российская организация-работодатель должна выполнять обязанности налогового агента по НДФЛ. → По доходам, полученным за период работы за границей, работник должен самостоятельно подать 3-НДФЛ и заплатить налог.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Ситуация 4: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Дистанционный работник уехал за границу в середине года и к концу 2022 г. стал нерезидентом. Нужно: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пересчитать НДФЛ с доходов, выплаченных за период работы в РФ, по ставке 30% вместо 13%</a:t>
            </a:r>
          </a:p>
        </p:txBody>
      </p:sp>
    </p:spTree>
    <p:extLst>
      <p:ext uri="{BB962C8B-B14F-4D97-AF65-F5344CB8AC3E}">
        <p14:creationId xmlns:p14="http://schemas.microsoft.com/office/powerpoint/2010/main" val="81696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ТАБЛИ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ru-RU"/>
              <a:t>Образцы чего-то там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838199" y="1021157"/>
            <a:ext cx="10515600" cy="5442705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Ситуация 3: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Дистанционный сотрудник, работавший за рубежом, до конца 2022 г. вернулся в РФ.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→ С месяца, в котором физлицо вернулось в РФ, российская организация-работодатель должна выполнять обязанности налогового агента по НДФЛ. → По доходам, полученным за период работы за границей, работник должен самостоятельно подать 3-НДФЛ и заплатить налог.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58608556"/>
              </p:ext>
            </p:extLst>
          </p:nvPr>
        </p:nvGraphicFramePr>
        <p:xfrm>
          <a:off x="838199" y="3429000"/>
          <a:ext cx="10515600" cy="2707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362">
                  <a:extLst>
                    <a:ext uri="{9D8B030D-6E8A-4147-A177-3AD203B41FA5}">
                      <a16:colId xmlns:a16="http://schemas.microsoft.com/office/drawing/2014/main" val="1678515630"/>
                    </a:ext>
                  </a:extLst>
                </a:gridCol>
                <a:gridCol w="5510038">
                  <a:extLst>
                    <a:ext uri="{9D8B030D-6E8A-4147-A177-3AD203B41FA5}">
                      <a16:colId xmlns:a16="http://schemas.microsoft.com/office/drawing/2014/main" val="122021470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773430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Код дохода</a:t>
                      </a:r>
                      <a:endParaRPr lang="ru-RU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D6FA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Расшифровка</a:t>
                      </a:r>
                      <a:endParaRPr lang="ru-RU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D6FA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Пояснение</a:t>
                      </a:r>
                    </a:p>
                  </a:txBody>
                  <a:tcPr>
                    <a:solidFill>
                      <a:srgbClr val="8D6FA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108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/>
                        <a:t>2721</a:t>
                      </a:r>
                    </a:p>
                  </a:txBody>
                  <a:tcPr>
                    <a:solidFill>
                      <a:srgbClr val="8D6FA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effectLst/>
                        </a:rPr>
                        <a:t>Стоимость имущества, полученного в порядке дарения (за исключением имущества, полученного в порядке дарения, налоговая база по которому определяется в соответствии с пунктом 6 статьи 210 Кодекса)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500" dirty="0"/>
                    </a:p>
                  </a:txBody>
                  <a:tcPr>
                    <a:solidFill>
                      <a:srgbClr val="8D6FA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Указывается: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- стоимость ценных бумаг, полученных физлицами в порядке дарения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- стоимость любого имущества, полученного в порядке дарения физлицами – нерезидентами РФ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D6FA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654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/>
                        <a:t>2720</a:t>
                      </a:r>
                    </a:p>
                  </a:txBody>
                  <a:tcPr>
                    <a:solidFill>
                      <a:srgbClr val="8D6FA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effectLst/>
                        </a:rPr>
                        <a:t>Стоимость имущества, полученного в порядке дарения, налоговая база, по которому определяется в соответствии с пунктом 6 статьи 210 Кодекса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D6FA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Все прочие подарки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D6FA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490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4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ФОРМ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ru-RU"/>
              <a:t>Образцы чего-то там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021157"/>
                <a:ext cx="10515600" cy="5442705"/>
              </a:xfrm>
            </p:spPr>
            <p:txBody>
              <a:bodyPr>
                <a:noAutofit/>
              </a:bodyPr>
              <a:lstStyle/>
              <a:p>
                <a:r>
                  <a:rPr lang="ru-RU" dirty="0"/>
                  <a:t>3. Начиная с ноября </a:t>
                </a:r>
                <a:r>
                  <a:rPr lang="ru-RU" dirty="0" err="1"/>
                  <a:t>доудерживаем</a:t>
                </a:r>
                <a:r>
                  <a:rPr lang="ru-RU" dirty="0"/>
                  <a:t> НДФЛ из последующих выплат этому работнику. Соблюдаем ограничение – удержания не могут превышать 20% от начисленной суммы (п. 4 ст. 226 НК РФ; ст. 138 ТК РФ):</a:t>
                </a:r>
                <a:endParaRPr lang="en-US" sz="2000" i="1" dirty="0"/>
              </a:p>
              <a:p>
                <a:pPr>
                  <a:lnSpc>
                    <a:spcPts val="2400"/>
                  </a:lnSpc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000" i="1">
                              <a:solidFill>
                                <a:srgbClr val="8D6FA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solidFill>
                                <a:srgbClr val="8D6FAB"/>
                              </a:solidFill>
                              <a:latin typeface="Cambria Math" panose="02040503050406030204" pitchFamily="18" charset="0"/>
                            </a:rPr>
                            <m:t>30 000 руб</m:t>
                          </m:r>
                          <m:r>
                            <a:rPr lang="en-US" sz="2000" i="1">
                              <a:solidFill>
                                <a:srgbClr val="8D6FAB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ru-RU" sz="2000" i="1">
                              <a:solidFill>
                                <a:srgbClr val="8D6FAB"/>
                              </a:solidFill>
                              <a:latin typeface="Cambria Math" panose="02040503050406030204" pitchFamily="18" charset="0"/>
                            </a:rPr>
                            <m:t> − 30 000 руб</m:t>
                          </m:r>
                          <m:r>
                            <a:rPr lang="en-US" sz="2000" i="1">
                              <a:solidFill>
                                <a:srgbClr val="8D6FAB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ru-RU" sz="2000" i="1">
                              <a:solidFill>
                                <a:srgbClr val="8D6FAB"/>
                              </a:solidFill>
                              <a:latin typeface="Cambria Math" panose="02040503050406030204" pitchFamily="18" charset="0"/>
                            </a:rPr>
                            <m:t>  ×30%</m:t>
                          </m:r>
                        </m:e>
                      </m:d>
                      <m:r>
                        <a:rPr lang="ru-RU" sz="2000" i="1">
                          <a:solidFill>
                            <a:srgbClr val="8D6FAB"/>
                          </a:solidFill>
                          <a:latin typeface="Cambria Math" panose="02040503050406030204" pitchFamily="18" charset="0"/>
                        </a:rPr>
                        <m:t>×20%=4 200 руб</m:t>
                      </m:r>
                      <m:r>
                        <a:rPr lang="en-US" sz="2000" i="1">
                          <a:solidFill>
                            <a:srgbClr val="8D6FAB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i="1" dirty="0">
                  <a:solidFill>
                    <a:srgbClr val="8D6FAB"/>
                  </a:solidFill>
                </a:endParaRPr>
              </a:p>
              <a:p>
                <a:r>
                  <a:rPr lang="ru-RU" dirty="0"/>
                  <a:t>4. Рассчитываем сумму неудержанного налога по состоянию на 31.12.2022:</a:t>
                </a:r>
              </a:p>
              <a:p>
                <a:pPr>
                  <a:lnSpc>
                    <a:spcPts val="24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 dirty="0" smtClean="0">
                          <a:solidFill>
                            <a:srgbClr val="8D6FAB"/>
                          </a:solidFill>
                          <a:latin typeface="Cambria Math" panose="02040503050406030204" pitchFamily="18" charset="0"/>
                        </a:rPr>
                        <m:t>51 000 руб. </m:t>
                      </m:r>
                      <m:r>
                        <a:rPr lang="en-US" sz="2000" b="0" i="1" dirty="0" smtClean="0">
                          <a:solidFill>
                            <a:srgbClr val="8D6FAB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ru-RU" sz="2000" i="1" dirty="0" smtClean="0">
                          <a:solidFill>
                            <a:srgbClr val="8D6FAB"/>
                          </a:solidFill>
                          <a:latin typeface="Cambria Math" panose="02040503050406030204" pitchFamily="18" charset="0"/>
                        </a:rPr>
                        <m:t>4 200 руб. </m:t>
                      </m:r>
                      <m:r>
                        <a:rPr lang="en-US" sz="2000" b="0" i="1" dirty="0" smtClean="0">
                          <a:solidFill>
                            <a:srgbClr val="8D6FAB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000" i="1" dirty="0">
                          <a:solidFill>
                            <a:srgbClr val="8D6FA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ru-RU" sz="2000" i="1" dirty="0" smtClean="0">
                          <a:solidFill>
                            <a:srgbClr val="8D6FAB"/>
                          </a:solidFill>
                          <a:latin typeface="Cambria Math" panose="02040503050406030204" pitchFamily="18" charset="0"/>
                        </a:rPr>
                        <m:t>2 мес. </m:t>
                      </m:r>
                      <m:r>
                        <a:rPr lang="en-US" sz="2000" b="0" i="1" dirty="0" smtClean="0">
                          <a:solidFill>
                            <a:srgbClr val="8D6FA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i="1" dirty="0" smtClean="0">
                          <a:solidFill>
                            <a:srgbClr val="8D6FAB"/>
                          </a:solidFill>
                          <a:latin typeface="Cambria Math" panose="02040503050406030204" pitchFamily="18" charset="0"/>
                        </a:rPr>
                        <m:t>42 600 руб.</m:t>
                      </m:r>
                    </m:oMath>
                  </m:oMathPara>
                </a14:m>
                <a:endParaRPr lang="ru-RU" sz="2000" dirty="0">
                  <a:solidFill>
                    <a:srgbClr val="8D6FAB"/>
                  </a:solidFill>
                </a:endParaRPr>
              </a:p>
              <a:p>
                <a:r>
                  <a:rPr lang="ru-RU" dirty="0"/>
                  <a:t>5. В 6-НДФЛ за 2022 г. (Письмо ФНС от 30.04.2021 № БС-4-11/6168@):</a:t>
                </a:r>
              </a:p>
              <a:p>
                <a:pPr lvl="1"/>
                <a:r>
                  <a:rPr lang="ru-RU" dirty="0"/>
                  <a:t>в разделе 1 в поле 020 отражаем удержанные за октябрь-декабрь суммы НДФЛ с учетом перерасчета:</a:t>
                </a:r>
                <a:r>
                  <a:rPr lang="en-US" sz="2000" i="1" dirty="0">
                    <a:solidFill>
                      <a:srgbClr val="8D6FAB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2000" i="1" dirty="0">
                    <a:solidFill>
                      <a:srgbClr val="8D6FAB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ru-RU" sz="2000" i="1" dirty="0" smtClean="0">
                        <a:solidFill>
                          <a:srgbClr val="8D6FAB"/>
                        </a:solidFill>
                        <a:latin typeface="Cambria Math" panose="02040503050406030204" pitchFamily="18" charset="0"/>
                      </a:rPr>
                      <m:t>30 </m:t>
                    </m:r>
                    <m:r>
                      <a:rPr lang="ru-RU" sz="2000" i="1" dirty="0">
                        <a:solidFill>
                          <a:srgbClr val="8D6FAB"/>
                        </a:solidFill>
                        <a:latin typeface="Cambria Math" panose="02040503050406030204" pitchFamily="18" charset="0"/>
                      </a:rPr>
                      <m:t>000 руб. </m:t>
                    </m:r>
                    <m:r>
                      <a:rPr lang="en-US" sz="2000" b="0" i="1" dirty="0" smtClean="0">
                        <a:solidFill>
                          <a:srgbClr val="8D6FAB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000" i="1" dirty="0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ru-RU" sz="2000" i="1" dirty="0">
                        <a:solidFill>
                          <a:srgbClr val="8D6FAB"/>
                        </a:solidFill>
                        <a:latin typeface="Cambria Math" panose="02040503050406030204" pitchFamily="18" charset="0"/>
                      </a:rPr>
                      <m:t>3 мес. </m:t>
                    </m:r>
                    <m:r>
                      <a:rPr lang="en-US" sz="2000" b="0" i="1" dirty="0" smtClean="0">
                        <a:solidFill>
                          <a:srgbClr val="8D6FAB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000" i="1" dirty="0" smtClean="0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ru-RU" sz="2000" i="1" dirty="0">
                        <a:solidFill>
                          <a:srgbClr val="8D6FAB"/>
                        </a:solidFill>
                        <a:latin typeface="Cambria Math" panose="02040503050406030204" pitchFamily="18" charset="0"/>
                      </a:rPr>
                      <m:t>30% + 4 200 руб. </m:t>
                    </m:r>
                    <m:r>
                      <a:rPr lang="en-US" sz="2000" b="0" i="1" dirty="0" smtClean="0">
                        <a:solidFill>
                          <a:srgbClr val="8D6FAB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000" i="1" dirty="0" smtClean="0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ru-RU" sz="2000" i="1" dirty="0">
                        <a:solidFill>
                          <a:srgbClr val="8D6FAB"/>
                        </a:solidFill>
                        <a:latin typeface="Cambria Math" panose="02040503050406030204" pitchFamily="18" charset="0"/>
                      </a:rPr>
                      <m:t>2 мес. </m:t>
                    </m:r>
                    <m:r>
                      <a:rPr lang="ru-RU" sz="2000" i="1" dirty="0" smtClean="0">
                        <a:solidFill>
                          <a:srgbClr val="8D6FA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2000" i="1" dirty="0">
                        <a:solidFill>
                          <a:srgbClr val="8D6FAB"/>
                        </a:solidFill>
                        <a:latin typeface="Cambria Math" panose="02040503050406030204" pitchFamily="18" charset="0"/>
                      </a:rPr>
                      <m:t>35 400</m:t>
                    </m:r>
                  </m:oMath>
                </a14:m>
                <a:endParaRPr lang="ru-RU" sz="2000" dirty="0">
                  <a:solidFill>
                    <a:srgbClr val="8D6FAB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ru-RU" dirty="0"/>
                  <a:t>в разделе 2 по ставке 30% отражаем итоговые показатели по работнику:</a:t>
                </a:r>
              </a:p>
              <a:p>
                <a:pPr>
                  <a:lnSpc>
                    <a:spcPts val="2400"/>
                  </a:lnSpc>
                </a:pPr>
                <a:endParaRPr lang="ru-RU" dirty="0"/>
              </a:p>
            </p:txBody>
          </p:sp>
        </mc:Choice>
        <mc:Fallback xmlns="">
          <p:sp>
            <p:nvSpPr>
              <p:cNvPr id="4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021157"/>
                <a:ext cx="10515600" cy="5442705"/>
              </a:xfrm>
              <a:blipFill>
                <a:blip r:embed="rId2"/>
                <a:stretch>
                  <a:fillRect l="-870" t="-1570" r="-5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506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ru-RU"/>
              <a:t>Страховые взносы: заполняем РСВ, ПСВ, ЕФС-1</a:t>
            </a:r>
            <a:endParaRPr lang="ru-RU" dirty="0"/>
          </a:p>
        </p:txBody>
      </p:sp>
      <p:sp>
        <p:nvSpPr>
          <p:cNvPr id="4" name="Текст 2"/>
          <p:cNvSpPr>
            <a:spLocks noGrp="1"/>
          </p:cNvSpPr>
          <p:nvPr>
            <p:ph idx="1"/>
          </p:nvPr>
        </p:nvSpPr>
        <p:spPr>
          <a:xfrm>
            <a:off x="838199" y="1021157"/>
            <a:ext cx="10515600" cy="5442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50196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ССЫЛКИ НА СТА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ru-RU"/>
              <a:t>Образцы чего-то там</a:t>
            </a:r>
            <a:endParaRPr lang="ru-RU" dirty="0"/>
          </a:p>
        </p:txBody>
      </p:sp>
      <p:grpSp>
        <p:nvGrpSpPr>
          <p:cNvPr id="4" name="Группа 3"/>
          <p:cNvGrpSpPr/>
          <p:nvPr userDrawn="1"/>
        </p:nvGrpSpPr>
        <p:grpSpPr>
          <a:xfrm>
            <a:off x="838200" y="5318272"/>
            <a:ext cx="10515600" cy="1200329"/>
            <a:chOff x="838200" y="5318272"/>
            <a:chExt cx="10515600" cy="1200329"/>
          </a:xfrm>
        </p:grpSpPr>
        <p:sp>
          <p:nvSpPr>
            <p:cNvPr id="5" name="TextBox 4"/>
            <p:cNvSpPr txBox="1"/>
            <p:nvPr/>
          </p:nvSpPr>
          <p:spPr>
            <a:xfrm>
              <a:off x="838200" y="5318272"/>
              <a:ext cx="10515600" cy="1200329"/>
            </a:xfrm>
            <a:prstGeom prst="rect">
              <a:avLst/>
            </a:prstGeom>
            <a:solidFill>
              <a:srgbClr val="50236E">
                <a:alpha val="14118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rgbClr val="E6E0EB"/>
                  </a:solidFill>
                </a:rPr>
                <a:t>М</a:t>
              </a:r>
              <a:endParaRPr lang="ru-RU" sz="2800" b="1" dirty="0">
                <a:solidFill>
                  <a:srgbClr val="E6E0EB"/>
                </a:solidFill>
              </a:endParaRPr>
            </a:p>
            <a:p>
              <a:r>
                <a:rPr lang="ru-RU" sz="2400" dirty="0"/>
                <a:t>Статья </a:t>
              </a:r>
              <a:r>
                <a:rPr lang="ru-RU" sz="2400" b="1" dirty="0"/>
                <a:t>«Особые налоговые правила для ДНР, ЛНР, Запорожской и Херсонской областей» </a:t>
              </a:r>
              <a:r>
                <a:rPr lang="ru-RU" sz="2400" dirty="0"/>
                <a:t>в ГК 2022, № 24 </a:t>
              </a:r>
              <a:r>
                <a:rPr lang="ru-RU" sz="2400" dirty="0">
                  <a:hlinkClick r:id="rId2"/>
                </a:rPr>
                <a:t>https://glavkniga.ru/elver/2022/24/6232</a:t>
              </a:r>
              <a:r>
                <a:rPr lang="ru-RU" sz="2400" dirty="0"/>
                <a:t> 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276855" y="5374558"/>
              <a:ext cx="24148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rgbClr val="50236E"/>
                  </a:solidFill>
                </a:rPr>
                <a:t>Материалы по теме</a:t>
              </a:r>
            </a:p>
          </p:txBody>
        </p:sp>
      </p:grpSp>
      <p:grpSp>
        <p:nvGrpSpPr>
          <p:cNvPr id="9" name="Группа 8"/>
          <p:cNvGrpSpPr/>
          <p:nvPr userDrawn="1"/>
        </p:nvGrpSpPr>
        <p:grpSpPr>
          <a:xfrm>
            <a:off x="838200" y="4281951"/>
            <a:ext cx="10515600" cy="830997"/>
            <a:chOff x="893900" y="2202671"/>
            <a:chExt cx="10515600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893900" y="2202671"/>
              <a:ext cx="10515600" cy="830997"/>
            </a:xfrm>
            <a:prstGeom prst="rect">
              <a:avLst/>
            </a:prstGeom>
            <a:solidFill>
              <a:srgbClr val="E94537">
                <a:alpha val="14118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rgbClr val="E6E0EB"/>
                  </a:solidFill>
                </a:rPr>
                <a:t>М</a:t>
              </a:r>
              <a:endParaRPr lang="ru-RU" sz="2800" b="1" dirty="0">
                <a:solidFill>
                  <a:srgbClr val="E6E0EB"/>
                </a:solidFill>
              </a:endParaRPr>
            </a:p>
            <a:p>
              <a:r>
                <a:rPr lang="ru-RU" sz="2400" dirty="0"/>
                <a:t>Уведомление об исчисленных суммах налога на прибыль не подаем.</a:t>
              </a: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002987" y="2258957"/>
              <a:ext cx="1250718" cy="400110"/>
              <a:chOff x="1002987" y="2258957"/>
              <a:chExt cx="1250718" cy="400110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1332555" y="2258957"/>
                <a:ext cx="9211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>
                    <a:solidFill>
                      <a:srgbClr val="E94537"/>
                    </a:solidFill>
                  </a:rPr>
                  <a:t>Важно</a:t>
                </a:r>
              </a:p>
            </p:txBody>
          </p:sp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2987" y="2288035"/>
                <a:ext cx="329568" cy="329568"/>
              </a:xfrm>
              <a:prstGeom prst="rect">
                <a:avLst/>
              </a:prstGeom>
            </p:spPr>
          </p:pic>
        </p:grpSp>
      </p:grp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87" y="5398268"/>
            <a:ext cx="321909" cy="32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56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" y="2738401"/>
            <a:ext cx="12191999" cy="4119599"/>
          </a:xfrm>
          <a:prstGeom prst="rect">
            <a:avLst/>
          </a:prstGeom>
          <a:solidFill>
            <a:srgbClr val="764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107671" y="3339573"/>
            <a:ext cx="9511997" cy="2411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ru-RU" sz="6000" b="1" dirty="0">
                <a:solidFill>
                  <a:schemeClr val="bg1"/>
                </a:solidFill>
                <a:latin typeface="+mj-lt"/>
              </a:rPr>
              <a:t>Готовимся к сдаче отчетности за </a:t>
            </a:r>
            <a:r>
              <a:rPr lang="en-US" sz="6000" b="1" dirty="0">
                <a:solidFill>
                  <a:schemeClr val="bg1"/>
                </a:solidFill>
                <a:latin typeface="+mj-lt"/>
              </a:rPr>
              <a:t>II</a:t>
            </a:r>
            <a:r>
              <a:rPr lang="ru-RU" sz="6000" b="1" dirty="0">
                <a:solidFill>
                  <a:schemeClr val="bg1"/>
                </a:solidFill>
                <a:latin typeface="+mj-lt"/>
              </a:rPr>
              <a:t> квартал </a:t>
            </a:r>
            <a:endParaRPr lang="en-US" sz="60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ts val="6000"/>
              </a:lnSpc>
            </a:pPr>
            <a:r>
              <a:rPr lang="ru-RU" sz="6000" b="1" dirty="0">
                <a:solidFill>
                  <a:schemeClr val="bg1"/>
                </a:solidFill>
                <a:latin typeface="+mj-lt"/>
              </a:rPr>
              <a:t>2023 г.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530057" y="2230202"/>
            <a:ext cx="13917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Е</a:t>
            </a:r>
            <a:r>
              <a:rPr lang="en-US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r>
              <a:rPr lang="ru-RU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М</a:t>
            </a:r>
            <a:r>
              <a:rPr lang="en-US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ru-RU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Филимонова</a:t>
            </a:r>
            <a:r>
              <a:rPr lang="en-US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,</a:t>
            </a:r>
            <a:endParaRPr lang="ru-RU" sz="12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ru-RU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ведущий эксперт</a:t>
            </a:r>
            <a:endParaRPr lang="ru-RU" sz="1200" dirty="0"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9043666" y="2243139"/>
            <a:ext cx="1306512" cy="4022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Е</a:t>
            </a:r>
            <a:r>
              <a:rPr lang="en-US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r>
              <a:rPr lang="ru-RU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А</a:t>
            </a:r>
            <a:r>
              <a:rPr lang="en-US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ru-RU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Шаронова</a:t>
            </a:r>
          </a:p>
          <a:p>
            <a:pPr>
              <a:lnSpc>
                <a:spcPts val="1200"/>
              </a:lnSpc>
            </a:pPr>
            <a:r>
              <a:rPr lang="ru-RU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ведущий эксперт</a:t>
            </a:r>
            <a:endParaRPr lang="ru-RU" sz="1200" dirty="0"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40379" y="2232575"/>
            <a:ext cx="1712841" cy="369332"/>
          </a:xfrm>
          <a:prstGeom prst="rect">
            <a:avLst/>
          </a:prstGeom>
          <a:solidFill>
            <a:srgbClr val="00B8A6"/>
          </a:solidFill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12 июля 2023 г</a:t>
            </a:r>
            <a:r>
              <a:rPr lang="en-US" b="1" dirty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43467" y="2232575"/>
            <a:ext cx="716863" cy="369333"/>
          </a:xfrm>
          <a:prstGeom prst="rect">
            <a:avLst/>
          </a:prstGeom>
          <a:solidFill>
            <a:srgbClr val="00B8A6"/>
          </a:solidFill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12:00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6096000" y="2232575"/>
            <a:ext cx="1059585" cy="369332"/>
          </a:xfrm>
          <a:prstGeom prst="rect">
            <a:avLst/>
          </a:prstGeom>
          <a:solidFill>
            <a:srgbClr val="00B8A6"/>
          </a:solidFill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Лекторы</a:t>
            </a: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79" y="588077"/>
            <a:ext cx="2135670" cy="65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01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06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0"/>
            <a:ext cx="12192000" cy="590081"/>
          </a:xfrm>
          <a:prstGeom prst="rect">
            <a:avLst/>
          </a:prstGeom>
          <a:solidFill>
            <a:srgbClr val="764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914405"/>
            <a:ext cx="10539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 1 </a:t>
            </a:r>
            <a:r>
              <a:rPr lang="ru-RU" dirty="0" err="1"/>
              <a:t>ур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199" y="2239968"/>
            <a:ext cx="10515600" cy="4223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Текст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34183" y="112477"/>
            <a:ext cx="81196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/>
              <a:t>Образцы чего-то там</a:t>
            </a:r>
            <a:endParaRPr lang="ru-R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435443" y="6374953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77500" lnSpcReduction="20000"/>
          </a:bodyPr>
          <a:lstStyle/>
          <a:p>
            <a:pPr algn="r"/>
            <a:fld id="{BD563453-3FA6-4338-97E6-31B88F33F074}" type="slidenum">
              <a:rPr lang="ru-RU" sz="2800" b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‹#›</a:t>
            </a:fld>
            <a:endParaRPr lang="ru-RU" sz="28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16981"/>
            <a:ext cx="1643743" cy="37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9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9" r:id="rId2"/>
    <p:sldLayoutId id="2147483680" r:id="rId3"/>
    <p:sldLayoutId id="2147483681" r:id="rId4"/>
    <p:sldLayoutId id="2147483678" r:id="rId5"/>
    <p:sldLayoutId id="2147483685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50236E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87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lavkniga.ru/elver/2023/23/6835" TargetMode="External"/><Relationship Id="rId2" Type="http://schemas.openxmlformats.org/officeDocument/2006/relationships/hyperlink" Target="https://glavkniga.ru/elver/2024/7/707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glavkniga.ru/elver/2019/10/4156" TargetMode="External"/><Relationship Id="rId4" Type="http://schemas.openxmlformats.org/officeDocument/2006/relationships/hyperlink" Target="https://glavkniga.ru/elver/2023/8/643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fr.gov.ru/employers/general_information/reporting/faq/~1004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Раздел 2 формы ЕФС-1: правильный тариф взносов и заполнение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2.3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36146"/>
            <a:ext cx="10515600" cy="5349664"/>
          </a:xfrm>
        </p:spPr>
        <p:txBody>
          <a:bodyPr/>
          <a:lstStyle/>
          <a:p>
            <a:r>
              <a:rPr lang="ru-RU" sz="4400" b="1" dirty="0">
                <a:solidFill>
                  <a:srgbClr val="50236E"/>
                </a:solidFill>
              </a:rPr>
              <a:t>Р</a:t>
            </a:r>
            <a:r>
              <a:rPr lang="ru-RU" sz="4400" b="1" dirty="0">
                <a:solidFill>
                  <a:srgbClr val="50236E"/>
                </a:solidFill>
                <a:ea typeface="Times New Roman" panose="02020603050405020304" pitchFamily="18" charset="0"/>
              </a:rPr>
              <a:t>аздел 2 формы ЕФС-1</a:t>
            </a:r>
            <a:endParaRPr lang="ru-RU" sz="4400" b="1" dirty="0">
              <a:solidFill>
                <a:srgbClr val="50236E"/>
              </a:solidFill>
            </a:endParaRPr>
          </a:p>
          <a:p>
            <a:r>
              <a:rPr lang="ru-RU" b="1" dirty="0"/>
              <a:t>Форма:</a:t>
            </a:r>
            <a:r>
              <a:rPr lang="ru-RU" dirty="0"/>
              <a:t> Приказ СФР от 17.11.2023 № 2281</a:t>
            </a:r>
          </a:p>
          <a:p>
            <a:r>
              <a:rPr lang="ru-RU" b="1" dirty="0"/>
              <a:t>Срок сдачи:</a:t>
            </a:r>
            <a:r>
              <a:rPr lang="ru-RU" dirty="0"/>
              <a:t> не позднее 25 июля 2024 г.</a:t>
            </a:r>
          </a:p>
          <a:p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Если в отчетном периоде (с 01.01.2024 по 30.06.2024) не начисляли выплаты физлицам, должны сдать в отделение СФР нулевой раздел 2 в таком составе: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 титульный лист;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 раздел 2 </a:t>
            </a:r>
            <a:r>
              <a:rPr lang="ru-RU" dirty="0"/>
              <a:t>с указанием периода, за который подается отчет (06), и численности работников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подраздел 2.1 с данными для расчета взносов и суммой начисленных взносов;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подраздел 2.3 раздела 2 с информацией о медосмотрах и </a:t>
            </a:r>
            <a:r>
              <a:rPr lang="ru-RU" dirty="0" err="1"/>
              <a:t>спецоценке</a:t>
            </a:r>
            <a:r>
              <a:rPr lang="ru-RU" dirty="0"/>
              <a:t>.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ru-RU" dirty="0"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632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Раздел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формы ЕФС-1: правильный тариф взносов и заполнение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2.3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24190"/>
            <a:ext cx="10515600" cy="5687322"/>
          </a:xfrm>
        </p:spPr>
        <p:txBody>
          <a:bodyPr/>
          <a:lstStyle/>
          <a:p>
            <a:r>
              <a:rPr lang="ru-RU" b="1" dirty="0">
                <a:solidFill>
                  <a:srgbClr val="50236E"/>
                </a:solidFill>
              </a:rPr>
              <a:t>Взносы с премий к праздникам, оплаты </a:t>
            </a:r>
            <a:r>
              <a:rPr lang="ru-RU" b="1" dirty="0" err="1">
                <a:solidFill>
                  <a:srgbClr val="50236E"/>
                </a:solidFill>
              </a:rPr>
              <a:t>допотпусков</a:t>
            </a:r>
            <a:r>
              <a:rPr lang="ru-RU" b="1" dirty="0">
                <a:solidFill>
                  <a:srgbClr val="50236E"/>
                </a:solidFill>
              </a:rPr>
              <a:t>, детских путевок</a:t>
            </a:r>
            <a:endParaRPr lang="ru-RU" dirty="0">
              <a:solidFill>
                <a:srgbClr val="50236E"/>
              </a:solidFill>
            </a:endParaRPr>
          </a:p>
          <a:p>
            <a:r>
              <a:rPr lang="ru-RU" b="1" dirty="0"/>
              <a:t>Документ:</a:t>
            </a:r>
            <a:r>
              <a:rPr lang="ru-RU" dirty="0"/>
              <a:t> Постановление АС ЗСО от 22.03.2024 № Ф04-933/2024</a:t>
            </a:r>
          </a:p>
          <a:p>
            <a:r>
              <a:rPr lang="ru-RU" dirty="0">
                <a:ea typeface="Times New Roman" panose="02020603050405020304" pitchFamily="18" charset="0"/>
                <a:cs typeface="Calibri" panose="020F0502020204030204" pitchFamily="34" charset="0"/>
              </a:rPr>
              <a:t>→ Компания на основании локальных актов </a:t>
            </a:r>
            <a:r>
              <a:rPr lang="ru-RU" dirty="0"/>
              <a:t>выплачивала премии к юбилею фирмы/профессиональному празднику, оплачивала работникам  </a:t>
            </a:r>
            <a:r>
              <a:rPr lang="ru-RU" dirty="0" err="1"/>
              <a:t>допотпуска</a:t>
            </a:r>
            <a:r>
              <a:rPr lang="ru-RU" dirty="0"/>
              <a:t> в связи с рождением ребенка/регистрацией брака, компенсировала работникам стоимость путевок в детские лагеря. Взносы с таких </a:t>
            </a:r>
            <a:r>
              <a:rPr lang="ru-RU" dirty="0" err="1"/>
              <a:t>соцвыплат</a:t>
            </a:r>
            <a:r>
              <a:rPr lang="ru-RU" dirty="0"/>
              <a:t> не уплачивала.</a:t>
            </a:r>
          </a:p>
          <a:p>
            <a:r>
              <a:rPr lang="ru-RU" dirty="0">
                <a:ea typeface="Times New Roman" panose="02020603050405020304" pitchFamily="18" charset="0"/>
                <a:cs typeface="Calibri" panose="020F0502020204030204" pitchFamily="34" charset="0"/>
              </a:rPr>
              <a:t>→ </a:t>
            </a:r>
            <a:r>
              <a:rPr lang="ru-RU" dirty="0"/>
              <a:t>СФР счел, что указанные выплаты произведены в рамках трудовых отношений и </a:t>
            </a:r>
            <a:r>
              <a:rPr lang="ru-RU" dirty="0" err="1"/>
              <a:t>доначислил</a:t>
            </a:r>
            <a:r>
              <a:rPr lang="ru-RU" dirty="0"/>
              <a:t> взносы, штраф и пени.</a:t>
            </a:r>
          </a:p>
          <a:p>
            <a:r>
              <a:rPr lang="ru-RU" dirty="0">
                <a:ea typeface="Times New Roman" panose="02020603050405020304" pitchFamily="18" charset="0"/>
                <a:cs typeface="Calibri" panose="020F0502020204030204" pitchFamily="34" charset="0"/>
              </a:rPr>
              <a:t>→ </a:t>
            </a:r>
            <a:r>
              <a:rPr lang="ru-RU" b="1" dirty="0"/>
              <a:t>Суд не согласился с СФР</a:t>
            </a:r>
            <a:r>
              <a:rPr lang="ru-RU" dirty="0"/>
              <a:t>, поскольку: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/>
              <a:t>факт наличия трудовых отношений между работодателем и работниками сам по себе не свидетельствует о том, что все выплаты являются оплатой труда</a:t>
            </a:r>
            <a:r>
              <a:rPr lang="ru-RU" dirty="0"/>
              <a:t>. Спорные выплаты не предусмотрены трудовыми договорами и не обладают признаками зарплаты в смысле ст. 129 ТК РФ;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/>
              <a:t>основанные на локальных актах выплаты носят социальный характер и не облагаются взносами.</a:t>
            </a:r>
            <a:endParaRPr lang="ru-RU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386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Раздел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формы ЕФС-1: правильный тариф взносов и заполнение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2.3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24190"/>
            <a:ext cx="10515600" cy="5687322"/>
          </a:xfrm>
        </p:spPr>
        <p:txBody>
          <a:bodyPr/>
          <a:lstStyle/>
          <a:p>
            <a:endParaRPr lang="ru-RU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948913" y="1181392"/>
            <a:ext cx="10515600" cy="4389920"/>
            <a:chOff x="850501" y="5318272"/>
            <a:chExt cx="10515600" cy="4389920"/>
          </a:xfrm>
        </p:grpSpPr>
        <p:sp>
          <p:nvSpPr>
            <p:cNvPr id="5" name="TextBox 4"/>
            <p:cNvSpPr txBox="1"/>
            <p:nvPr/>
          </p:nvSpPr>
          <p:spPr>
            <a:xfrm>
              <a:off x="850501" y="5318272"/>
              <a:ext cx="10515600" cy="4389920"/>
            </a:xfrm>
            <a:prstGeom prst="rect">
              <a:avLst/>
            </a:prstGeom>
            <a:solidFill>
              <a:srgbClr val="50236E">
                <a:alpha val="14118"/>
              </a:srgb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ru-RU" sz="2400" b="1" dirty="0">
                  <a:solidFill>
                    <a:srgbClr val="E6E0EB"/>
                  </a:solidFill>
                </a:rPr>
                <a:t>М</a:t>
              </a:r>
            </a:p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ru-RU" sz="2400" dirty="0"/>
                <a:t>Статья </a:t>
              </a:r>
              <a:r>
                <a:rPr lang="ru-RU" sz="2400" b="1" dirty="0"/>
                <a:t>«Подтверждение основного вида деятельности в СФР» </a:t>
              </a:r>
              <a:r>
                <a:rPr lang="ru-RU" sz="2400" dirty="0"/>
                <a:t>в ГК, 2024, № 7 </a:t>
              </a:r>
              <a:r>
                <a:rPr lang="en-US" sz="2400" dirty="0">
                  <a:hlinkClick r:id="rId2"/>
                </a:rPr>
                <a:t>https://glavkniga.ru/elver/2024/7/7075</a:t>
              </a:r>
              <a:endParaRPr lang="ru-RU" sz="2400" dirty="0"/>
            </a:p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ru-RU" sz="2400" dirty="0"/>
                <a:t>Статья </a:t>
              </a:r>
              <a:r>
                <a:rPr lang="ru-RU" sz="2400" b="1" dirty="0"/>
                <a:t>«Показатели численности в разделе 2 формы ЕФС-1: правила подсчета» </a:t>
              </a:r>
              <a:r>
                <a:rPr lang="ru-RU" sz="2400" dirty="0"/>
                <a:t>в ГК, 2023, № 23 </a:t>
              </a:r>
              <a:r>
                <a:rPr lang="en-US" sz="2400" dirty="0">
                  <a:hlinkClick r:id="rId3"/>
                </a:rPr>
                <a:t>https://glavkniga.ru/elver/2023/23/6835</a:t>
              </a:r>
              <a:endParaRPr lang="ru-RU" sz="2400" dirty="0"/>
            </a:p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ru-RU" sz="2400" dirty="0"/>
                <a:t>Статья «</a:t>
              </a:r>
              <a:r>
                <a:rPr lang="ru-RU" sz="2400" b="1" dirty="0"/>
                <a:t>Заполняем ЕФС-1, или Как отчитаться о взносах на травматизм»</a:t>
              </a:r>
              <a:r>
                <a:rPr lang="ru-RU" sz="2400" dirty="0"/>
                <a:t> в ГК, 2023, № 8 </a:t>
              </a:r>
              <a:r>
                <a:rPr lang="en-US" sz="2400" dirty="0">
                  <a:hlinkClick r:id="rId4"/>
                </a:rPr>
                <a:t>https://glavkniga.ru/elver/2023/8/6438</a:t>
              </a:r>
              <a:endParaRPr lang="ru-RU" sz="2400" dirty="0"/>
            </a:p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ru-RU" sz="2400" dirty="0"/>
                <a:t>Статья «</a:t>
              </a:r>
              <a:r>
                <a:rPr lang="ru-RU" sz="2400" b="1" dirty="0"/>
                <a:t>6 затруднительных ситуаций при подтверждении ОВЭД» </a:t>
              </a:r>
              <a:r>
                <a:rPr lang="ru-RU" sz="2400" dirty="0"/>
                <a:t>в ГК, 2023, № 6 </a:t>
              </a:r>
              <a:r>
                <a:rPr lang="en-US" sz="2400" dirty="0">
                  <a:hlinkClick r:id="rId4"/>
                </a:rPr>
                <a:t>https://glavkniga.ru/elver/2023/6/6393</a:t>
              </a:r>
              <a:endParaRPr lang="ru-RU" sz="2400" dirty="0">
                <a:hlinkClick r:id="rId4"/>
              </a:endParaRPr>
            </a:p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ru-RU" sz="2400" dirty="0"/>
                <a:t>Статья «</a:t>
              </a:r>
              <a:r>
                <a:rPr lang="ru-RU" sz="2400" b="1" dirty="0"/>
                <a:t>Забывчивым — тариф взносов на травматизм на основе ЕГРЮЛ»</a:t>
              </a:r>
              <a:r>
                <a:rPr lang="ru-RU" sz="2400" dirty="0"/>
                <a:t> в ГК, 2019, № 10 </a:t>
              </a:r>
              <a:r>
                <a:rPr lang="en-US" sz="2400" dirty="0">
                  <a:hlinkClick r:id="rId5"/>
                </a:rPr>
                <a:t>https://glavkniga.ru/elver/2019/10/4156</a:t>
              </a:r>
              <a:endParaRPr lang="ru-RU" sz="2400" b="1" dirty="0"/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963521" y="5374558"/>
              <a:ext cx="2728226" cy="400110"/>
              <a:chOff x="1559286" y="4473896"/>
              <a:chExt cx="2728226" cy="400110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59286" y="4497607"/>
                <a:ext cx="321909" cy="321909"/>
              </a:xfrm>
              <a:prstGeom prst="rect">
                <a:avLst/>
              </a:prstGeom>
            </p:spPr>
          </p:pic>
          <p:sp>
            <p:nvSpPr>
              <p:cNvPr id="8" name="Прямоугольник 7"/>
              <p:cNvSpPr/>
              <p:nvPr/>
            </p:nvSpPr>
            <p:spPr>
              <a:xfrm>
                <a:off x="1872620" y="4473896"/>
                <a:ext cx="24148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>
                    <a:solidFill>
                      <a:srgbClr val="50236E"/>
                    </a:solidFill>
                  </a:rPr>
                  <a:t>Материалы по теме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56374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Раздел 2 формы ЕФС-1: правильный тариф взносов и заполнение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2.3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26701"/>
            <a:ext cx="10515600" cy="5691423"/>
          </a:xfrm>
        </p:spPr>
        <p:txBody>
          <a:bodyPr/>
          <a:lstStyle/>
          <a:p>
            <a:pPr algn="just">
              <a:lnSpc>
                <a:spcPts val="4400"/>
              </a:lnSpc>
              <a:spcBef>
                <a:spcPts val="200"/>
              </a:spcBef>
              <a:spcAft>
                <a:spcPts val="400"/>
              </a:spcAft>
            </a:pPr>
            <a:r>
              <a:rPr lang="ru-RU" sz="3000" b="1" dirty="0">
                <a:solidFill>
                  <a:srgbClr val="50236E"/>
                </a:solidFill>
              </a:rPr>
              <a:t>Подр</a:t>
            </a:r>
            <a:r>
              <a:rPr lang="ru-RU" sz="3000" b="1" dirty="0">
                <a:solidFill>
                  <a:srgbClr val="50236E"/>
                </a:solidFill>
                <a:ea typeface="Times New Roman" panose="02020603050405020304" pitchFamily="18" charset="0"/>
              </a:rPr>
              <a:t>аздел 2.1 раздела 2 формы ЕФС-1 за полугодие</a:t>
            </a:r>
          </a:p>
          <a:p>
            <a:pPr algn="just">
              <a:lnSpc>
                <a:spcPts val="4400"/>
              </a:lnSpc>
              <a:spcBef>
                <a:spcPts val="200"/>
              </a:spcBef>
              <a:spcAft>
                <a:spcPts val="400"/>
              </a:spcAft>
            </a:pPr>
            <a:endParaRPr lang="ru-RU" b="1" dirty="0">
              <a:solidFill>
                <a:srgbClr val="50236E"/>
              </a:solidFill>
              <a:ea typeface="Times New Roman" panose="02020603050405020304" pitchFamily="18" charset="0"/>
            </a:endParaRPr>
          </a:p>
          <a:p>
            <a:pPr algn="just">
              <a:lnSpc>
                <a:spcPts val="4400"/>
              </a:lnSpc>
              <a:spcBef>
                <a:spcPts val="200"/>
              </a:spcBef>
              <a:spcAft>
                <a:spcPts val="400"/>
              </a:spcAft>
            </a:pPr>
            <a:endParaRPr lang="ru-RU" b="1" dirty="0">
              <a:solidFill>
                <a:srgbClr val="50236E"/>
              </a:solidFill>
              <a:ea typeface="Times New Roman" panose="02020603050405020304" pitchFamily="18" charset="0"/>
            </a:endParaRPr>
          </a:p>
          <a:p>
            <a:pPr algn="just">
              <a:lnSpc>
                <a:spcPts val="4400"/>
              </a:lnSpc>
              <a:spcBef>
                <a:spcPts val="200"/>
              </a:spcBef>
              <a:spcAft>
                <a:spcPts val="400"/>
              </a:spcAft>
            </a:pPr>
            <a:endParaRPr lang="ru-RU" b="1" dirty="0">
              <a:solidFill>
                <a:srgbClr val="50236E"/>
              </a:solidFill>
              <a:ea typeface="Times New Roman" panose="02020603050405020304" pitchFamily="18" charset="0"/>
            </a:endParaRPr>
          </a:p>
          <a:p>
            <a:pPr algn="just">
              <a:lnSpc>
                <a:spcPts val="4400"/>
              </a:lnSpc>
              <a:spcBef>
                <a:spcPts val="200"/>
              </a:spcBef>
              <a:spcAft>
                <a:spcPts val="400"/>
              </a:spcAft>
            </a:pPr>
            <a:endParaRPr lang="ru-RU" b="1" dirty="0">
              <a:solidFill>
                <a:srgbClr val="50236E"/>
              </a:solidFill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ru-RU" dirty="0"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28948" t="19820" r="31022" b="16534"/>
          <a:stretch/>
        </p:blipFill>
        <p:spPr bwMode="auto">
          <a:xfrm>
            <a:off x="885697" y="1585599"/>
            <a:ext cx="4904880" cy="4883822"/>
          </a:xfrm>
          <a:prstGeom prst="rect">
            <a:avLst/>
          </a:prstGeom>
          <a:ln>
            <a:solidFill>
              <a:srgbClr val="50236E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079287" y="3083576"/>
            <a:ext cx="4985804" cy="14950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fontAlgn="base">
              <a:spcAft>
                <a:spcPts val="600"/>
              </a:spcAft>
            </a:pPr>
            <a:r>
              <a:rPr lang="ru-RU" dirty="0">
                <a:solidFill>
                  <a:srgbClr val="50236E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Если тариф взносов не менялся, по строке 5 указываете такой же тариф, как и в </a:t>
            </a:r>
            <a:r>
              <a:rPr lang="en-US" dirty="0">
                <a:solidFill>
                  <a:srgbClr val="50236E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solidFill>
                  <a:srgbClr val="50236E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 квартале. </a:t>
            </a:r>
          </a:p>
          <a:p>
            <a:pPr fontAlgn="base">
              <a:spcAft>
                <a:spcPts val="600"/>
              </a:spcAft>
            </a:pPr>
            <a:r>
              <a:rPr lang="ru-RU" dirty="0">
                <a:solidFill>
                  <a:srgbClr val="C00000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Если отделение СФР уведомило об изменении тарифа, </a:t>
            </a:r>
            <a:r>
              <a:rPr lang="ru-RU" b="1" dirty="0">
                <a:solidFill>
                  <a:srgbClr val="C00000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по строке 5 указываете новый тариф</a:t>
            </a:r>
            <a:r>
              <a:rPr lang="ru-RU" dirty="0">
                <a:solidFill>
                  <a:srgbClr val="C00000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79287" y="1896990"/>
            <a:ext cx="5027869" cy="9797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fontAlgn="base">
              <a:lnSpc>
                <a:spcPct val="90000"/>
              </a:lnSpc>
            </a:pPr>
            <a:r>
              <a:rPr lang="ru-RU" dirty="0">
                <a:solidFill>
                  <a:srgbClr val="50236E"/>
                </a:solidFill>
                <a:ea typeface="Times New Roman" panose="02020603050405020304" pitchFamily="18" charset="0"/>
              </a:rPr>
              <a:t>Показатели графы 3 должны быть равны сумме значений, указанных в графах 4‒7. За полугодие – данные с 01.01.2024 по 30.06.2024</a:t>
            </a:r>
            <a:endParaRPr lang="ru-RU" dirty="0">
              <a:solidFill>
                <a:srgbClr val="50236E"/>
              </a:solidFill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авая фигурная скобка 15"/>
          <p:cNvSpPr/>
          <p:nvPr/>
        </p:nvSpPr>
        <p:spPr>
          <a:xfrm>
            <a:off x="3725146" y="1784350"/>
            <a:ext cx="575734" cy="3352800"/>
          </a:xfrm>
          <a:prstGeom prst="rightBrace">
            <a:avLst/>
          </a:prstGeom>
          <a:ln>
            <a:solidFill>
              <a:srgbClr val="5023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79287" y="4930025"/>
            <a:ext cx="4985804" cy="1305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fontAlgn="base">
              <a:spcAft>
                <a:spcPts val="600"/>
              </a:spcAft>
            </a:pPr>
            <a:r>
              <a:rPr lang="ru-RU" b="1" dirty="0">
                <a:solidFill>
                  <a:srgbClr val="C00000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Сумму перерасчета взносов </a:t>
            </a:r>
            <a:r>
              <a:rPr lang="ru-RU" dirty="0">
                <a:solidFill>
                  <a:srgbClr val="C00000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по новому тарифу отражаете </a:t>
            </a:r>
            <a:r>
              <a:rPr lang="ru-RU" b="1" dirty="0">
                <a:solidFill>
                  <a:srgbClr val="C00000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по строке 9 в графе того месяца, в котором получили уведомление от СФР </a:t>
            </a:r>
            <a:r>
              <a:rPr lang="ru-RU" dirty="0">
                <a:solidFill>
                  <a:srgbClr val="C00000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об установлении тарифа взносов на 2024 год.</a:t>
            </a:r>
          </a:p>
        </p:txBody>
      </p:sp>
      <p:sp>
        <p:nvSpPr>
          <p:cNvPr id="6" name="Правая фигурная скобка 5"/>
          <p:cNvSpPr/>
          <p:nvPr/>
        </p:nvSpPr>
        <p:spPr>
          <a:xfrm rot="5400000">
            <a:off x="5161531" y="5942887"/>
            <a:ext cx="241926" cy="1016165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авая фигурная скобка 14"/>
          <p:cNvSpPr/>
          <p:nvPr/>
        </p:nvSpPr>
        <p:spPr>
          <a:xfrm rot="16200000">
            <a:off x="4532529" y="4994563"/>
            <a:ext cx="331775" cy="2297375"/>
          </a:xfrm>
          <a:prstGeom prst="rightBrace">
            <a:avLst/>
          </a:prstGeom>
          <a:ln>
            <a:solidFill>
              <a:srgbClr val="5023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4004235" y="2512478"/>
            <a:ext cx="2082987" cy="680674"/>
          </a:xfrm>
          <a:prstGeom prst="straightConnector1">
            <a:avLst/>
          </a:prstGeom>
          <a:ln>
            <a:solidFill>
              <a:srgbClr val="5023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4154542" y="2523996"/>
            <a:ext cx="1928712" cy="3619254"/>
          </a:xfrm>
          <a:prstGeom prst="straightConnector1">
            <a:avLst/>
          </a:prstGeom>
          <a:ln>
            <a:solidFill>
              <a:srgbClr val="5023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5055349" y="3848726"/>
            <a:ext cx="1023938" cy="1459760"/>
          </a:xfrm>
          <a:prstGeom prst="straightConnector1">
            <a:avLst/>
          </a:prstGeom>
          <a:ln>
            <a:solidFill>
              <a:srgbClr val="5023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5282494" y="6515612"/>
            <a:ext cx="3293634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3" idx="2"/>
          </p:cNvCxnSpPr>
          <p:nvPr/>
        </p:nvCxnSpPr>
        <p:spPr>
          <a:xfrm>
            <a:off x="8572189" y="6235700"/>
            <a:ext cx="0" cy="27991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167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Раздел 2 формы ЕФС-1: правильный тариф взносов и заполнение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2.3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36146"/>
            <a:ext cx="10515600" cy="53496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b="1" dirty="0">
                <a:solidFill>
                  <a:srgbClr val="50236E"/>
                </a:solidFill>
              </a:rPr>
              <a:t>Подр</a:t>
            </a:r>
            <a:r>
              <a:rPr lang="ru-RU" b="1" dirty="0">
                <a:solidFill>
                  <a:srgbClr val="50236E"/>
                </a:solidFill>
                <a:ea typeface="Times New Roman" panose="02020603050405020304" pitchFamily="18" charset="0"/>
              </a:rPr>
              <a:t>аздел 2.1 раздела 2 при изменении тарифа взносов на травматизм</a:t>
            </a:r>
          </a:p>
          <a:p>
            <a:pPr fontAlgn="base">
              <a:lnSpc>
                <a:spcPct val="100000"/>
              </a:lnSpc>
            </a:pPr>
            <a:r>
              <a:rPr lang="ru-RU" b="1" dirty="0"/>
              <a:t>Сайт СФР (ответы на вопросы по представлению раздела 2 формы ЕФС-1 в 2024 г. </a:t>
            </a:r>
            <a:r>
              <a:rPr lang="en-US" b="1" dirty="0">
                <a:hlinkClick r:id="rId2"/>
              </a:rPr>
              <a:t>https://sfr.gov.ru/employers/general_information/reporting/faq/~10045</a:t>
            </a:r>
            <a:r>
              <a:rPr lang="ru-RU" b="1" dirty="0"/>
              <a:t>)</a:t>
            </a:r>
          </a:p>
          <a:p>
            <a:pPr fontAlgn="base">
              <a:lnSpc>
                <a:spcPct val="100000"/>
              </a:lnSpc>
            </a:pPr>
            <a:r>
              <a:rPr lang="ru-RU" dirty="0">
                <a:ea typeface="Times New Roman" panose="02020603050405020304" pitchFamily="18" charset="0"/>
                <a:cs typeface="Calibri" panose="020F0502020204030204" pitchFamily="34" charset="0"/>
              </a:rPr>
              <a:t>→ Если у</a:t>
            </a:r>
            <a:r>
              <a:rPr lang="ru-RU" dirty="0"/>
              <a:t>ведомление о новом тарифе взносов на травматизм на 2024 год получено от СФР после сдачи отчета за I квартал, то п</a:t>
            </a:r>
            <a:r>
              <a:rPr lang="ru-RU" dirty="0">
                <a:ea typeface="Times New Roman" panose="02020603050405020304" pitchFamily="18" charset="0"/>
                <a:cs typeface="Calibri" panose="020F0502020204030204" pitchFamily="34" charset="0"/>
              </a:rPr>
              <a:t>ри перерасчете взносов </a:t>
            </a:r>
            <a:r>
              <a:rPr lang="ru-RU" b="1" dirty="0"/>
              <a:t>уточненные сведения по форме ЕФС-1 с разделом 2 подавать не нужно. </a:t>
            </a:r>
          </a:p>
          <a:p>
            <a:pPr fontAlgn="base">
              <a:lnSpc>
                <a:spcPct val="100000"/>
              </a:lnSpc>
            </a:pPr>
            <a:r>
              <a:rPr lang="ru-RU" dirty="0">
                <a:ea typeface="Times New Roman" panose="02020603050405020304" pitchFamily="18" charset="0"/>
                <a:cs typeface="Calibri" panose="020F0502020204030204" pitchFamily="34" charset="0"/>
              </a:rPr>
              <a:t>→ </a:t>
            </a:r>
            <a:r>
              <a:rPr lang="ru-RU" b="1" dirty="0">
                <a:ea typeface="Times New Roman" panose="02020603050405020304" pitchFamily="18" charset="0"/>
                <a:cs typeface="Calibri" panose="020F0502020204030204" pitchFamily="34" charset="0"/>
              </a:rPr>
              <a:t>С</a:t>
            </a:r>
            <a:r>
              <a:rPr lang="ru-RU" b="1" dirty="0"/>
              <a:t>умму перерасчета нужно отразить </a:t>
            </a:r>
            <a:r>
              <a:rPr lang="ru-RU" dirty="0"/>
              <a:t>в подразделе 2.1 раздела 2 за полугодие </a:t>
            </a:r>
            <a:r>
              <a:rPr lang="ru-RU" b="1" dirty="0"/>
              <a:t>по строке 9 в графе того месяца, в котором было получено уведомление от СФР об установлении тарифа </a:t>
            </a:r>
            <a:r>
              <a:rPr lang="ru-RU" dirty="0"/>
              <a:t>взносов на текущий год (п. 175 Порядка, утв. Приказом СФР от 17.11.2023 № 2281).</a:t>
            </a:r>
            <a:endParaRPr lang="ru-RU" dirty="0"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0" name="Правая фигурная скобка 19"/>
          <p:cNvSpPr/>
          <p:nvPr/>
        </p:nvSpPr>
        <p:spPr>
          <a:xfrm>
            <a:off x="3818467" y="6235700"/>
            <a:ext cx="156633" cy="228600"/>
          </a:xfrm>
          <a:prstGeom prst="rightBrace">
            <a:avLst/>
          </a:prstGeom>
          <a:ln>
            <a:solidFill>
              <a:srgbClr val="5023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111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Раздел 2 формы ЕФС-1: правильный тариф взносов и заполнение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2.3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36146"/>
            <a:ext cx="10515600" cy="5349664"/>
          </a:xfrm>
        </p:spPr>
        <p:txBody>
          <a:bodyPr/>
          <a:lstStyle/>
          <a:p>
            <a:pPr fontAlgn="base"/>
            <a:r>
              <a:rPr lang="ru-RU" b="1" dirty="0"/>
              <a:t>Вариант 1. СФР увеличил тариф взносов. </a:t>
            </a:r>
          </a:p>
          <a:p>
            <a:r>
              <a:rPr lang="ru-RU" b="1" dirty="0"/>
              <a:t>Пример. </a:t>
            </a:r>
            <a:r>
              <a:rPr lang="ru-RU" dirty="0"/>
              <a:t>В 2023 г. компания применяла тариф взносов на травматизм 0,2%.</a:t>
            </a:r>
          </a:p>
          <a:p>
            <a:r>
              <a:rPr lang="ru-RU" dirty="0"/>
              <a:t>Сумма облагаемых выплат с января 2024 г. — 300 000 руб. в месяц. </a:t>
            </a:r>
          </a:p>
          <a:p>
            <a:r>
              <a:rPr lang="ru-RU" dirty="0"/>
              <a:t>Сумма взносов с января по март — 1 800 руб. (300 000 руб. × 0,2% × 3 мес.). </a:t>
            </a:r>
          </a:p>
          <a:p>
            <a:r>
              <a:rPr lang="ru-RU" dirty="0"/>
              <a:t>В апреле 2024 г. СФР установил тариф 0,4%. </a:t>
            </a:r>
            <a:r>
              <a:rPr lang="ru-RU" dirty="0" err="1"/>
              <a:t>Доначисленная</a:t>
            </a:r>
            <a:r>
              <a:rPr lang="ru-RU" dirty="0"/>
              <a:t> сумма взносов с января по март – 1 800 руб. (300 000 руб. × (0,4% - 0,2%) × 3 мес.). </a:t>
            </a:r>
          </a:p>
          <a:p>
            <a:r>
              <a:rPr lang="ru-RU" dirty="0"/>
              <a:t>Общая сумма взносов за апрель – 3 000 руб. ((300 000 руб. × 0,4%) + 1 800 руб.). Ее отразите по строке 9 в графе 5 подраздела 2.1 раздела 2 формы ЕФС-1 за полугодие.</a:t>
            </a:r>
          </a:p>
          <a:p>
            <a:pPr fontAlgn="base"/>
            <a:r>
              <a:rPr lang="ru-RU" dirty="0"/>
              <a:t>Срок для доплаты взносов при увеличении тарифа не установлен. </a:t>
            </a:r>
            <a:r>
              <a:rPr lang="ru-RU" b="1" dirty="0"/>
              <a:t>Сумму взносов, </a:t>
            </a:r>
            <a:r>
              <a:rPr lang="ru-RU" b="1" dirty="0" err="1"/>
              <a:t>доначисленных</a:t>
            </a:r>
            <a:r>
              <a:rPr lang="ru-RU" b="1" dirty="0"/>
              <a:t> из-за повышения тарифа, надо перечислить вместе со взносами за месяц получения уведомления о тарифе на текущий год. </a:t>
            </a:r>
            <a:r>
              <a:rPr lang="ru-RU" dirty="0"/>
              <a:t>Пени платить не придется, поскольку до утверждения СФР нового тарифа взносы нужно считать по прошлогоднему тарифу (2023 г.).</a:t>
            </a:r>
          </a:p>
          <a:p>
            <a:pPr algn="just"/>
            <a:endParaRPr lang="ru-RU" b="1" dirty="0">
              <a:solidFill>
                <a:srgbClr val="50236E"/>
              </a:solidFill>
              <a:ea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rgbClr val="50236E"/>
              </a:solidFill>
              <a:ea typeface="Times New Roman" panose="02020603050405020304" pitchFamily="18" charset="0"/>
            </a:endParaRPr>
          </a:p>
          <a:p>
            <a:pPr algn="just">
              <a:lnSpc>
                <a:spcPts val="4400"/>
              </a:lnSpc>
              <a:spcBef>
                <a:spcPts val="200"/>
              </a:spcBef>
              <a:spcAft>
                <a:spcPts val="400"/>
              </a:spcAft>
            </a:pPr>
            <a:endParaRPr lang="ru-RU" b="1" dirty="0">
              <a:solidFill>
                <a:srgbClr val="50236E"/>
              </a:solidFill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ru-RU" dirty="0"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22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Раздел 2 формы ЕФС-1: правильный тариф взносов и заполнение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2.3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36146"/>
            <a:ext cx="10515600" cy="5349664"/>
          </a:xfrm>
        </p:spPr>
        <p:txBody>
          <a:bodyPr/>
          <a:lstStyle/>
          <a:p>
            <a:pPr fontAlgn="base"/>
            <a:r>
              <a:rPr lang="ru-RU" b="1" dirty="0"/>
              <a:t>Вариант 2. СФР уменьшил тариф взносов. </a:t>
            </a:r>
          </a:p>
          <a:p>
            <a:r>
              <a:rPr lang="ru-RU" b="1" dirty="0"/>
              <a:t>Пример. </a:t>
            </a:r>
            <a:r>
              <a:rPr lang="ru-RU" dirty="0"/>
              <a:t>В 2023 г. компания применяла тариф взносов на травматизм 0,4%.</a:t>
            </a:r>
          </a:p>
          <a:p>
            <a:r>
              <a:rPr lang="ru-RU" dirty="0"/>
              <a:t>Сумма облагаемых выплат с января 2024 г. — 300 000 руб. в месяц. </a:t>
            </a:r>
          </a:p>
          <a:p>
            <a:r>
              <a:rPr lang="ru-RU" dirty="0"/>
              <a:t>Сумма взносов с января по март — 3 600 руб. (300 000 руб. × 0,4% × 3 мес.). </a:t>
            </a:r>
          </a:p>
          <a:p>
            <a:r>
              <a:rPr lang="ru-RU" dirty="0"/>
              <a:t>В апреле 2024 г. СФР установил тариф 0,2%. Сумма взносов с января по март к уменьшению – 1 800 руб. (3 600 руб. – (300 000 руб. х 0,2% × 3 мес.)). </a:t>
            </a:r>
          </a:p>
          <a:p>
            <a:r>
              <a:rPr lang="ru-RU" dirty="0"/>
              <a:t>Общая сумма взносов за апрель: </a:t>
            </a:r>
            <a:r>
              <a:rPr lang="ru-RU" dirty="0">
                <a:solidFill>
                  <a:srgbClr val="C00000"/>
                </a:solidFill>
              </a:rPr>
              <a:t>– 1 200 руб. </a:t>
            </a:r>
            <a:r>
              <a:rPr lang="ru-RU" dirty="0"/>
              <a:t>((300 000 ₽ × 0,2%) - 1 800 руб.). Ее отразите по строке 9 в графе 5 подраздела 2.1 раздела 2 ЕФС-1 за полугодие.</a:t>
            </a:r>
          </a:p>
          <a:p>
            <a:pPr algn="just"/>
            <a:r>
              <a:rPr lang="ru-RU" b="1" dirty="0"/>
              <a:t>Возникшую переплату можно учесть при уплате взносов за последующие месяцы.</a:t>
            </a:r>
            <a:endParaRPr lang="ru-RU" b="1" dirty="0">
              <a:solidFill>
                <a:srgbClr val="50236E"/>
              </a:solidFill>
              <a:ea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rgbClr val="50236E"/>
              </a:solidFill>
              <a:ea typeface="Times New Roman" panose="02020603050405020304" pitchFamily="18" charset="0"/>
            </a:endParaRPr>
          </a:p>
          <a:p>
            <a:pPr algn="just">
              <a:lnSpc>
                <a:spcPts val="4400"/>
              </a:lnSpc>
              <a:spcBef>
                <a:spcPts val="200"/>
              </a:spcBef>
              <a:spcAft>
                <a:spcPts val="400"/>
              </a:spcAft>
            </a:pPr>
            <a:endParaRPr lang="ru-RU" b="1" dirty="0">
              <a:solidFill>
                <a:srgbClr val="50236E"/>
              </a:solidFill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ru-RU" dirty="0"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354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Раздел 2 формы ЕФС-1: правильный тариф взносов и заполнение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2.3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36146"/>
            <a:ext cx="10515600" cy="5349664"/>
          </a:xfrm>
        </p:spPr>
        <p:txBody>
          <a:bodyPr/>
          <a:lstStyle/>
          <a:p>
            <a:pPr algn="just">
              <a:lnSpc>
                <a:spcPts val="4400"/>
              </a:lnSpc>
              <a:spcBef>
                <a:spcPts val="200"/>
              </a:spcBef>
              <a:spcAft>
                <a:spcPts val="400"/>
              </a:spcAft>
            </a:pPr>
            <a:r>
              <a:rPr lang="ru-RU" sz="3000" b="1" dirty="0">
                <a:solidFill>
                  <a:srgbClr val="50236E"/>
                </a:solidFill>
              </a:rPr>
              <a:t>Подр</a:t>
            </a:r>
            <a:r>
              <a:rPr lang="ru-RU" sz="3000" b="1" dirty="0">
                <a:solidFill>
                  <a:srgbClr val="50236E"/>
                </a:solidFill>
                <a:ea typeface="Times New Roman" panose="02020603050405020304" pitchFamily="18" charset="0"/>
              </a:rPr>
              <a:t>аздел 2.3 раздела 2 формы ЕФС-1 за полугодие</a:t>
            </a:r>
            <a:endParaRPr lang="ru-RU" sz="3000" b="1" dirty="0">
              <a:solidFill>
                <a:srgbClr val="50236E"/>
              </a:solidFill>
            </a:endParaRPr>
          </a:p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В этом подразделе отражают результаты </a:t>
            </a:r>
            <a:r>
              <a:rPr lang="ru-RU" dirty="0" err="1"/>
              <a:t>спецоценки</a:t>
            </a:r>
            <a:r>
              <a:rPr lang="ru-RU" dirty="0"/>
              <a:t> и медосмотров. В нем приводят показатели по состоянию на начало года. </a:t>
            </a:r>
          </a:p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В отчетах за полугодие, 9 месяцев и год данные этого подраздела будут такими же, как в отчете за I квартал.</a:t>
            </a:r>
          </a:p>
          <a:p>
            <a:pPr algn="just">
              <a:lnSpc>
                <a:spcPts val="4400"/>
              </a:lnSpc>
              <a:spcBef>
                <a:spcPts val="200"/>
              </a:spcBef>
              <a:spcAft>
                <a:spcPts val="400"/>
              </a:spcAft>
            </a:pPr>
            <a:endParaRPr lang="ru-RU" b="1" dirty="0">
              <a:solidFill>
                <a:srgbClr val="50236E"/>
              </a:solidFill>
              <a:ea typeface="Times New Roman" panose="02020603050405020304" pitchFamily="18" charset="0"/>
            </a:endParaRPr>
          </a:p>
          <a:p>
            <a:pPr algn="just">
              <a:lnSpc>
                <a:spcPts val="4400"/>
              </a:lnSpc>
              <a:spcBef>
                <a:spcPts val="200"/>
              </a:spcBef>
              <a:spcAft>
                <a:spcPts val="400"/>
              </a:spcAft>
            </a:pPr>
            <a:endParaRPr lang="ru-RU" b="1" dirty="0">
              <a:solidFill>
                <a:srgbClr val="50236E"/>
              </a:solidFill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ru-RU" dirty="0"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0" name="Правая фигурная скобка 19"/>
          <p:cNvSpPr/>
          <p:nvPr/>
        </p:nvSpPr>
        <p:spPr>
          <a:xfrm>
            <a:off x="3818467" y="6235700"/>
            <a:ext cx="156633" cy="228600"/>
          </a:xfrm>
          <a:prstGeom prst="rightBrace">
            <a:avLst/>
          </a:prstGeom>
          <a:ln>
            <a:solidFill>
              <a:srgbClr val="5023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/>
          <p:nvPr/>
        </p:nvPicPr>
        <p:blipFill rotWithShape="1">
          <a:blip r:embed="rId2"/>
          <a:srcRect l="16434" t="25099" r="14340" b="16135"/>
          <a:stretch/>
        </p:blipFill>
        <p:spPr bwMode="auto">
          <a:xfrm>
            <a:off x="840952" y="3305175"/>
            <a:ext cx="5955030" cy="3159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7562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Раздел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формы ЕФС-1: правильный тариф взносов и заполнение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2.3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36146"/>
            <a:ext cx="10515600" cy="5349664"/>
          </a:xfrm>
        </p:spPr>
        <p:txBody>
          <a:bodyPr/>
          <a:lstStyle/>
          <a:p>
            <a:r>
              <a:rPr lang="ru-RU" b="1" dirty="0">
                <a:solidFill>
                  <a:srgbClr val="50236E"/>
                </a:solidFill>
              </a:rPr>
              <a:t>ОВЭД подтвержден с опозданием: СФР должен пересмотреть тариф взносов</a:t>
            </a:r>
            <a:endParaRPr lang="ru-RU" dirty="0">
              <a:solidFill>
                <a:srgbClr val="50236E"/>
              </a:solidFill>
            </a:endParaRPr>
          </a:p>
          <a:p>
            <a:r>
              <a:rPr lang="ru-RU" b="1" dirty="0"/>
              <a:t>Документы:</a:t>
            </a:r>
            <a:r>
              <a:rPr lang="ru-RU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Постановление АС МО от 12.03.2024 № Ф05-3033/2024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Постановление от 28.05.2024 № Ф05-7611/2024 </a:t>
            </a:r>
          </a:p>
          <a:p>
            <a:r>
              <a:rPr lang="ru-RU" dirty="0">
                <a:ea typeface="Times New Roman" panose="02020603050405020304" pitchFamily="18" charset="0"/>
                <a:cs typeface="Calibri" panose="020F0502020204030204" pitchFamily="34" charset="0"/>
              </a:rPr>
              <a:t>→ Организация </a:t>
            </a:r>
            <a:r>
              <a:rPr lang="ru-RU" dirty="0"/>
              <a:t>с опозданием отправила документы, подтверждающие ее основной вид экономической деятельности. </a:t>
            </a:r>
          </a:p>
          <a:p>
            <a:r>
              <a:rPr lang="ru-RU" dirty="0">
                <a:ea typeface="Times New Roman" panose="02020603050405020304" pitchFamily="18" charset="0"/>
                <a:cs typeface="Calibri" panose="020F0502020204030204" pitchFamily="34" charset="0"/>
              </a:rPr>
              <a:t>→ </a:t>
            </a:r>
            <a:r>
              <a:rPr lang="ru-RU" dirty="0"/>
              <a:t>СФР установил тариф взносов исходя из вида деятельности, который имеет наивысший класс </a:t>
            </a:r>
            <a:r>
              <a:rPr lang="ru-RU" dirty="0" err="1"/>
              <a:t>профриска</a:t>
            </a:r>
            <a:r>
              <a:rPr lang="ru-RU" dirty="0"/>
              <a:t> из всех заявленных в ЕГРЮЛ: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в первом деле – </a:t>
            </a:r>
            <a:r>
              <a:rPr lang="ru-RU" b="1" dirty="0"/>
              <a:t>выше в 3 раза </a:t>
            </a:r>
            <a:r>
              <a:rPr lang="ru-RU" dirty="0"/>
              <a:t>– 0,6% вместо 0,2%;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во втором деле – </a:t>
            </a:r>
            <a:r>
              <a:rPr lang="ru-RU" b="1" dirty="0"/>
              <a:t>выше в 17 раз </a:t>
            </a:r>
            <a:r>
              <a:rPr lang="ru-RU" dirty="0"/>
              <a:t>– 3,4% вместо 0,2%.</a:t>
            </a:r>
          </a:p>
          <a:p>
            <a:r>
              <a:rPr lang="ru-RU" dirty="0"/>
              <a:t>И отказался принимать во внимание документы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1118431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Раздел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формы ЕФС-1: правильный тариф взносов и заполнение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2.3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36146"/>
            <a:ext cx="10515600" cy="5349664"/>
          </a:xfrm>
        </p:spPr>
        <p:txBody>
          <a:bodyPr/>
          <a:lstStyle/>
          <a:p>
            <a:r>
              <a:rPr lang="ru-RU" dirty="0">
                <a:ea typeface="Times New Roman" panose="02020603050405020304" pitchFamily="18" charset="0"/>
                <a:cs typeface="Calibri" panose="020F0502020204030204" pitchFamily="34" charset="0"/>
              </a:rPr>
              <a:t>→ </a:t>
            </a:r>
            <a:r>
              <a:rPr lang="ru-RU" dirty="0"/>
              <a:t>Суды не согласились с СФР: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первый суд указал, что виды деятельности организации, указанные в ЕГРЮЛ, сами по себе, вне связи с реально осуществляемыми им видами деятельности, экономического основания не имеют. Фонд не вправе лишить страхователя возможности подать заявление с нарушением установленного срока, поскольку это не предусмотрено законодательством. </a:t>
            </a:r>
            <a:r>
              <a:rPr lang="ru-RU" b="1" dirty="0"/>
              <a:t>Несмотря на то, что документы о подтверждении ОВЭД были отправлены с опозданием, СФР должен был учесть их при установлении тарифа</a:t>
            </a:r>
            <a:r>
              <a:rPr lang="ru-RU" dirty="0"/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второй суд указал, что право Фонда установить для организации тариф взносов исходя из вида деятельности, имеющего наиболее высокий класс </a:t>
            </a:r>
            <a:r>
              <a:rPr lang="ru-RU" dirty="0" err="1"/>
              <a:t>профриска</a:t>
            </a:r>
            <a:r>
              <a:rPr lang="ru-RU" dirty="0"/>
              <a:t>, не является санкцией за нарушение срока представления документов. </a:t>
            </a:r>
            <a:r>
              <a:rPr lang="ru-RU" b="1" dirty="0"/>
              <a:t>Страхователь,</a:t>
            </a:r>
            <a:r>
              <a:rPr lang="ru-RU" dirty="0"/>
              <a:t> не сдавший в срок документы о подтверждении ОВЭД, </a:t>
            </a:r>
            <a:r>
              <a:rPr lang="ru-RU" b="1" dirty="0"/>
              <a:t>после установления СФР увеличенного размера тарифа, не может быть лишен возможности представить указанные документы. Фонд должен их оценить и учесть при определении размера тарифа взносов.</a:t>
            </a:r>
          </a:p>
        </p:txBody>
      </p:sp>
    </p:spTree>
    <p:extLst>
      <p:ext uri="{BB962C8B-B14F-4D97-AF65-F5344CB8AC3E}">
        <p14:creationId xmlns:p14="http://schemas.microsoft.com/office/powerpoint/2010/main" val="2637539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Раздел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формы ЕФС-1: правильный тариф взносов и заполнение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2.3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36146"/>
            <a:ext cx="10515600" cy="5349664"/>
          </a:xfrm>
        </p:spPr>
        <p:txBody>
          <a:bodyPr/>
          <a:lstStyle/>
          <a:p>
            <a:r>
              <a:rPr lang="ru-RU" b="1" dirty="0">
                <a:solidFill>
                  <a:srgbClr val="50236E"/>
                </a:solidFill>
              </a:rPr>
              <a:t>Взносы на травматизм с оплаты путевок в санаторий</a:t>
            </a:r>
            <a:endParaRPr lang="ru-RU" dirty="0">
              <a:solidFill>
                <a:srgbClr val="50236E"/>
              </a:solidFill>
            </a:endParaRPr>
          </a:p>
          <a:p>
            <a:r>
              <a:rPr lang="ru-RU" b="1" dirty="0"/>
              <a:t>Документ:</a:t>
            </a:r>
            <a:r>
              <a:rPr lang="ru-RU" dirty="0"/>
              <a:t> Постановление 2-го ААС от 15.05.2024 № А29-16358/2023 </a:t>
            </a:r>
          </a:p>
          <a:p>
            <a:r>
              <a:rPr lang="ru-RU" dirty="0">
                <a:ea typeface="Times New Roman" panose="02020603050405020304" pitchFamily="18" charset="0"/>
                <a:cs typeface="Calibri" panose="020F0502020204030204" pitchFamily="34" charset="0"/>
              </a:rPr>
              <a:t>→ Организация п</a:t>
            </a:r>
            <a:r>
              <a:rPr lang="ru-RU" dirty="0"/>
              <a:t>о коллективному договору компенсировала работникам стоимость санаторно-курортных путевок. Она их выплачивала за счет чистой прибыли и взносы с этих сумм не платила. Ведь это выплаты не за труд.</a:t>
            </a:r>
          </a:p>
          <a:p>
            <a:r>
              <a:rPr lang="ru-RU" dirty="0">
                <a:ea typeface="Times New Roman" panose="02020603050405020304" pitchFamily="18" charset="0"/>
                <a:cs typeface="Calibri" panose="020F0502020204030204" pitchFamily="34" charset="0"/>
              </a:rPr>
              <a:t>→ </a:t>
            </a:r>
            <a:r>
              <a:rPr lang="ru-RU" dirty="0"/>
              <a:t>СФР при проверке </a:t>
            </a:r>
            <a:r>
              <a:rPr lang="ru-RU" dirty="0" err="1"/>
              <a:t>доначислил</a:t>
            </a:r>
            <a:r>
              <a:rPr lang="ru-RU" dirty="0"/>
              <a:t> взносы, штраф и пени, поскольку такие компенсации не указаны в перечне необлагаемых сумм. И выплачивали их в рамках трудовых отношений.</a:t>
            </a:r>
          </a:p>
          <a:p>
            <a:r>
              <a:rPr lang="ru-RU" dirty="0">
                <a:ea typeface="Times New Roman" panose="02020603050405020304" pitchFamily="18" charset="0"/>
                <a:cs typeface="Calibri" panose="020F0502020204030204" pitchFamily="34" charset="0"/>
              </a:rPr>
              <a:t>→ </a:t>
            </a:r>
            <a:r>
              <a:rPr lang="ru-RU" b="1" dirty="0"/>
              <a:t>Суд решил, что спорные выплаты носят социальный характер и не облагаются взносами</a:t>
            </a:r>
            <a:r>
              <a:rPr lang="ru-RU" dirty="0"/>
              <a:t>, так как: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они не связаны с выполнением работниками трудовых обязанностей и не являются оплатой труда;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выплачивали компенсации работникам вне зависимости от их квалификации, а также сложности, качества и условий работы. </a:t>
            </a:r>
            <a:endParaRPr lang="ru-RU" dirty="0"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0585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гк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4000"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9284</TotalTime>
  <Words>458</Words>
  <Application>Microsoft Office PowerPoint</Application>
  <PresentationFormat>Широкоэкранный</PresentationFormat>
  <Paragraphs>85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Wingdings</vt:lpstr>
      <vt:lpstr>Тема гк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Филимонова ЕВГЕНИЯ Михайловна (ИГК)</cp:lastModifiedBy>
  <cp:revision>1224</cp:revision>
  <dcterms:created xsi:type="dcterms:W3CDTF">2022-05-22T12:20:38Z</dcterms:created>
  <dcterms:modified xsi:type="dcterms:W3CDTF">2024-07-09T08:27:49Z</dcterms:modified>
</cp:coreProperties>
</file>