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82" r:id="rId2"/>
  </p:sldMasterIdLst>
  <p:notesMasterIdLst>
    <p:notesMasterId r:id="rId8"/>
  </p:notesMasterIdLst>
  <p:handoutMasterIdLst>
    <p:handoutMasterId r:id="rId9"/>
  </p:handoutMasterIdLst>
  <p:sldIdLst>
    <p:sldId id="719" r:id="rId3"/>
    <p:sldId id="759" r:id="rId4"/>
    <p:sldId id="760" r:id="rId5"/>
    <p:sldId id="757" r:id="rId6"/>
    <p:sldId id="762" r:id="rId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B2B2B238-2913-4008-9088-17A27468866F}">
          <p14:sldIdLst>
            <p14:sldId id="719"/>
            <p14:sldId id="759"/>
            <p14:sldId id="760"/>
            <p14:sldId id="757"/>
            <p14:sldId id="762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6E0EB"/>
    <a:srgbClr val="987DB3"/>
    <a:srgbClr val="C1B1D1"/>
    <a:srgbClr val="8D6FAB"/>
    <a:srgbClr val="9B6EBC"/>
    <a:srgbClr val="764696"/>
    <a:srgbClr val="50236E"/>
    <a:srgbClr val="FF9999"/>
    <a:srgbClr val="E94537"/>
    <a:srgbClr val="00B8A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1" autoAdjust="0"/>
    <p:restoredTop sz="96163" autoAdjust="0"/>
  </p:normalViewPr>
  <p:slideViewPr>
    <p:cSldViewPr snapToGrid="0">
      <p:cViewPr varScale="1">
        <p:scale>
          <a:sx n="68" d="100"/>
          <a:sy n="68" d="100"/>
        </p:scale>
        <p:origin x="846" y="5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81" d="100"/>
          <a:sy n="81" d="100"/>
        </p:scale>
        <p:origin x="3180" y="33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D290DA9-5C82-41C2-9ABC-5E213CFCBA2C}" type="datetimeFigureOut">
              <a:rPr lang="ru-RU" smtClean="0"/>
              <a:t>23.01.2024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EA69FD-619B-43E3-97BD-AC581237EC7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432460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06FC64A-9265-4364-8EF6-C8B55523F3AA}" type="datetimeFigureOut">
              <a:rPr lang="ru-RU" smtClean="0"/>
              <a:t>23.01.2024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3C1802-43F1-4CB0-8A95-CD6ACD8B61D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387693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glavkniga.ru/elver/2022/24/6232" TargetMode="External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Программа вебинар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 txBox="1">
            <a:spLocks/>
          </p:cNvSpPr>
          <p:nvPr userDrawn="1"/>
        </p:nvSpPr>
        <p:spPr>
          <a:xfrm>
            <a:off x="839788" y="603411"/>
            <a:ext cx="10515600" cy="10872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dirty="0" smtClean="0">
                <a:solidFill>
                  <a:srgbClr val="50236E"/>
                </a:solidFill>
                <a:latin typeface="+mn-lt"/>
              </a:rPr>
              <a:t>Программа </a:t>
            </a:r>
            <a:r>
              <a:rPr lang="ru-RU" dirty="0" err="1" smtClean="0">
                <a:solidFill>
                  <a:srgbClr val="50236E"/>
                </a:solidFill>
                <a:latin typeface="+mn-lt"/>
              </a:rPr>
              <a:t>вебинара</a:t>
            </a:r>
            <a:endParaRPr lang="ru-RU" dirty="0">
              <a:solidFill>
                <a:srgbClr val="50236E"/>
              </a:solidFill>
              <a:latin typeface="+mn-lt"/>
            </a:endParaRPr>
          </a:p>
        </p:txBody>
      </p:sp>
      <p:sp>
        <p:nvSpPr>
          <p:cNvPr id="6" name="Объект 3"/>
          <p:cNvSpPr>
            <a:spLocks noGrp="1"/>
          </p:cNvSpPr>
          <p:nvPr>
            <p:ph sz="half" idx="2"/>
          </p:nvPr>
        </p:nvSpPr>
        <p:spPr>
          <a:xfrm>
            <a:off x="839788" y="1690688"/>
            <a:ext cx="10448642" cy="4498975"/>
          </a:xfrm>
        </p:spPr>
        <p:txBody>
          <a:bodyPr numCol="2" spcCol="360000">
            <a:noAutofit/>
          </a:bodyPr>
          <a:lstStyle>
            <a:lvl1pPr marL="342900" indent="-342900" defTabSz="914400">
              <a:defRPr/>
            </a:lvl1pPr>
          </a:lstStyle>
          <a:p>
            <a:pPr marL="342900" indent="-342900">
              <a:buFont typeface="Arial" panose="020B0604020202020204" pitchFamily="34" charset="0"/>
              <a:buChar char="•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595212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ОБРАЗЕЦ СТИЛЕЙ ЗАГОЛОВКОВ И ТЕКС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ижний колонтитул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r"/>
            <a:r>
              <a:rPr lang="ru-RU" smtClean="0"/>
              <a:t>Образцы чего-то там</a:t>
            </a:r>
            <a:endParaRPr lang="ru-RU" dirty="0"/>
          </a:p>
        </p:txBody>
      </p:sp>
      <p:sp>
        <p:nvSpPr>
          <p:cNvPr id="4" name="Объект 2"/>
          <p:cNvSpPr>
            <a:spLocks noGrp="1"/>
          </p:cNvSpPr>
          <p:nvPr>
            <p:ph idx="1"/>
          </p:nvPr>
        </p:nvSpPr>
        <p:spPr>
          <a:xfrm>
            <a:off x="838199" y="1021157"/>
            <a:ext cx="10515600" cy="5442705"/>
          </a:xfrm>
        </p:spPr>
        <p:txBody>
          <a:bodyPr>
            <a:noAutofit/>
          </a:bodyPr>
          <a:lstStyle/>
          <a:p>
            <a:pPr>
              <a:lnSpc>
                <a:spcPts val="4400"/>
              </a:lnSpc>
            </a:pPr>
            <a:r>
              <a:rPr lang="ru-RU" sz="4400" b="1" dirty="0" smtClean="0">
                <a:solidFill>
                  <a:srgbClr val="50236E"/>
                </a:solidFill>
              </a:rPr>
              <a:t>Заголовок 1 Страховые взносы: заполняем РСВ</a:t>
            </a:r>
          </a:p>
          <a:p>
            <a:pPr>
              <a:lnSpc>
                <a:spcPts val="4400"/>
              </a:lnSpc>
            </a:pPr>
            <a:r>
              <a:rPr lang="ru-RU" sz="3800" dirty="0">
                <a:solidFill>
                  <a:srgbClr val="50236E"/>
                </a:solidFill>
              </a:rPr>
              <a:t>Заголовок 2 Компенсация за задержку зарплаты </a:t>
            </a:r>
            <a:endParaRPr lang="ru-RU" sz="4400" b="1" dirty="0" smtClean="0">
              <a:solidFill>
                <a:srgbClr val="50236E"/>
              </a:solidFill>
            </a:endParaRPr>
          </a:p>
          <a:p>
            <a:r>
              <a:rPr lang="ru-RU" b="1" dirty="0" smtClean="0">
                <a:solidFill>
                  <a:srgbClr val="50236E"/>
                </a:solidFill>
              </a:rPr>
              <a:t>Заголовок 3 Позиция Минфина</a:t>
            </a:r>
          </a:p>
          <a:p>
            <a:r>
              <a:rPr lang="ru-RU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Ситуация </a:t>
            </a:r>
            <a:r>
              <a:rPr lang="ru-RU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3: 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Дистанционный сотрудник, работавший за рубежом, до конца 2022 г. вернулся в РФ.</a:t>
            </a:r>
          </a:p>
          <a:p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→ С месяца, в котором физлицо вернулось в РФ, российская организация-работодатель должна выполнять обязанности налогового агента по НДФЛ. → По доходам, полученным за период работы за границей, работник должен самостоятельно подать 3-НДФЛ и заплатить налог.</a:t>
            </a:r>
          </a:p>
          <a:p>
            <a:r>
              <a:rPr lang="ru-RU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Ситуация 4: 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Дистанционный работник уехал за границу в середине года и к концу 2022 г. стал нерезидентом. Нужно:</a:t>
            </a:r>
          </a:p>
          <a:p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пересчитать НДФЛ с доходов, выплаченных за период работы в РФ, по ставке 30% вместо 13</a:t>
            </a:r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%</a:t>
            </a:r>
            <a:endParaRPr lang="ru-RU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69685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ОБРАЗЕЦ ТАБЛИ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ижний колонтитул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r"/>
            <a:r>
              <a:rPr lang="ru-RU" smtClean="0"/>
              <a:t>Образцы чего-то там</a:t>
            </a:r>
            <a:endParaRPr lang="ru-RU" dirty="0"/>
          </a:p>
        </p:txBody>
      </p:sp>
      <p:sp>
        <p:nvSpPr>
          <p:cNvPr id="5" name="Объект 2"/>
          <p:cNvSpPr>
            <a:spLocks noGrp="1"/>
          </p:cNvSpPr>
          <p:nvPr>
            <p:ph idx="1"/>
          </p:nvPr>
        </p:nvSpPr>
        <p:spPr>
          <a:xfrm>
            <a:off x="838199" y="1021157"/>
            <a:ext cx="10515600" cy="5442705"/>
          </a:xfrm>
        </p:spPr>
        <p:txBody>
          <a:bodyPr>
            <a:noAutofit/>
          </a:bodyPr>
          <a:lstStyle/>
          <a:p>
            <a:r>
              <a:rPr lang="ru-RU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Ситуация </a:t>
            </a:r>
            <a:r>
              <a:rPr lang="ru-RU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3: 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Дистанционный сотрудник, работавший за рубежом, до конца 2022 г. вернулся в РФ.</a:t>
            </a:r>
          </a:p>
          <a:p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→ С месяца, в котором физлицо вернулось в РФ, российская организация-работодатель должна выполнять обязанности налогового агента по НДФЛ. → По доходам, полученным за период работы за границей, работник должен </a:t>
            </a:r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самостоятельно 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подать 3-НДФЛ и заплатить налог</a:t>
            </a:r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.</a:t>
            </a:r>
          </a:p>
          <a:p>
            <a:endParaRPr lang="ru-RU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1858608556"/>
              </p:ext>
            </p:extLst>
          </p:nvPr>
        </p:nvGraphicFramePr>
        <p:xfrm>
          <a:off x="838199" y="3429000"/>
          <a:ext cx="10515600" cy="27071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00362">
                  <a:extLst>
                    <a:ext uri="{9D8B030D-6E8A-4147-A177-3AD203B41FA5}">
                      <a16:colId xmlns:a16="http://schemas.microsoft.com/office/drawing/2014/main" val="1678515630"/>
                    </a:ext>
                  </a:extLst>
                </a:gridCol>
                <a:gridCol w="5510038">
                  <a:extLst>
                    <a:ext uri="{9D8B030D-6E8A-4147-A177-3AD203B41FA5}">
                      <a16:colId xmlns:a16="http://schemas.microsoft.com/office/drawing/2014/main" val="1220214709"/>
                    </a:ext>
                  </a:extLst>
                </a:gridCol>
                <a:gridCol w="3505200">
                  <a:extLst>
                    <a:ext uri="{9D8B030D-6E8A-4147-A177-3AD203B41FA5}">
                      <a16:colId xmlns:a16="http://schemas.microsoft.com/office/drawing/2014/main" val="7734303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Код дохода</a:t>
                      </a:r>
                      <a:endParaRPr lang="ru-RU" sz="150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8D6FAB">
                        <a:alpha val="1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Расшифровка</a:t>
                      </a:r>
                      <a:endParaRPr lang="ru-RU" sz="150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8D6FAB">
                        <a:alpha val="1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Пояснение</a:t>
                      </a:r>
                    </a:p>
                  </a:txBody>
                  <a:tcPr>
                    <a:solidFill>
                      <a:srgbClr val="8D6FAB">
                        <a:alpha val="1019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51083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500" dirty="0" smtClean="0"/>
                        <a:t>2721</a:t>
                      </a:r>
                      <a:endParaRPr lang="ru-RU" sz="1500" dirty="0"/>
                    </a:p>
                  </a:txBody>
                  <a:tcPr>
                    <a:solidFill>
                      <a:srgbClr val="8D6FAB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dirty="0" smtClean="0">
                          <a:effectLst/>
                        </a:rPr>
                        <a:t>Стоимость имущества, полученного в порядке дарения (за исключением имущества, полученного в порядке дарения, налоговая база по которому определяется в соответствии с пунктом 6 статьи 210 Кодекса)</a:t>
                      </a:r>
                      <a:endParaRPr lang="ru-RU" sz="1500" dirty="0" smtClean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ru-RU" sz="1500" dirty="0"/>
                    </a:p>
                  </a:txBody>
                  <a:tcPr>
                    <a:solidFill>
                      <a:srgbClr val="8D6FAB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 smtClean="0">
                          <a:effectLst/>
                        </a:rPr>
                        <a:t>Указывается: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 smtClean="0">
                          <a:effectLst/>
                        </a:rPr>
                        <a:t>- стоимость ценных бумаг, полученных физлицами в порядке дарения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 smtClean="0">
                          <a:effectLst/>
                        </a:rPr>
                        <a:t>- стоимость любого имущества, полученного в порядке дарения физлицами – нерезидентами РФ</a:t>
                      </a:r>
                      <a:endParaRPr lang="ru-RU" sz="1500" dirty="0" smtClean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8D6FAB">
                        <a:alpha val="3019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66549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500" dirty="0" smtClean="0"/>
                        <a:t>2720</a:t>
                      </a:r>
                      <a:endParaRPr lang="ru-RU" sz="1500" dirty="0"/>
                    </a:p>
                  </a:txBody>
                  <a:tcPr>
                    <a:solidFill>
                      <a:srgbClr val="8D6FAB">
                        <a:alpha val="1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dirty="0" smtClean="0">
                          <a:effectLst/>
                        </a:rPr>
                        <a:t>Стоимость имущества, полученного в порядке дарения, налоговая база, по которому определяется в соответствии с пунктом 6 статьи 210 Кодекса</a:t>
                      </a:r>
                      <a:endParaRPr lang="ru-RU" sz="1500" dirty="0" smtClean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8D6FAB">
                        <a:alpha val="1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effectLst/>
                        </a:rPr>
                        <a:t>Все прочие подарки</a:t>
                      </a:r>
                      <a:endParaRPr lang="ru-RU" sz="1600" dirty="0" smtClean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8D6FAB">
                        <a:alpha val="1019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04909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35468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ОБРАЗЕЦ ФОРМУЛ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ижний колонтитул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r"/>
            <a:r>
              <a:rPr lang="ru-RU" smtClean="0"/>
              <a:t>Образцы чего-то там</a:t>
            </a:r>
            <a:endParaRPr lang="ru-R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838199" y="1021157"/>
                <a:ext cx="10515600" cy="5442705"/>
              </a:xfrm>
            </p:spPr>
            <p:txBody>
              <a:bodyPr>
                <a:noAutofit/>
              </a:bodyPr>
              <a:lstStyle/>
              <a:p>
                <a:r>
                  <a:rPr lang="ru-RU" dirty="0" smtClean="0"/>
                  <a:t>3</a:t>
                </a:r>
                <a:r>
                  <a:rPr lang="ru-RU" dirty="0"/>
                  <a:t>. Начиная с ноября </a:t>
                </a:r>
                <a:r>
                  <a:rPr lang="ru-RU" dirty="0" err="1"/>
                  <a:t>доудерживаем</a:t>
                </a:r>
                <a:r>
                  <a:rPr lang="ru-RU" dirty="0"/>
                  <a:t> НДФЛ из последующих выплат этому работнику. Соблюдаем ограничение – удержания не могут превышать 20% от начисленной суммы (п. 4 ст. 226 НК РФ; ст. 138 ТК РФ</a:t>
                </a:r>
                <a:r>
                  <a:rPr lang="ru-RU" dirty="0" smtClean="0"/>
                  <a:t>):</a:t>
                </a:r>
                <a:endParaRPr lang="en-US" sz="2000" i="1" dirty="0" smtClean="0"/>
              </a:p>
              <a:p>
                <a:pPr>
                  <a:lnSpc>
                    <a:spcPts val="2400"/>
                  </a:lnSpc>
                  <a:spcBef>
                    <a:spcPts val="1200"/>
                  </a:spcBef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d>
                        <m:dPr>
                          <m:ctrlPr>
                            <a:rPr lang="ru-RU" sz="2000" i="1">
                              <a:solidFill>
                                <a:srgbClr val="8D6FAB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ru-RU" sz="2000" i="1">
                              <a:solidFill>
                                <a:srgbClr val="8D6FAB"/>
                              </a:solidFill>
                              <a:latin typeface="Cambria Math" panose="02040503050406030204" pitchFamily="18" charset="0"/>
                            </a:rPr>
                            <m:t>30 000 руб</m:t>
                          </m:r>
                          <m:r>
                            <a:rPr lang="en-US" sz="2000" i="1">
                              <a:solidFill>
                                <a:srgbClr val="8D6FAB"/>
                              </a:solidFill>
                              <a:latin typeface="Cambria Math" panose="02040503050406030204" pitchFamily="18" charset="0"/>
                            </a:rPr>
                            <m:t>.</m:t>
                          </m:r>
                          <m:r>
                            <a:rPr lang="ru-RU" sz="2000" i="1">
                              <a:solidFill>
                                <a:srgbClr val="8D6FAB"/>
                              </a:solidFill>
                              <a:latin typeface="Cambria Math" panose="02040503050406030204" pitchFamily="18" charset="0"/>
                            </a:rPr>
                            <m:t> − 30 000 руб</m:t>
                          </m:r>
                          <m:r>
                            <a:rPr lang="en-US" sz="2000" i="1">
                              <a:solidFill>
                                <a:srgbClr val="8D6FAB"/>
                              </a:solidFill>
                              <a:latin typeface="Cambria Math" panose="02040503050406030204" pitchFamily="18" charset="0"/>
                            </a:rPr>
                            <m:t>.</m:t>
                          </m:r>
                          <m:r>
                            <a:rPr lang="ru-RU" sz="2000" i="1">
                              <a:solidFill>
                                <a:srgbClr val="8D6FAB"/>
                              </a:solidFill>
                              <a:latin typeface="Cambria Math" panose="02040503050406030204" pitchFamily="18" charset="0"/>
                            </a:rPr>
                            <m:t>  ×30%</m:t>
                          </m:r>
                        </m:e>
                      </m:d>
                      <m:r>
                        <a:rPr lang="ru-RU" sz="2000" i="1">
                          <a:solidFill>
                            <a:srgbClr val="8D6FAB"/>
                          </a:solidFill>
                          <a:latin typeface="Cambria Math" panose="02040503050406030204" pitchFamily="18" charset="0"/>
                        </a:rPr>
                        <m:t>×20%=4 200 руб</m:t>
                      </m:r>
                      <m:r>
                        <a:rPr lang="en-US" sz="2000" i="1">
                          <a:solidFill>
                            <a:srgbClr val="8D6FAB"/>
                          </a:solidFill>
                          <a:latin typeface="Cambria Math" panose="02040503050406030204" pitchFamily="18" charset="0"/>
                        </a:rPr>
                        <m:t>.</m:t>
                      </m:r>
                    </m:oMath>
                  </m:oMathPara>
                </a14:m>
                <a:endParaRPr lang="ru-RU" sz="2000" i="1" dirty="0">
                  <a:solidFill>
                    <a:srgbClr val="8D6FAB"/>
                  </a:solidFill>
                </a:endParaRPr>
              </a:p>
              <a:p>
                <a:r>
                  <a:rPr lang="ru-RU" dirty="0" smtClean="0"/>
                  <a:t>4</a:t>
                </a:r>
                <a:r>
                  <a:rPr lang="ru-RU" dirty="0"/>
                  <a:t>. Рассчитываем сумму неудержанного налога по состоянию на 31.12.2022:</a:t>
                </a:r>
              </a:p>
              <a:p>
                <a:pPr>
                  <a:lnSpc>
                    <a:spcPts val="24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ru-RU" sz="2000" i="1" dirty="0" smtClean="0">
                          <a:solidFill>
                            <a:srgbClr val="8D6FAB"/>
                          </a:solidFill>
                          <a:latin typeface="Cambria Math" panose="02040503050406030204" pitchFamily="18" charset="0"/>
                        </a:rPr>
                        <m:t>51 000 руб. </m:t>
                      </m:r>
                      <m:r>
                        <a:rPr lang="en-US" sz="2000" b="0" i="1" dirty="0" smtClean="0">
                          <a:solidFill>
                            <a:srgbClr val="8D6FAB"/>
                          </a:solidFill>
                          <a:latin typeface="Cambria Math" panose="02040503050406030204" pitchFamily="18" charset="0"/>
                        </a:rPr>
                        <m:t>− </m:t>
                      </m:r>
                      <m:r>
                        <a:rPr lang="ru-RU" sz="2000" i="1" dirty="0" smtClean="0">
                          <a:solidFill>
                            <a:srgbClr val="8D6FAB"/>
                          </a:solidFill>
                          <a:latin typeface="Cambria Math" panose="02040503050406030204" pitchFamily="18" charset="0"/>
                        </a:rPr>
                        <m:t>4 200 руб. </m:t>
                      </m:r>
                      <m:r>
                        <a:rPr lang="en-US" sz="2000" b="0" i="1" dirty="0" smtClean="0">
                          <a:solidFill>
                            <a:srgbClr val="8D6FAB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ru-RU" sz="2000" i="1" dirty="0">
                          <a:solidFill>
                            <a:srgbClr val="8D6FAB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>
                        <a:rPr lang="ru-RU" sz="2000" i="1" dirty="0" smtClean="0">
                          <a:solidFill>
                            <a:srgbClr val="8D6FAB"/>
                          </a:solidFill>
                          <a:latin typeface="Cambria Math" panose="02040503050406030204" pitchFamily="18" charset="0"/>
                        </a:rPr>
                        <m:t>2 мес. </m:t>
                      </m:r>
                      <m:r>
                        <a:rPr lang="en-US" sz="2000" b="0" i="1" dirty="0" smtClean="0">
                          <a:solidFill>
                            <a:srgbClr val="8D6FAB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ru-RU" sz="2000" i="1" dirty="0" smtClean="0">
                          <a:solidFill>
                            <a:srgbClr val="8D6FAB"/>
                          </a:solidFill>
                          <a:latin typeface="Cambria Math" panose="02040503050406030204" pitchFamily="18" charset="0"/>
                        </a:rPr>
                        <m:t>42 600 руб.</m:t>
                      </m:r>
                    </m:oMath>
                  </m:oMathPara>
                </a14:m>
                <a:endParaRPr lang="ru-RU" sz="2000" dirty="0">
                  <a:solidFill>
                    <a:srgbClr val="8D6FAB"/>
                  </a:solidFill>
                </a:endParaRPr>
              </a:p>
              <a:p>
                <a:r>
                  <a:rPr lang="ru-RU" dirty="0"/>
                  <a:t>5. В 6-НДФЛ за 2022 г. (Письмо ФНС от 30.04.2021 № БС-4-11/6168@):</a:t>
                </a:r>
              </a:p>
              <a:p>
                <a:pPr lvl="1"/>
                <a:r>
                  <a:rPr lang="ru-RU" dirty="0"/>
                  <a:t>в разделе 1 в поле 020 отражаем удержанные за октябрь-декабрь суммы НДФЛ с учетом перерасчета</a:t>
                </a:r>
                <a:r>
                  <a:rPr lang="ru-RU" dirty="0" smtClean="0"/>
                  <a:t>:</a:t>
                </a:r>
                <a:r>
                  <a:rPr lang="en-US" sz="2000" i="1" dirty="0" smtClean="0">
                    <a:solidFill>
                      <a:srgbClr val="8D6FAB"/>
                    </a:solidFill>
                    <a:latin typeface="Cambria Math" panose="02040503050406030204" pitchFamily="18" charset="0"/>
                  </a:rPr>
                  <a:t/>
                </a:r>
                <a:br>
                  <a:rPr lang="en-US" sz="2000" i="1" dirty="0" smtClean="0">
                    <a:solidFill>
                      <a:srgbClr val="8D6FAB"/>
                    </a:solidFill>
                    <a:latin typeface="Cambria Math" panose="02040503050406030204" pitchFamily="18" charset="0"/>
                  </a:rPr>
                </a:br>
                <a14:m>
                  <m:oMath xmlns:m="http://schemas.openxmlformats.org/officeDocument/2006/math">
                    <m:r>
                      <a:rPr lang="ru-RU" sz="2000" i="1" dirty="0" smtClean="0">
                        <a:solidFill>
                          <a:srgbClr val="8D6FAB"/>
                        </a:solidFill>
                        <a:latin typeface="Cambria Math" panose="02040503050406030204" pitchFamily="18" charset="0"/>
                      </a:rPr>
                      <m:t>30 </m:t>
                    </m:r>
                    <m:r>
                      <a:rPr lang="ru-RU" sz="2000" i="1" dirty="0">
                        <a:solidFill>
                          <a:srgbClr val="8D6FAB"/>
                        </a:solidFill>
                        <a:latin typeface="Cambria Math" panose="02040503050406030204" pitchFamily="18" charset="0"/>
                      </a:rPr>
                      <m:t>000 руб. </m:t>
                    </m:r>
                    <m:r>
                      <a:rPr lang="en-US" sz="2000" b="0" i="1" dirty="0" smtClean="0">
                        <a:solidFill>
                          <a:srgbClr val="8D6FAB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ru-RU" sz="2000" i="1" dirty="0">
                        <a:solidFill>
                          <a:srgbClr val="8D6FAB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ru-RU" sz="2000" i="1" dirty="0">
                        <a:solidFill>
                          <a:srgbClr val="8D6FAB"/>
                        </a:solidFill>
                        <a:latin typeface="Cambria Math" panose="02040503050406030204" pitchFamily="18" charset="0"/>
                      </a:rPr>
                      <m:t>3 мес. </m:t>
                    </m:r>
                    <m:r>
                      <a:rPr lang="en-US" sz="2000" b="0" i="1" dirty="0" smtClean="0">
                        <a:solidFill>
                          <a:srgbClr val="8D6FAB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ru-RU" sz="2000" i="1" dirty="0" smtClean="0">
                        <a:solidFill>
                          <a:srgbClr val="8D6FAB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ru-RU" sz="2000" i="1" dirty="0">
                        <a:solidFill>
                          <a:srgbClr val="8D6FAB"/>
                        </a:solidFill>
                        <a:latin typeface="Cambria Math" panose="02040503050406030204" pitchFamily="18" charset="0"/>
                      </a:rPr>
                      <m:t>30% + 4 200 руб. </m:t>
                    </m:r>
                    <m:r>
                      <a:rPr lang="en-US" sz="2000" b="0" i="1" dirty="0" smtClean="0">
                        <a:solidFill>
                          <a:srgbClr val="8D6FAB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ru-RU" sz="2000" i="1" dirty="0" smtClean="0">
                        <a:solidFill>
                          <a:srgbClr val="8D6FAB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ru-RU" sz="2000" i="1" dirty="0">
                        <a:solidFill>
                          <a:srgbClr val="8D6FAB"/>
                        </a:solidFill>
                        <a:latin typeface="Cambria Math" panose="02040503050406030204" pitchFamily="18" charset="0"/>
                      </a:rPr>
                      <m:t>2 мес. </m:t>
                    </m:r>
                    <m:r>
                      <a:rPr lang="ru-RU" sz="2000" i="1" dirty="0" smtClean="0">
                        <a:solidFill>
                          <a:srgbClr val="8D6FAB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ru-RU" sz="2000" i="1" dirty="0">
                        <a:solidFill>
                          <a:srgbClr val="8D6FAB"/>
                        </a:solidFill>
                        <a:latin typeface="Cambria Math" panose="02040503050406030204" pitchFamily="18" charset="0"/>
                      </a:rPr>
                      <m:t>35 400</m:t>
                    </m:r>
                  </m:oMath>
                </a14:m>
                <a:endParaRPr lang="ru-RU" sz="2000" dirty="0">
                  <a:solidFill>
                    <a:srgbClr val="8D6FAB"/>
                  </a:solidFill>
                  <a:latin typeface="Cambria Math" panose="02040503050406030204" pitchFamily="18" charset="0"/>
                </a:endParaRPr>
              </a:p>
              <a:p>
                <a:pPr lvl="1"/>
                <a:r>
                  <a:rPr lang="ru-RU" dirty="0"/>
                  <a:t>в разделе 2 по ставке 30% отражаем итоговые показатели по работнику:</a:t>
                </a:r>
              </a:p>
              <a:p>
                <a:pPr>
                  <a:lnSpc>
                    <a:spcPts val="2400"/>
                  </a:lnSpc>
                </a:pPr>
                <a:endParaRPr lang="ru-RU" dirty="0"/>
              </a:p>
            </p:txBody>
          </p:sp>
        </mc:Choice>
        <mc:Fallback xmlns="">
          <p:sp>
            <p:nvSpPr>
              <p:cNvPr id="4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199" y="1021157"/>
                <a:ext cx="10515600" cy="5442705"/>
              </a:xfrm>
              <a:blipFill>
                <a:blip r:embed="rId2"/>
                <a:stretch>
                  <a:fillRect l="-870" t="-1570" r="-58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650617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ижний колонтитул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r"/>
            <a:r>
              <a:rPr lang="ru-RU" smtClean="0"/>
              <a:t>Страховые взносы: заполняем РСВ, ПСВ, ЕФС-1</a:t>
            </a:r>
            <a:endParaRPr lang="ru-RU" dirty="0"/>
          </a:p>
        </p:txBody>
      </p:sp>
      <p:sp>
        <p:nvSpPr>
          <p:cNvPr id="4" name="Текст 2"/>
          <p:cNvSpPr>
            <a:spLocks noGrp="1"/>
          </p:cNvSpPr>
          <p:nvPr>
            <p:ph idx="1"/>
          </p:nvPr>
        </p:nvSpPr>
        <p:spPr>
          <a:xfrm>
            <a:off x="838199" y="1021157"/>
            <a:ext cx="10515600" cy="544270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 smtClean="0"/>
              <a:t>Текст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019624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ОБРАЗЕЦ ССЫЛКИ НА СТАТ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ижний колонтитул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r"/>
            <a:r>
              <a:rPr lang="ru-RU" smtClean="0"/>
              <a:t>Образцы чего-то там</a:t>
            </a:r>
            <a:endParaRPr lang="ru-RU" dirty="0"/>
          </a:p>
        </p:txBody>
      </p:sp>
      <p:grpSp>
        <p:nvGrpSpPr>
          <p:cNvPr id="4" name="Группа 3"/>
          <p:cNvGrpSpPr/>
          <p:nvPr userDrawn="1"/>
        </p:nvGrpSpPr>
        <p:grpSpPr>
          <a:xfrm>
            <a:off x="838200" y="5318272"/>
            <a:ext cx="10515600" cy="1200329"/>
            <a:chOff x="838200" y="5318272"/>
            <a:chExt cx="10515600" cy="1200329"/>
          </a:xfrm>
        </p:grpSpPr>
        <p:sp>
          <p:nvSpPr>
            <p:cNvPr id="5" name="TextBox 4"/>
            <p:cNvSpPr txBox="1"/>
            <p:nvPr/>
          </p:nvSpPr>
          <p:spPr>
            <a:xfrm>
              <a:off x="838200" y="5318272"/>
              <a:ext cx="10515600" cy="1200329"/>
            </a:xfrm>
            <a:prstGeom prst="rect">
              <a:avLst/>
            </a:prstGeom>
            <a:solidFill>
              <a:srgbClr val="50236E">
                <a:alpha val="14118"/>
              </a:srgbClr>
            </a:solidFill>
          </p:spPr>
          <p:txBody>
            <a:bodyPr wrap="square" rtlCol="0">
              <a:spAutoFit/>
            </a:bodyPr>
            <a:lstStyle/>
            <a:p>
              <a:r>
                <a:rPr lang="ru-RU" sz="2400" b="1" dirty="0" smtClean="0">
                  <a:solidFill>
                    <a:srgbClr val="E6E0EB"/>
                  </a:solidFill>
                </a:rPr>
                <a:t>М</a:t>
              </a:r>
              <a:endParaRPr lang="ru-RU" sz="2800" b="1" dirty="0" smtClean="0">
                <a:solidFill>
                  <a:srgbClr val="E6E0EB"/>
                </a:solidFill>
              </a:endParaRPr>
            </a:p>
            <a:p>
              <a:r>
                <a:rPr lang="ru-RU" sz="2400" dirty="0"/>
                <a:t>Статья </a:t>
              </a:r>
              <a:r>
                <a:rPr lang="ru-RU" sz="2400" b="1" dirty="0"/>
                <a:t>«Особые налоговые правила для ДНР, ЛНР, Запорожской и Херсонской областей» </a:t>
              </a:r>
              <a:r>
                <a:rPr lang="ru-RU" sz="2400" dirty="0"/>
                <a:t>в ГК 2022, № 24 </a:t>
              </a:r>
              <a:r>
                <a:rPr lang="ru-RU" sz="2400" dirty="0">
                  <a:hlinkClick r:id="rId2"/>
                </a:rPr>
                <a:t>https://glavkniga.ru/elver/2022/24/6232</a:t>
              </a:r>
              <a:r>
                <a:rPr lang="ru-RU" sz="2400" dirty="0"/>
                <a:t> </a:t>
              </a:r>
            </a:p>
          </p:txBody>
        </p:sp>
        <p:grpSp>
          <p:nvGrpSpPr>
            <p:cNvPr id="6" name="Группа 5"/>
            <p:cNvGrpSpPr/>
            <p:nvPr/>
          </p:nvGrpSpPr>
          <p:grpSpPr>
            <a:xfrm>
              <a:off x="963521" y="5374558"/>
              <a:ext cx="2728226" cy="400110"/>
              <a:chOff x="1559286" y="4473896"/>
              <a:chExt cx="2728226" cy="400110"/>
            </a:xfrm>
          </p:grpSpPr>
          <p:pic>
            <p:nvPicPr>
              <p:cNvPr id="7" name="Рисунок 6"/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559286" y="4497607"/>
                <a:ext cx="321909" cy="321909"/>
              </a:xfrm>
              <a:prstGeom prst="rect">
                <a:avLst/>
              </a:prstGeom>
            </p:spPr>
          </p:pic>
          <p:sp>
            <p:nvSpPr>
              <p:cNvPr id="8" name="Прямоугольник 7"/>
              <p:cNvSpPr/>
              <p:nvPr/>
            </p:nvSpPr>
            <p:spPr>
              <a:xfrm>
                <a:off x="1872620" y="4473896"/>
                <a:ext cx="2414892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ru-RU" sz="2000" b="1" dirty="0">
                    <a:solidFill>
                      <a:srgbClr val="50236E"/>
                    </a:solidFill>
                  </a:rPr>
                  <a:t>Материалы по теме</a:t>
                </a:r>
              </a:p>
            </p:txBody>
          </p:sp>
        </p:grpSp>
      </p:grpSp>
      <p:grpSp>
        <p:nvGrpSpPr>
          <p:cNvPr id="9" name="Группа 8"/>
          <p:cNvGrpSpPr/>
          <p:nvPr userDrawn="1"/>
        </p:nvGrpSpPr>
        <p:grpSpPr>
          <a:xfrm>
            <a:off x="838200" y="4281951"/>
            <a:ext cx="10515600" cy="830997"/>
            <a:chOff x="893900" y="2202671"/>
            <a:chExt cx="10515600" cy="830997"/>
          </a:xfrm>
        </p:grpSpPr>
        <p:sp>
          <p:nvSpPr>
            <p:cNvPr id="10" name="TextBox 9"/>
            <p:cNvSpPr txBox="1"/>
            <p:nvPr/>
          </p:nvSpPr>
          <p:spPr>
            <a:xfrm>
              <a:off x="893900" y="2202671"/>
              <a:ext cx="10515600" cy="830997"/>
            </a:xfrm>
            <a:prstGeom prst="rect">
              <a:avLst/>
            </a:prstGeom>
            <a:solidFill>
              <a:srgbClr val="E94537">
                <a:alpha val="14118"/>
              </a:srgbClr>
            </a:solidFill>
          </p:spPr>
          <p:txBody>
            <a:bodyPr wrap="square" rtlCol="0">
              <a:spAutoFit/>
            </a:bodyPr>
            <a:lstStyle/>
            <a:p>
              <a:r>
                <a:rPr lang="ru-RU" sz="2400" b="1" dirty="0" smtClean="0">
                  <a:solidFill>
                    <a:srgbClr val="E6E0EB"/>
                  </a:solidFill>
                </a:rPr>
                <a:t>М</a:t>
              </a:r>
              <a:endParaRPr lang="ru-RU" sz="2800" b="1" dirty="0" smtClean="0">
                <a:solidFill>
                  <a:srgbClr val="E6E0EB"/>
                </a:solidFill>
              </a:endParaRPr>
            </a:p>
            <a:p>
              <a:r>
                <a:rPr lang="ru-RU" sz="2400" dirty="0"/>
                <a:t>Уведомление об исчисленных суммах налога на прибыль не подаем.</a:t>
              </a:r>
              <a:endParaRPr lang="ru-RU" sz="2400" dirty="0" smtClean="0"/>
            </a:p>
          </p:txBody>
        </p:sp>
        <p:grpSp>
          <p:nvGrpSpPr>
            <p:cNvPr id="11" name="Группа 10"/>
            <p:cNvGrpSpPr/>
            <p:nvPr/>
          </p:nvGrpSpPr>
          <p:grpSpPr>
            <a:xfrm>
              <a:off x="1002987" y="2258957"/>
              <a:ext cx="1250718" cy="400110"/>
              <a:chOff x="1002987" y="2258957"/>
              <a:chExt cx="1250718" cy="400110"/>
            </a:xfrm>
          </p:grpSpPr>
          <p:sp>
            <p:nvSpPr>
              <p:cNvPr id="12" name="Прямоугольник 11"/>
              <p:cNvSpPr/>
              <p:nvPr/>
            </p:nvSpPr>
            <p:spPr>
              <a:xfrm>
                <a:off x="1332555" y="2258957"/>
                <a:ext cx="921150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ru-RU" sz="2000" b="1" dirty="0" smtClean="0">
                    <a:solidFill>
                      <a:srgbClr val="E94537"/>
                    </a:solidFill>
                  </a:rPr>
                  <a:t>Важно</a:t>
                </a:r>
                <a:endParaRPr lang="ru-RU" sz="2000" b="1" dirty="0">
                  <a:solidFill>
                    <a:srgbClr val="E94537"/>
                  </a:solidFill>
                </a:endParaRPr>
              </a:p>
            </p:txBody>
          </p:sp>
          <p:pic>
            <p:nvPicPr>
              <p:cNvPr id="13" name="Рисунок 12"/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002987" y="2288035"/>
                <a:ext cx="329568" cy="329568"/>
              </a:xfrm>
              <a:prstGeom prst="rect">
                <a:avLst/>
              </a:prstGeom>
            </p:spPr>
          </p:pic>
        </p:grpSp>
      </p:grpSp>
    </p:spTree>
    <p:extLst>
      <p:ext uri="{BB962C8B-B14F-4D97-AF65-F5344CB8AC3E}">
        <p14:creationId xmlns:p14="http://schemas.microsoft.com/office/powerpoint/2010/main" val="31513564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 userDrawn="1"/>
        </p:nvSpPr>
        <p:spPr>
          <a:xfrm>
            <a:off x="1" y="2738401"/>
            <a:ext cx="12191999" cy="4119599"/>
          </a:xfrm>
          <a:prstGeom prst="rect">
            <a:avLst/>
          </a:prstGeom>
          <a:solidFill>
            <a:srgbClr val="76469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 userDrawn="1"/>
        </p:nvSpPr>
        <p:spPr>
          <a:xfrm>
            <a:off x="1107671" y="3339573"/>
            <a:ext cx="9511997" cy="24114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6000"/>
              </a:lnSpc>
            </a:pPr>
            <a:r>
              <a:rPr lang="ru-RU" sz="6000" b="1" dirty="0">
                <a:solidFill>
                  <a:schemeClr val="bg1"/>
                </a:solidFill>
                <a:latin typeface="+mj-lt"/>
              </a:rPr>
              <a:t>Готовимся к сдаче отчетности за </a:t>
            </a:r>
            <a:r>
              <a:rPr lang="en-US" sz="6000" b="1" dirty="0" smtClean="0">
                <a:solidFill>
                  <a:schemeClr val="bg1"/>
                </a:solidFill>
                <a:latin typeface="+mj-lt"/>
              </a:rPr>
              <a:t>II</a:t>
            </a:r>
            <a:r>
              <a:rPr lang="ru-RU" sz="6000" b="1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ru-RU" sz="6000" b="1" dirty="0">
                <a:solidFill>
                  <a:schemeClr val="bg1"/>
                </a:solidFill>
                <a:latin typeface="+mj-lt"/>
              </a:rPr>
              <a:t>квартал </a:t>
            </a:r>
            <a:endParaRPr lang="en-US" sz="6000" b="1" dirty="0">
              <a:solidFill>
                <a:schemeClr val="bg1"/>
              </a:solidFill>
              <a:latin typeface="+mj-lt"/>
            </a:endParaRPr>
          </a:p>
          <a:p>
            <a:pPr>
              <a:lnSpc>
                <a:spcPts val="6000"/>
              </a:lnSpc>
            </a:pPr>
            <a:r>
              <a:rPr lang="ru-RU" sz="6000" b="1" dirty="0" smtClean="0">
                <a:solidFill>
                  <a:schemeClr val="bg1"/>
                </a:solidFill>
                <a:latin typeface="+mj-lt"/>
              </a:rPr>
              <a:t>2023 </a:t>
            </a:r>
            <a:r>
              <a:rPr lang="ru-RU" sz="6000" b="1" dirty="0">
                <a:solidFill>
                  <a:schemeClr val="bg1"/>
                </a:solidFill>
                <a:latin typeface="+mj-lt"/>
              </a:rPr>
              <a:t>г.</a:t>
            </a:r>
          </a:p>
        </p:txBody>
      </p:sp>
      <p:sp>
        <p:nvSpPr>
          <p:cNvPr id="9" name="Прямоугольник 8"/>
          <p:cNvSpPr/>
          <p:nvPr userDrawn="1"/>
        </p:nvSpPr>
        <p:spPr>
          <a:xfrm>
            <a:off x="7530057" y="2230202"/>
            <a:ext cx="139172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ts val="1200"/>
              </a:lnSpc>
            </a:pPr>
            <a:r>
              <a:rPr lang="ru-RU" sz="1200" dirty="0" smtClean="0">
                <a:solidFill>
                  <a:srgbClr val="002060"/>
                </a:solidFill>
                <a:cs typeface="Times New Roman" panose="02020603050405020304" pitchFamily="18" charset="0"/>
              </a:rPr>
              <a:t>Е</a:t>
            </a:r>
            <a:r>
              <a:rPr lang="en-US" sz="1200" dirty="0" smtClean="0">
                <a:solidFill>
                  <a:srgbClr val="002060"/>
                </a:solidFill>
                <a:cs typeface="Times New Roman" panose="02020603050405020304" pitchFamily="18" charset="0"/>
              </a:rPr>
              <a:t>.</a:t>
            </a:r>
            <a:r>
              <a:rPr lang="ru-RU" sz="1200" dirty="0" smtClean="0">
                <a:solidFill>
                  <a:srgbClr val="002060"/>
                </a:solidFill>
                <a:cs typeface="Times New Roman" panose="02020603050405020304" pitchFamily="18" charset="0"/>
              </a:rPr>
              <a:t>М</a:t>
            </a:r>
            <a:r>
              <a:rPr lang="en-US" sz="1200" dirty="0" smtClean="0">
                <a:solidFill>
                  <a:srgbClr val="002060"/>
                </a:solidFill>
                <a:cs typeface="Times New Roman" panose="02020603050405020304" pitchFamily="18" charset="0"/>
              </a:rPr>
              <a:t>. </a:t>
            </a:r>
            <a:r>
              <a:rPr lang="ru-RU" sz="1200" dirty="0" smtClean="0">
                <a:solidFill>
                  <a:srgbClr val="002060"/>
                </a:solidFill>
                <a:cs typeface="Times New Roman" panose="02020603050405020304" pitchFamily="18" charset="0"/>
              </a:rPr>
              <a:t>Филимонова</a:t>
            </a:r>
            <a:r>
              <a:rPr lang="en-US" sz="1200" dirty="0" smtClean="0">
                <a:solidFill>
                  <a:srgbClr val="002060"/>
                </a:solidFill>
                <a:cs typeface="Times New Roman" panose="02020603050405020304" pitchFamily="18" charset="0"/>
              </a:rPr>
              <a:t>,</a:t>
            </a:r>
            <a:endParaRPr lang="ru-RU" sz="1200" dirty="0" smtClean="0">
              <a:solidFill>
                <a:srgbClr val="002060"/>
              </a:solidFill>
              <a:cs typeface="Times New Roman" panose="02020603050405020304" pitchFamily="18" charset="0"/>
            </a:endParaRPr>
          </a:p>
          <a:p>
            <a:pPr>
              <a:lnSpc>
                <a:spcPts val="1200"/>
              </a:lnSpc>
            </a:pPr>
            <a:r>
              <a:rPr lang="ru-RU" sz="1200" dirty="0" smtClean="0">
                <a:solidFill>
                  <a:srgbClr val="002060"/>
                </a:solidFill>
                <a:cs typeface="Times New Roman" panose="02020603050405020304" pitchFamily="18" charset="0"/>
              </a:rPr>
              <a:t>ведущий эксперт</a:t>
            </a:r>
            <a:endParaRPr lang="ru-RU" sz="1200" dirty="0">
              <a:cs typeface="Times New Roman" panose="02020603050405020304" pitchFamily="18" charset="0"/>
            </a:endParaRPr>
          </a:p>
        </p:txBody>
      </p:sp>
      <p:sp>
        <p:nvSpPr>
          <p:cNvPr id="10" name="Прямоугольник 9"/>
          <p:cNvSpPr/>
          <p:nvPr userDrawn="1"/>
        </p:nvSpPr>
        <p:spPr>
          <a:xfrm>
            <a:off x="9043666" y="2243139"/>
            <a:ext cx="1306512" cy="40229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ts val="1200"/>
              </a:lnSpc>
            </a:pPr>
            <a:r>
              <a:rPr lang="ru-RU" sz="1200" dirty="0">
                <a:solidFill>
                  <a:srgbClr val="002060"/>
                </a:solidFill>
                <a:cs typeface="Times New Roman" panose="02020603050405020304" pitchFamily="18" charset="0"/>
              </a:rPr>
              <a:t>Е</a:t>
            </a:r>
            <a:r>
              <a:rPr lang="en-US" sz="1200" dirty="0" smtClean="0">
                <a:solidFill>
                  <a:srgbClr val="002060"/>
                </a:solidFill>
                <a:cs typeface="Times New Roman" panose="02020603050405020304" pitchFamily="18" charset="0"/>
              </a:rPr>
              <a:t>.</a:t>
            </a:r>
            <a:r>
              <a:rPr lang="ru-RU" sz="1200" dirty="0" smtClean="0">
                <a:solidFill>
                  <a:srgbClr val="002060"/>
                </a:solidFill>
                <a:cs typeface="Times New Roman" panose="02020603050405020304" pitchFamily="18" charset="0"/>
              </a:rPr>
              <a:t>А</a:t>
            </a:r>
            <a:r>
              <a:rPr lang="en-US" sz="1200" dirty="0" smtClean="0">
                <a:solidFill>
                  <a:srgbClr val="002060"/>
                </a:solidFill>
                <a:cs typeface="Times New Roman" panose="02020603050405020304" pitchFamily="18" charset="0"/>
              </a:rPr>
              <a:t>. </a:t>
            </a:r>
            <a:r>
              <a:rPr lang="ru-RU" sz="1200" dirty="0" smtClean="0">
                <a:solidFill>
                  <a:srgbClr val="002060"/>
                </a:solidFill>
                <a:cs typeface="Times New Roman" panose="02020603050405020304" pitchFamily="18" charset="0"/>
              </a:rPr>
              <a:t>Шаронова</a:t>
            </a:r>
          </a:p>
          <a:p>
            <a:pPr>
              <a:lnSpc>
                <a:spcPts val="1200"/>
              </a:lnSpc>
            </a:pPr>
            <a:r>
              <a:rPr lang="ru-RU" sz="1200" dirty="0" smtClean="0">
                <a:solidFill>
                  <a:srgbClr val="002060"/>
                </a:solidFill>
                <a:cs typeface="Times New Roman" panose="02020603050405020304" pitchFamily="18" charset="0"/>
              </a:rPr>
              <a:t>ведущий эксперт</a:t>
            </a:r>
            <a:endParaRPr lang="ru-RU" sz="1200" dirty="0">
              <a:cs typeface="Times New Roman" panose="02020603050405020304" pitchFamily="18" charset="0"/>
            </a:endParaRPr>
          </a:p>
        </p:txBody>
      </p:sp>
      <p:sp>
        <p:nvSpPr>
          <p:cNvPr id="11" name="TextBox 10"/>
          <p:cNvSpPr txBox="1"/>
          <p:nvPr userDrawn="1"/>
        </p:nvSpPr>
        <p:spPr>
          <a:xfrm>
            <a:off x="1240379" y="2232575"/>
            <a:ext cx="1712841" cy="369332"/>
          </a:xfrm>
          <a:prstGeom prst="rect">
            <a:avLst/>
          </a:prstGeom>
          <a:solidFill>
            <a:srgbClr val="00B8A6"/>
          </a:solidFill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chemeClr val="bg1"/>
                </a:solidFill>
              </a:rPr>
              <a:t>12 июля 2023 г</a:t>
            </a:r>
            <a:r>
              <a:rPr lang="en-US" b="1" dirty="0" smtClean="0">
                <a:solidFill>
                  <a:schemeClr val="bg1"/>
                </a:solidFill>
              </a:rPr>
              <a:t>.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12" name="TextBox 11"/>
          <p:cNvSpPr txBox="1"/>
          <p:nvPr userDrawn="1"/>
        </p:nvSpPr>
        <p:spPr>
          <a:xfrm>
            <a:off x="3243467" y="2232575"/>
            <a:ext cx="716863" cy="369333"/>
          </a:xfrm>
          <a:prstGeom prst="rect">
            <a:avLst/>
          </a:prstGeom>
          <a:solidFill>
            <a:srgbClr val="00B8A6"/>
          </a:solidFill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chemeClr val="bg1"/>
                </a:solidFill>
              </a:rPr>
              <a:t>12:00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13" name="TextBox 12"/>
          <p:cNvSpPr txBox="1"/>
          <p:nvPr userDrawn="1"/>
        </p:nvSpPr>
        <p:spPr>
          <a:xfrm>
            <a:off x="6096000" y="2232575"/>
            <a:ext cx="1059585" cy="369332"/>
          </a:xfrm>
          <a:prstGeom prst="rect">
            <a:avLst/>
          </a:prstGeom>
          <a:solidFill>
            <a:srgbClr val="00B8A6"/>
          </a:solidFill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chemeClr val="bg1"/>
                </a:solidFill>
              </a:rPr>
              <a:t>Лекторы</a:t>
            </a:r>
            <a:endParaRPr lang="ru-RU" b="1" dirty="0">
              <a:solidFill>
                <a:schemeClr val="bg1"/>
              </a:solidFill>
            </a:endParaRPr>
          </a:p>
        </p:txBody>
      </p:sp>
      <p:pic>
        <p:nvPicPr>
          <p:cNvPr id="14" name="Рисунок 1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0379" y="588077"/>
            <a:ext cx="2135670" cy="6525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46015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43060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 userDrawn="1"/>
        </p:nvSpPr>
        <p:spPr>
          <a:xfrm>
            <a:off x="0" y="0"/>
            <a:ext cx="12192000" cy="590081"/>
          </a:xfrm>
          <a:prstGeom prst="rect">
            <a:avLst/>
          </a:prstGeom>
          <a:solidFill>
            <a:srgbClr val="76469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199" y="914405"/>
            <a:ext cx="10539999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 smtClean="0"/>
              <a:t>Заголовок 1 </a:t>
            </a:r>
            <a:r>
              <a:rPr lang="ru-RU" dirty="0" err="1" smtClean="0"/>
              <a:t>ур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199" y="2239968"/>
            <a:ext cx="10515600" cy="42238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 smtClean="0"/>
              <a:t>Текст</a:t>
            </a:r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234183" y="112477"/>
            <a:ext cx="81196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500">
                <a:solidFill>
                  <a:schemeClr val="bg1"/>
                </a:solidFill>
              </a:defRPr>
            </a:lvl1pPr>
          </a:lstStyle>
          <a:p>
            <a:pPr algn="r"/>
            <a:r>
              <a:rPr lang="ru-RU" smtClean="0"/>
              <a:t>Образцы чего-то там</a:t>
            </a:r>
            <a:endParaRPr lang="ru-RU" dirty="0"/>
          </a:p>
        </p:txBody>
      </p:sp>
      <p:pic>
        <p:nvPicPr>
          <p:cNvPr id="10" name="Рисунок 9"/>
          <p:cNvPicPr>
            <a:picLocks noChangeAspect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199" y="128374"/>
            <a:ext cx="1098707" cy="3357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09910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9" r:id="rId2"/>
    <p:sldLayoutId id="2147483680" r:id="rId3"/>
    <p:sldLayoutId id="2147483681" r:id="rId4"/>
    <p:sldLayoutId id="2147483678" r:id="rId5"/>
    <p:sldLayoutId id="2147483685" r:id="rId6"/>
  </p:sldLayoutIdLst>
  <p:timing>
    <p:tnLst>
      <p:par>
        <p:cTn id="1" dur="indefinite" restart="never" nodeType="tmRoot"/>
      </p:par>
    </p:tnLst>
  </p:timing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rgbClr val="50236E"/>
          </a:solidFill>
          <a:latin typeface="+mn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2400" b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828703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4" r:id="rId2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ижний колонтитул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lvl="0" algn="r">
              <a:defRPr/>
            </a:pPr>
            <a:r>
              <a:rPr lang="ru-RU" dirty="0"/>
              <a:t>Последствия непредставления налоговой отчетности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036146"/>
            <a:ext cx="10515600" cy="5349664"/>
          </a:xfrm>
        </p:spPr>
        <p:txBody>
          <a:bodyPr/>
          <a:lstStyle/>
          <a:p>
            <a:pPr>
              <a:spcAft>
                <a:spcPts val="800"/>
              </a:spcAft>
            </a:pPr>
            <a:r>
              <a:rPr lang="ru-RU" sz="4400" b="1" dirty="0" smtClean="0">
                <a:solidFill>
                  <a:srgbClr val="50236E"/>
                </a:solidFill>
              </a:rPr>
              <a:t>Что грозит за </a:t>
            </a:r>
            <a:r>
              <a:rPr lang="ru-RU" sz="4400" b="1" dirty="0" err="1" smtClean="0">
                <a:solidFill>
                  <a:srgbClr val="50236E"/>
                </a:solidFill>
              </a:rPr>
              <a:t>несдачу</a:t>
            </a:r>
            <a:r>
              <a:rPr lang="ru-RU" sz="4400" b="1" dirty="0" smtClean="0">
                <a:solidFill>
                  <a:srgbClr val="50236E"/>
                </a:solidFill>
              </a:rPr>
              <a:t> налоговых отчетов</a:t>
            </a:r>
            <a:endParaRPr lang="ru-RU" sz="4400" b="1" dirty="0">
              <a:solidFill>
                <a:srgbClr val="50236E"/>
              </a:solidFill>
            </a:endParaRPr>
          </a:p>
          <a:p>
            <a:pPr>
              <a:spcAft>
                <a:spcPts val="800"/>
              </a:spcAft>
            </a:pPr>
            <a:r>
              <a:rPr lang="ru-RU" b="1" dirty="0" smtClean="0">
                <a:ea typeface="Times New Roman" panose="02020603050405020304" pitchFamily="18" charset="0"/>
                <a:cs typeface="Calibri" panose="020F0502020204030204" pitchFamily="34" charset="0"/>
              </a:rPr>
              <a:t>1. Штраф за непредставление в срок Налоговой декларации / Расчета по страховым взносам </a:t>
            </a:r>
            <a:r>
              <a:rPr lang="ru-RU" dirty="0" smtClean="0">
                <a:ea typeface="Times New Roman" panose="02020603050405020304" pitchFamily="18" charset="0"/>
                <a:cs typeface="Calibri" panose="020F0502020204030204" pitchFamily="34" charset="0"/>
              </a:rPr>
              <a:t>(</a:t>
            </a:r>
            <a:r>
              <a:rPr lang="ru-RU" dirty="0">
                <a:ea typeface="Times New Roman" panose="02020603050405020304" pitchFamily="18" charset="0"/>
                <a:cs typeface="Calibri" panose="020F0502020204030204" pitchFamily="34" charset="0"/>
              </a:rPr>
              <a:t>п. 1 ст. 119 НК РФ)</a:t>
            </a:r>
            <a:r>
              <a:rPr lang="ru-RU" dirty="0" smtClean="0">
                <a:ea typeface="Times New Roman" panose="02020603050405020304" pitchFamily="18" charset="0"/>
                <a:cs typeface="Calibri" panose="020F0502020204030204" pitchFamily="34" charset="0"/>
              </a:rPr>
              <a:t>: </a:t>
            </a:r>
          </a:p>
          <a:p>
            <a:pPr>
              <a:spcAft>
                <a:spcPts val="800"/>
              </a:spcAft>
            </a:pPr>
            <a:r>
              <a:rPr lang="ru-RU" dirty="0" smtClean="0">
                <a:ea typeface="Times New Roman" panose="02020603050405020304" pitchFamily="18" charset="0"/>
                <a:cs typeface="Calibri" panose="020F0502020204030204" pitchFamily="34" charset="0"/>
              </a:rPr>
              <a:t>5</a:t>
            </a:r>
            <a:r>
              <a:rPr lang="ru-RU" dirty="0">
                <a:ea typeface="Times New Roman" panose="02020603050405020304" pitchFamily="18" charset="0"/>
                <a:cs typeface="Calibri" panose="020F0502020204030204" pitchFamily="34" charset="0"/>
              </a:rPr>
              <a:t>% </a:t>
            </a:r>
            <a:r>
              <a:rPr lang="ru-RU" dirty="0" smtClean="0">
                <a:ea typeface="Times New Roman" panose="02020603050405020304" pitchFamily="18" charset="0"/>
                <a:cs typeface="Calibri" panose="020F0502020204030204" pitchFamily="34" charset="0"/>
              </a:rPr>
              <a:t>от суммы налогов/взносов </a:t>
            </a:r>
            <a:r>
              <a:rPr lang="ru-RU" dirty="0">
                <a:ea typeface="Times New Roman" panose="02020603050405020304" pitchFamily="18" charset="0"/>
                <a:cs typeface="Calibri" panose="020F0502020204030204" pitchFamily="34" charset="0"/>
              </a:rPr>
              <a:t>к уплате </a:t>
            </a:r>
            <a:r>
              <a:rPr lang="ru-RU" dirty="0" smtClean="0">
                <a:ea typeface="Times New Roman" panose="02020603050405020304" pitchFamily="18" charset="0"/>
                <a:cs typeface="Calibri" panose="020F0502020204030204" pitchFamily="34" charset="0"/>
              </a:rPr>
              <a:t>по данной декларации/расчету, </a:t>
            </a:r>
            <a:r>
              <a:rPr lang="ru-RU" dirty="0">
                <a:ea typeface="Times New Roman" panose="02020603050405020304" pitchFamily="18" charset="0"/>
                <a:cs typeface="Calibri" panose="020F0502020204030204" pitchFamily="34" charset="0"/>
              </a:rPr>
              <a:t>не перечисленных в срок, за каждый полный или неполный месяц просрочки. Максимальный штраф — 30% от указанной суммы, минимальный — 1 000 руб</a:t>
            </a:r>
            <a:r>
              <a:rPr lang="ru-RU" dirty="0" smtClean="0">
                <a:ea typeface="Times New Roman" panose="02020603050405020304" pitchFamily="18" charset="0"/>
                <a:cs typeface="Calibri" panose="020F0502020204030204" pitchFamily="34" charset="0"/>
              </a:rPr>
              <a:t>.</a:t>
            </a:r>
          </a:p>
          <a:p>
            <a:pPr>
              <a:spcAft>
                <a:spcPts val="800"/>
              </a:spcAft>
            </a:pPr>
            <a:endParaRPr lang="ru-RU" dirty="0" smtClean="0"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>
              <a:spcAft>
                <a:spcPts val="800"/>
              </a:spcAft>
            </a:pPr>
            <a:endParaRPr lang="ru-RU" dirty="0">
              <a:ea typeface="Times New Roman" panose="02020603050405020304" pitchFamily="18" charset="0"/>
              <a:cs typeface="Calibri" panose="020F0502020204030204" pitchFamily="34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8089388"/>
              </p:ext>
            </p:extLst>
          </p:nvPr>
        </p:nvGraphicFramePr>
        <p:xfrm>
          <a:off x="838200" y="4041449"/>
          <a:ext cx="10515600" cy="217050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504834">
                  <a:extLst>
                    <a:ext uri="{9D8B030D-6E8A-4147-A177-3AD203B41FA5}">
                      <a16:colId xmlns:a16="http://schemas.microsoft.com/office/drawing/2014/main" val="598327106"/>
                    </a:ext>
                  </a:extLst>
                </a:gridCol>
                <a:gridCol w="3504834">
                  <a:extLst>
                    <a:ext uri="{9D8B030D-6E8A-4147-A177-3AD203B41FA5}">
                      <a16:colId xmlns:a16="http://schemas.microsoft.com/office/drawing/2014/main" val="4109130473"/>
                    </a:ext>
                  </a:extLst>
                </a:gridCol>
                <a:gridCol w="3505932">
                  <a:extLst>
                    <a:ext uri="{9D8B030D-6E8A-4147-A177-3AD203B41FA5}">
                      <a16:colId xmlns:a16="http://schemas.microsoft.com/office/drawing/2014/main" val="3488821110"/>
                    </a:ext>
                  </a:extLst>
                </a:gridCol>
              </a:tblGrid>
              <a:tr h="86427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>
                          <a:solidFill>
                            <a:schemeClr val="tx1"/>
                          </a:solidFill>
                          <a:effectLst/>
                        </a:rPr>
                        <a:t>Декларация по НДС</a:t>
                      </a:r>
                      <a:endParaRPr lang="ru-RU" sz="20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E6E0E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>
                          <a:solidFill>
                            <a:schemeClr val="tx1"/>
                          </a:solidFill>
                          <a:effectLst/>
                        </a:rPr>
                        <a:t>Декларация по налогу на прибыль </a:t>
                      </a:r>
                      <a:r>
                        <a:rPr lang="ru-RU" sz="2000" b="1" dirty="0">
                          <a:solidFill>
                            <a:schemeClr val="tx1"/>
                          </a:solidFill>
                          <a:effectLst/>
                        </a:rPr>
                        <a:t>за год</a:t>
                      </a:r>
                      <a:endParaRPr lang="ru-RU" sz="20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E6E0E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>
                          <a:solidFill>
                            <a:schemeClr val="tx1"/>
                          </a:solidFill>
                          <a:effectLst/>
                        </a:rPr>
                        <a:t>Декларация по налогу при УСН</a:t>
                      </a:r>
                      <a:endParaRPr lang="ru-RU" sz="20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E6E0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47425764"/>
                  </a:ext>
                </a:extLst>
              </a:tr>
              <a:tr h="130622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>
                          <a:solidFill>
                            <a:schemeClr val="tx1"/>
                          </a:solidFill>
                          <a:effectLst/>
                        </a:rPr>
                        <a:t>Декларация по налогу на имущество</a:t>
                      </a:r>
                      <a:endParaRPr lang="ru-RU" sz="20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E6E0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0" dirty="0" smtClean="0">
                          <a:solidFill>
                            <a:schemeClr val="tx1"/>
                          </a:solidFill>
                          <a:effectLst/>
                        </a:rPr>
                        <a:t>Расчет по страховым взносам</a:t>
                      </a:r>
                      <a:endParaRPr lang="ru-RU" sz="2000" b="0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20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E6E0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0" dirty="0" smtClean="0">
                          <a:solidFill>
                            <a:schemeClr val="tx1"/>
                          </a:solidFill>
                          <a:effectLst/>
                        </a:rPr>
                        <a:t>Расчет сумм выплаченных иностранным организациям доходов</a:t>
                      </a:r>
                      <a:endParaRPr lang="ru-RU" sz="2000" b="0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E6E0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021483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37428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ижний колонтитул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lvl="0" algn="r">
              <a:defRPr/>
            </a:pPr>
            <a:r>
              <a:rPr lang="ru-RU" dirty="0"/>
              <a:t>Последствия непредставления налоговой отчетности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036146"/>
            <a:ext cx="10515600" cy="5349664"/>
          </a:xfrm>
        </p:spPr>
        <p:txBody>
          <a:bodyPr/>
          <a:lstStyle/>
          <a:p>
            <a:pPr>
              <a:spcAft>
                <a:spcPts val="800"/>
              </a:spcAft>
            </a:pPr>
            <a:r>
              <a:rPr lang="ru-RU" dirty="0">
                <a:ea typeface="Times New Roman" panose="02020603050405020304" pitchFamily="18" charset="0"/>
                <a:cs typeface="Calibri" panose="020F0502020204030204" pitchFamily="34" charset="0"/>
              </a:rPr>
              <a:t>При определении размера штрафа должен учитываться </a:t>
            </a:r>
            <a:r>
              <a:rPr lang="ru-RU" b="1" dirty="0">
                <a:ea typeface="Times New Roman" panose="02020603050405020304" pitchFamily="18" charset="0"/>
                <a:cs typeface="Calibri" panose="020F0502020204030204" pitchFamily="34" charset="0"/>
              </a:rPr>
              <a:t>размер </a:t>
            </a:r>
            <a:r>
              <a:rPr lang="ru-RU" b="1" dirty="0" smtClean="0">
                <a:ea typeface="Times New Roman" panose="02020603050405020304" pitchFamily="18" charset="0"/>
                <a:cs typeface="Calibri" panose="020F0502020204030204" pitchFamily="34" charset="0"/>
              </a:rPr>
              <a:t>неуплаченного </a:t>
            </a:r>
            <a:r>
              <a:rPr lang="ru-RU" b="1" dirty="0">
                <a:ea typeface="Times New Roman" panose="02020603050405020304" pitchFamily="18" charset="0"/>
                <a:cs typeface="Calibri" panose="020F0502020204030204" pitchFamily="34" charset="0"/>
              </a:rPr>
              <a:t>налога на момент истечения срока, установленного НК для его </a:t>
            </a:r>
            <a:r>
              <a:rPr lang="ru-RU" b="1" dirty="0" smtClean="0">
                <a:ea typeface="Times New Roman" panose="02020603050405020304" pitchFamily="18" charset="0"/>
                <a:cs typeface="Calibri" panose="020F0502020204030204" pitchFamily="34" charset="0"/>
              </a:rPr>
              <a:t>уплаты</a:t>
            </a:r>
            <a:r>
              <a:rPr lang="ru-RU" dirty="0" smtClean="0">
                <a:ea typeface="Times New Roman" panose="02020603050405020304" pitchFamily="18" charset="0"/>
                <a:cs typeface="Calibri" panose="020F0502020204030204" pitchFamily="34" charset="0"/>
              </a:rPr>
              <a:t>. → </a:t>
            </a:r>
            <a:r>
              <a:rPr lang="ru-RU" dirty="0">
                <a:ea typeface="Times New Roman" panose="02020603050405020304" pitchFamily="18" charset="0"/>
                <a:cs typeface="Calibri" panose="020F0502020204030204" pitchFamily="34" charset="0"/>
              </a:rPr>
              <a:t>Если налог по декларации уплачен своевременно и в полном объеме, то штраф за нарушение срока подачи декларации составит 1 000 руб. (п. 18 Постановления Пленума ВАС РФ от 30.07.2013 № </a:t>
            </a:r>
            <a:r>
              <a:rPr lang="ru-RU" dirty="0" smtClean="0">
                <a:ea typeface="Times New Roman" panose="02020603050405020304" pitchFamily="18" charset="0"/>
                <a:cs typeface="Calibri" panose="020F0502020204030204" pitchFamily="34" charset="0"/>
              </a:rPr>
              <a:t>57;</a:t>
            </a:r>
            <a:r>
              <a:rPr lang="en-US" dirty="0" smtClean="0"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ru-RU" dirty="0">
                <a:ea typeface="Times New Roman" panose="02020603050405020304" pitchFamily="18" charset="0"/>
                <a:cs typeface="Calibri" panose="020F0502020204030204" pitchFamily="34" charset="0"/>
              </a:rPr>
              <a:t>Письмо ФНС от 22.08.2014 № СА-4-7/16692).</a:t>
            </a:r>
          </a:p>
          <a:p>
            <a:pPr>
              <a:spcAft>
                <a:spcPts val="800"/>
              </a:spcAft>
            </a:pPr>
            <a:r>
              <a:rPr lang="ru-RU" b="1" dirty="0" smtClean="0">
                <a:ea typeface="Times New Roman" panose="02020603050405020304" pitchFamily="18" charset="0"/>
                <a:cs typeface="Calibri" panose="020F0502020204030204" pitchFamily="34" charset="0"/>
              </a:rPr>
              <a:t>Пример. </a:t>
            </a:r>
            <a:r>
              <a:rPr lang="ru-RU" dirty="0" smtClean="0">
                <a:ea typeface="Times New Roman" panose="02020603050405020304" pitchFamily="18" charset="0"/>
                <a:cs typeface="Calibri" panose="020F0502020204030204" pitchFamily="34" charset="0"/>
              </a:rPr>
              <a:t>Период </a:t>
            </a:r>
            <a:r>
              <a:rPr lang="ru-RU" dirty="0">
                <a:ea typeface="Times New Roman" panose="02020603050405020304" pitchFamily="18" charset="0"/>
                <a:cs typeface="Calibri" panose="020F0502020204030204" pitchFamily="34" charset="0"/>
              </a:rPr>
              <a:t>просрочки рассчитывается от установленной НК даты представления декларации / расчета до фактической даты </a:t>
            </a:r>
            <a:r>
              <a:rPr lang="ru-RU" dirty="0" smtClean="0">
                <a:ea typeface="Times New Roman" panose="02020603050405020304" pitchFamily="18" charset="0"/>
                <a:cs typeface="Calibri" panose="020F0502020204030204" pitchFamily="34" charset="0"/>
              </a:rPr>
              <a:t>представления:</a:t>
            </a:r>
            <a:endParaRPr lang="ru-RU" dirty="0"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342900" indent="-342900">
              <a:spcAft>
                <a:spcPts val="800"/>
              </a:spcAft>
              <a:buFont typeface="Wingdings" panose="05000000000000000000" pitchFamily="2" charset="2"/>
              <a:buChar char="§"/>
            </a:pPr>
            <a:r>
              <a:rPr lang="ru-RU" dirty="0">
                <a:ea typeface="Times New Roman" panose="02020603050405020304" pitchFamily="18" charset="0"/>
                <a:cs typeface="Calibri" panose="020F0502020204030204" pitchFamily="34" charset="0"/>
              </a:rPr>
              <a:t>дата представления </a:t>
            </a:r>
            <a:r>
              <a:rPr lang="ru-RU" dirty="0" smtClean="0">
                <a:ea typeface="Times New Roman" panose="02020603050405020304" pitchFamily="18" charset="0"/>
                <a:cs typeface="Calibri" panose="020F0502020204030204" pitchFamily="34" charset="0"/>
              </a:rPr>
              <a:t>РСВ </a:t>
            </a:r>
            <a:r>
              <a:rPr lang="ru-RU" dirty="0">
                <a:ea typeface="Times New Roman" panose="02020603050405020304" pitchFamily="18" charset="0"/>
                <a:cs typeface="Calibri" panose="020F0502020204030204" pitchFamily="34" charset="0"/>
              </a:rPr>
              <a:t>за </a:t>
            </a:r>
            <a:r>
              <a:rPr lang="ru-RU" dirty="0" smtClean="0">
                <a:ea typeface="Times New Roman" panose="02020603050405020304" pitchFamily="18" charset="0"/>
                <a:cs typeface="Calibri" panose="020F0502020204030204" pitchFamily="34" charset="0"/>
              </a:rPr>
              <a:t>2023 </a:t>
            </a:r>
            <a:r>
              <a:rPr lang="ru-RU" dirty="0">
                <a:ea typeface="Times New Roman" panose="02020603050405020304" pitchFamily="18" charset="0"/>
                <a:cs typeface="Calibri" panose="020F0502020204030204" pitchFamily="34" charset="0"/>
              </a:rPr>
              <a:t>г. – </a:t>
            </a:r>
            <a:r>
              <a:rPr lang="ru-RU" dirty="0" smtClean="0">
                <a:ea typeface="Times New Roman" panose="02020603050405020304" pitchFamily="18" charset="0"/>
                <a:cs typeface="Calibri" panose="020F0502020204030204" pitchFamily="34" charset="0"/>
              </a:rPr>
              <a:t>25.01.2024</a:t>
            </a:r>
          </a:p>
          <a:p>
            <a:pPr marL="342900" indent="-342900">
              <a:spcAft>
                <a:spcPts val="800"/>
              </a:spcAft>
              <a:buFont typeface="Wingdings" panose="05000000000000000000" pitchFamily="2" charset="2"/>
              <a:buChar char="§"/>
            </a:pPr>
            <a:r>
              <a:rPr lang="ru-RU" dirty="0" smtClean="0">
                <a:ea typeface="Times New Roman" panose="02020603050405020304" pitchFamily="18" charset="0"/>
                <a:cs typeface="Calibri" panose="020F0502020204030204" pitchFamily="34" charset="0"/>
              </a:rPr>
              <a:t>расчет представлен 02.05.2024</a:t>
            </a:r>
          </a:p>
          <a:p>
            <a:pPr marL="342900" indent="-342900">
              <a:spcAft>
                <a:spcPts val="800"/>
              </a:spcAft>
              <a:buFont typeface="Wingdings" panose="05000000000000000000" pitchFamily="2" charset="2"/>
              <a:buChar char="§"/>
            </a:pPr>
            <a:r>
              <a:rPr lang="ru-RU" dirty="0" smtClean="0">
                <a:ea typeface="Times New Roman" panose="02020603050405020304" pitchFamily="18" charset="0"/>
                <a:cs typeface="Calibri" panose="020F0502020204030204" pitchFamily="34" charset="0"/>
              </a:rPr>
              <a:t>нарушение </a:t>
            </a:r>
            <a:r>
              <a:rPr lang="ru-RU" dirty="0">
                <a:ea typeface="Times New Roman" panose="02020603050405020304" pitchFamily="18" charset="0"/>
                <a:cs typeface="Calibri" panose="020F0502020204030204" pitchFamily="34" charset="0"/>
              </a:rPr>
              <a:t>срока </a:t>
            </a:r>
            <a:r>
              <a:rPr lang="ru-RU" dirty="0" smtClean="0">
                <a:ea typeface="Times New Roman" panose="02020603050405020304" pitchFamily="18" charset="0"/>
                <a:cs typeface="Calibri" panose="020F0502020204030204" pitchFamily="34" charset="0"/>
              </a:rPr>
              <a:t>- 3 </a:t>
            </a:r>
            <a:r>
              <a:rPr lang="ru-RU" dirty="0">
                <a:ea typeface="Times New Roman" panose="02020603050405020304" pitchFamily="18" charset="0"/>
                <a:cs typeface="Calibri" panose="020F0502020204030204" pitchFamily="34" charset="0"/>
              </a:rPr>
              <a:t>полных месяца (с </a:t>
            </a:r>
            <a:r>
              <a:rPr lang="ru-RU" dirty="0" smtClean="0">
                <a:ea typeface="Times New Roman" panose="02020603050405020304" pitchFamily="18" charset="0"/>
                <a:cs typeface="Calibri" panose="020F0502020204030204" pitchFamily="34" charset="0"/>
              </a:rPr>
              <a:t>26.01.2024 </a:t>
            </a:r>
            <a:r>
              <a:rPr lang="ru-RU" dirty="0">
                <a:ea typeface="Times New Roman" panose="02020603050405020304" pitchFamily="18" charset="0"/>
                <a:cs typeface="Calibri" panose="020F0502020204030204" pitchFamily="34" charset="0"/>
              </a:rPr>
              <a:t>по </a:t>
            </a:r>
            <a:r>
              <a:rPr lang="ru-RU" dirty="0" smtClean="0">
                <a:ea typeface="Times New Roman" panose="02020603050405020304" pitchFamily="18" charset="0"/>
                <a:cs typeface="Calibri" panose="020F0502020204030204" pitchFamily="34" charset="0"/>
              </a:rPr>
              <a:t>25.04.2024) </a:t>
            </a:r>
            <a:r>
              <a:rPr lang="ru-RU" dirty="0">
                <a:ea typeface="Times New Roman" panose="02020603050405020304" pitchFamily="18" charset="0"/>
                <a:cs typeface="Calibri" panose="020F0502020204030204" pitchFamily="34" charset="0"/>
              </a:rPr>
              <a:t>и 1 неполный месяц (с </a:t>
            </a:r>
            <a:r>
              <a:rPr lang="ru-RU" dirty="0" smtClean="0">
                <a:ea typeface="Times New Roman" panose="02020603050405020304" pitchFamily="18" charset="0"/>
                <a:cs typeface="Calibri" panose="020F0502020204030204" pitchFamily="34" charset="0"/>
              </a:rPr>
              <a:t>26.04.2024 </a:t>
            </a:r>
            <a:r>
              <a:rPr lang="ru-RU" dirty="0">
                <a:ea typeface="Times New Roman" panose="02020603050405020304" pitchFamily="18" charset="0"/>
                <a:cs typeface="Calibri" panose="020F0502020204030204" pitchFamily="34" charset="0"/>
              </a:rPr>
              <a:t>по </a:t>
            </a:r>
            <a:r>
              <a:rPr lang="ru-RU" dirty="0" smtClean="0">
                <a:ea typeface="Times New Roman" panose="02020603050405020304" pitchFamily="18" charset="0"/>
                <a:cs typeface="Calibri" panose="020F0502020204030204" pitchFamily="34" charset="0"/>
              </a:rPr>
              <a:t>02.05.2024).</a:t>
            </a:r>
          </a:p>
          <a:p>
            <a:pPr>
              <a:spcAft>
                <a:spcPts val="800"/>
              </a:spcAft>
            </a:pPr>
            <a:endParaRPr lang="ru-RU" dirty="0">
              <a:ea typeface="Times New Roman" panose="02020603050405020304" pitchFamily="18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6797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ижний колонтитул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lvl="0" algn="r">
              <a:defRPr/>
            </a:pPr>
            <a:r>
              <a:rPr lang="ru-RU" dirty="0"/>
              <a:t>Последствия непредставления налоговой отчетности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036146"/>
            <a:ext cx="10515600" cy="5349664"/>
          </a:xfrm>
        </p:spPr>
        <p:txBody>
          <a:bodyPr/>
          <a:lstStyle/>
          <a:p>
            <a:pPr>
              <a:spcAft>
                <a:spcPts val="800"/>
              </a:spcAft>
            </a:pPr>
            <a:r>
              <a:rPr lang="ru-RU" b="1" dirty="0" smtClean="0">
                <a:ea typeface="Times New Roman" panose="02020603050405020304" pitchFamily="18" charset="0"/>
                <a:cs typeface="Calibri" panose="020F0502020204030204" pitchFamily="34" charset="0"/>
              </a:rPr>
              <a:t>2. Штраф за непредставление декларации (расчета) на должностное лицо </a:t>
            </a:r>
            <a:r>
              <a:rPr lang="ru-RU" dirty="0" smtClean="0">
                <a:ea typeface="Times New Roman" panose="02020603050405020304" pitchFamily="18" charset="0"/>
                <a:cs typeface="Calibri" panose="020F0502020204030204" pitchFamily="34" charset="0"/>
              </a:rPr>
              <a:t>– от 300 до 500 руб. (ст. 15.5 КоАП РФ).</a:t>
            </a:r>
          </a:p>
          <a:p>
            <a:pPr>
              <a:spcAft>
                <a:spcPts val="800"/>
              </a:spcAft>
            </a:pPr>
            <a:r>
              <a:rPr lang="ru-RU" b="1" dirty="0" smtClean="0">
                <a:ea typeface="Times New Roman" panose="02020603050405020304" pitchFamily="18" charset="0"/>
                <a:cs typeface="Calibri" panose="020F0502020204030204" pitchFamily="34" charset="0"/>
              </a:rPr>
              <a:t>3. Несоблюдение </a:t>
            </a:r>
            <a:r>
              <a:rPr lang="ru-RU" b="1" dirty="0">
                <a:ea typeface="Times New Roman" panose="02020603050405020304" pitchFamily="18" charset="0"/>
                <a:cs typeface="Calibri" panose="020F0502020204030204" pitchFamily="34" charset="0"/>
              </a:rPr>
              <a:t>порядка представления налоговой декларации (расчета) в электронной форме </a:t>
            </a:r>
            <a:r>
              <a:rPr lang="ru-RU" dirty="0" smtClean="0">
                <a:ea typeface="Times New Roman" panose="02020603050405020304" pitchFamily="18" charset="0"/>
                <a:cs typeface="Calibri" panose="020F0502020204030204" pitchFamily="34" charset="0"/>
              </a:rPr>
              <a:t>(</a:t>
            </a:r>
            <a:r>
              <a:rPr lang="ru-RU" dirty="0">
                <a:ea typeface="Times New Roman" panose="02020603050405020304" pitchFamily="18" charset="0"/>
                <a:cs typeface="Calibri" panose="020F0502020204030204" pitchFamily="34" charset="0"/>
              </a:rPr>
              <a:t>ст. 119.1 НК РФ) </a:t>
            </a:r>
            <a:r>
              <a:rPr lang="ru-RU" dirty="0" smtClean="0">
                <a:ea typeface="Times New Roman" panose="02020603050405020304" pitchFamily="18" charset="0"/>
                <a:cs typeface="Calibri" panose="020F0502020204030204" pitchFamily="34" charset="0"/>
              </a:rPr>
              <a:t>– 200 руб.</a:t>
            </a:r>
            <a:endParaRPr lang="ru-RU" dirty="0"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>
              <a:spcAft>
                <a:spcPts val="800"/>
              </a:spcAft>
            </a:pPr>
            <a:r>
              <a:rPr lang="ru-RU" b="1" dirty="0">
                <a:ea typeface="Times New Roman" panose="02020603050405020304" pitchFamily="18" charset="0"/>
                <a:cs typeface="Calibri" panose="020F0502020204030204" pitchFamily="34" charset="0"/>
              </a:rPr>
              <a:t>Кто может представлять отчетность на бумаге (п. 3 ст. 80 НК РФ):</a:t>
            </a:r>
          </a:p>
          <a:p>
            <a:pPr marL="342900" indent="-342900">
              <a:spcAft>
                <a:spcPts val="800"/>
              </a:spcAft>
              <a:buFont typeface="Wingdings" panose="05000000000000000000" pitchFamily="2" charset="2"/>
              <a:buChar char="§"/>
            </a:pPr>
            <a:r>
              <a:rPr lang="ru-RU" dirty="0">
                <a:ea typeface="Times New Roman" panose="02020603050405020304" pitchFamily="18" charset="0"/>
                <a:cs typeface="Calibri" panose="020F0502020204030204" pitchFamily="34" charset="0"/>
              </a:rPr>
              <a:t>организации, в которых за предшествующий год среднесписочная численность работников не превысила 100 </a:t>
            </a:r>
            <a:r>
              <a:rPr lang="ru-RU" dirty="0" smtClean="0">
                <a:ea typeface="Times New Roman" panose="02020603050405020304" pitchFamily="18" charset="0"/>
                <a:cs typeface="Calibri" panose="020F0502020204030204" pitchFamily="34" charset="0"/>
              </a:rPr>
              <a:t>человек</a:t>
            </a:r>
          </a:p>
          <a:p>
            <a:pPr marL="342900" indent="-342900">
              <a:spcAft>
                <a:spcPts val="800"/>
              </a:spcAft>
              <a:buFont typeface="Wingdings" panose="05000000000000000000" pitchFamily="2" charset="2"/>
              <a:buChar char="§"/>
            </a:pPr>
            <a:r>
              <a:rPr lang="ru-RU" dirty="0" smtClean="0">
                <a:ea typeface="Times New Roman" panose="02020603050405020304" pitchFamily="18" charset="0"/>
                <a:cs typeface="Calibri" panose="020F0502020204030204" pitchFamily="34" charset="0"/>
              </a:rPr>
              <a:t>вновь </a:t>
            </a:r>
            <a:r>
              <a:rPr lang="ru-RU" dirty="0">
                <a:ea typeface="Times New Roman" panose="02020603050405020304" pitchFamily="18" charset="0"/>
                <a:cs typeface="Calibri" panose="020F0502020204030204" pitchFamily="34" charset="0"/>
              </a:rPr>
              <a:t>созданные организации, в которых численность работников не превышает 100 человек</a:t>
            </a:r>
            <a:r>
              <a:rPr lang="ru-RU" dirty="0" smtClean="0">
                <a:ea typeface="Times New Roman" panose="02020603050405020304" pitchFamily="18" charset="0"/>
                <a:cs typeface="Calibri" panose="020F0502020204030204" pitchFamily="34" charset="0"/>
              </a:rPr>
              <a:t>.</a:t>
            </a:r>
          </a:p>
          <a:p>
            <a:pPr>
              <a:spcAft>
                <a:spcPts val="800"/>
              </a:spcAft>
            </a:pPr>
            <a:endParaRPr lang="ru-RU" dirty="0" smtClean="0"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>
              <a:spcAft>
                <a:spcPts val="800"/>
              </a:spcAft>
            </a:pPr>
            <a:endParaRPr lang="ru-RU" dirty="0">
              <a:ea typeface="Times New Roman" panose="02020603050405020304" pitchFamily="18" charset="0"/>
              <a:cs typeface="Calibri" panose="020F050202020403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1DEAFB2-B08D-79EE-0555-D38BA1168826}"/>
              </a:ext>
            </a:extLst>
          </p:cNvPr>
          <p:cNvSpPr txBox="1"/>
          <p:nvPr/>
        </p:nvSpPr>
        <p:spPr>
          <a:xfrm>
            <a:off x="838200" y="5222415"/>
            <a:ext cx="10515600" cy="1163395"/>
          </a:xfrm>
          <a:prstGeom prst="rect">
            <a:avLst/>
          </a:prstGeom>
          <a:solidFill>
            <a:srgbClr val="E94537">
              <a:alpha val="14118"/>
            </a:srgbClr>
          </a:solidFill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1" i="0" u="none" strike="noStrike" kern="1200" cap="none" spc="0" normalizeH="0" baseline="0" noProof="0" dirty="0">
                <a:ln>
                  <a:noFill/>
                </a:ln>
                <a:solidFill>
                  <a:srgbClr val="E6E0EB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М</a:t>
            </a:r>
            <a:endParaRPr kumimoji="0" lang="ru-RU" sz="2800" b="1" i="0" u="none" strike="noStrike" kern="1200" cap="none" spc="0" normalizeH="0" baseline="0" noProof="0" dirty="0">
              <a:ln>
                <a:noFill/>
              </a:ln>
              <a:solidFill>
                <a:srgbClr val="E6E0EB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r>
              <a:rPr lang="ru-RU" sz="2400" dirty="0"/>
              <a:t>Штрафа за ошибки в </a:t>
            </a:r>
            <a:r>
              <a:rPr lang="ru-RU" sz="2400" dirty="0" smtClean="0"/>
              <a:t>налоговых декларациях </a:t>
            </a:r>
            <a:r>
              <a:rPr lang="ru-RU" sz="2400" dirty="0"/>
              <a:t>/ </a:t>
            </a:r>
            <a:r>
              <a:rPr lang="ru-RU" sz="2400" dirty="0" smtClean="0"/>
              <a:t>в Расчете </a:t>
            </a:r>
            <a:r>
              <a:rPr lang="ru-RU" sz="2400" dirty="0"/>
              <a:t>по страховым взносам нет.</a:t>
            </a: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DA887AA6-3BF2-C696-9CA5-4925F9CC7C5B}"/>
              </a:ext>
            </a:extLst>
          </p:cNvPr>
          <p:cNvSpPr/>
          <p:nvPr/>
        </p:nvSpPr>
        <p:spPr>
          <a:xfrm>
            <a:off x="1276855" y="5248309"/>
            <a:ext cx="92115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1" i="0" u="none" strike="noStrike" kern="1200" cap="none" spc="0" normalizeH="0" baseline="0" noProof="0" dirty="0">
                <a:ln>
                  <a:noFill/>
                </a:ln>
                <a:solidFill>
                  <a:srgbClr val="E94537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Важно</a:t>
            </a: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2C7DA3CD-04B4-9E55-84FA-24B888A7AA9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7287" y="5277387"/>
            <a:ext cx="329568" cy="3295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5035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ижний колонтитул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lvl="0" algn="r">
              <a:defRPr/>
            </a:pPr>
            <a:r>
              <a:rPr lang="ru-RU" dirty="0"/>
              <a:t>Последствия непредставления налоговой отчетности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036146"/>
            <a:ext cx="10515600" cy="5349664"/>
          </a:xfrm>
        </p:spPr>
        <p:txBody>
          <a:bodyPr/>
          <a:lstStyle/>
          <a:p>
            <a:pPr>
              <a:spcAft>
                <a:spcPts val="800"/>
              </a:spcAft>
            </a:pPr>
            <a:r>
              <a:rPr lang="ru-RU" b="1" dirty="0" smtClean="0"/>
              <a:t>Контрольные соотношения по налоговым декларациям / РСВ</a:t>
            </a:r>
            <a:endParaRPr lang="ru-RU" dirty="0" smtClean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smtClean="0"/>
              <a:t>Если </a:t>
            </a:r>
            <a:r>
              <a:rPr lang="ru-RU" b="1" dirty="0"/>
              <a:t>представленная в ИФНС декларация/расчет не прошла проверку на соответствие контрольным </a:t>
            </a:r>
            <a:r>
              <a:rPr lang="ru-RU" b="1" dirty="0" smtClean="0"/>
              <a:t>соотношениям </a:t>
            </a:r>
            <a:r>
              <a:rPr lang="ru-RU" dirty="0" smtClean="0"/>
              <a:t>(кроме НДС), </a:t>
            </a:r>
            <a:r>
              <a:rPr lang="ru-RU" dirty="0"/>
              <a:t>то совокупная обязанность на основе этой декларации будет сформирована (подп. 1 п. 5 ст. 11.3 НК РФ):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ru-RU" dirty="0" smtClean="0"/>
              <a:t>или </a:t>
            </a:r>
            <a:r>
              <a:rPr lang="ru-RU" dirty="0"/>
              <a:t>со дня вступления в силу решения ИФНС по </a:t>
            </a:r>
            <a:r>
              <a:rPr lang="ru-RU" dirty="0" smtClean="0"/>
              <a:t>проверке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ru-RU" dirty="0"/>
              <a:t>или со дня, следующего за днем завершения проверки, если нарушений не </a:t>
            </a:r>
            <a:r>
              <a:rPr lang="ru-RU" dirty="0" smtClean="0"/>
              <a:t>выявлено</a:t>
            </a:r>
            <a:endParaRPr lang="ru-RU" dirty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ru-RU" dirty="0" smtClean="0"/>
              <a:t>или </a:t>
            </a:r>
            <a:r>
              <a:rPr lang="ru-RU" dirty="0"/>
              <a:t>в течение 10 рабочих дней со дня окончания срока камеральной </a:t>
            </a:r>
            <a:r>
              <a:rPr lang="ru-RU" dirty="0" smtClean="0"/>
              <a:t>проверки.</a:t>
            </a:r>
          </a:p>
          <a:p>
            <a:r>
              <a:rPr lang="ru-RU" dirty="0"/>
              <a:t>→ Контрольные </a:t>
            </a:r>
            <a:r>
              <a:rPr lang="ru-RU" dirty="0" smtClean="0"/>
              <a:t>соотношения разрабатывает ФНС (</a:t>
            </a:r>
            <a:r>
              <a:rPr lang="en-US" dirty="0" smtClean="0"/>
              <a:t>ID</a:t>
            </a:r>
            <a:r>
              <a:rPr lang="ru-RU" dirty="0" smtClean="0"/>
              <a:t> проекта: 143205).</a:t>
            </a:r>
          </a:p>
          <a:p>
            <a:r>
              <a:rPr lang="ru-RU" dirty="0" smtClean="0"/>
              <a:t>→ Контрольные соотношения по декларации по </a:t>
            </a:r>
            <a:r>
              <a:rPr lang="ru-RU" dirty="0"/>
              <a:t>НДС – Приказ ФНС от 25.05.2021 № ЕД-7-15/519</a:t>
            </a:r>
            <a:r>
              <a:rPr lang="ru-RU" dirty="0" smtClean="0"/>
              <a:t>@.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2733990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ижний колонтитул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lvl="0" algn="r">
              <a:defRPr/>
            </a:pPr>
            <a:r>
              <a:rPr lang="ru-RU" dirty="0"/>
              <a:t>Последствия непредставления налоговой отчетности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036146"/>
            <a:ext cx="10515600" cy="5349664"/>
          </a:xfrm>
        </p:spPr>
        <p:txBody>
          <a:bodyPr/>
          <a:lstStyle/>
          <a:p>
            <a:pPr>
              <a:spcAft>
                <a:spcPts val="800"/>
              </a:spcAft>
            </a:pPr>
            <a:r>
              <a:rPr lang="ru-RU" b="1" dirty="0" smtClean="0">
                <a:ea typeface="Times New Roman" panose="02020603050405020304" pitchFamily="18" charset="0"/>
                <a:cs typeface="Calibri" panose="020F0502020204030204" pitchFamily="34" charset="0"/>
              </a:rPr>
              <a:t>4. Блокировка банковских </a:t>
            </a:r>
            <a:r>
              <a:rPr lang="ru-RU" b="1" dirty="0">
                <a:ea typeface="Times New Roman" panose="02020603050405020304" pitchFamily="18" charset="0"/>
                <a:cs typeface="Calibri" panose="020F0502020204030204" pitchFamily="34" charset="0"/>
              </a:rPr>
              <a:t>счетов за непредставление отчетности</a:t>
            </a:r>
          </a:p>
          <a:p>
            <a:pPr>
              <a:spcAft>
                <a:spcPts val="800"/>
              </a:spcAft>
            </a:pPr>
            <a:r>
              <a:rPr lang="ru-RU" dirty="0">
                <a:ea typeface="Times New Roman" panose="02020603050405020304" pitchFamily="18" charset="0"/>
                <a:cs typeface="Calibri" panose="020F0502020204030204" pitchFamily="34" charset="0"/>
              </a:rPr>
              <a:t>В случае непредставления налогоплательщиком / налоговым агентом / плательщиком страховых взносов в течение 20 рабочих дней по истечении установленного </a:t>
            </a:r>
            <a:r>
              <a:rPr lang="ru-RU" dirty="0" smtClean="0">
                <a:ea typeface="Times New Roman" panose="02020603050405020304" pitchFamily="18" charset="0"/>
                <a:cs typeface="Calibri" panose="020F0502020204030204" pitchFamily="34" charset="0"/>
              </a:rPr>
              <a:t>срока представления:</a:t>
            </a:r>
          </a:p>
          <a:p>
            <a:pPr marL="342900" indent="-342900">
              <a:spcAft>
                <a:spcPts val="800"/>
              </a:spcAft>
              <a:buFont typeface="Wingdings" panose="05000000000000000000" pitchFamily="2" charset="2"/>
              <a:buChar char="§"/>
            </a:pPr>
            <a:r>
              <a:rPr lang="ru-RU" dirty="0" smtClean="0">
                <a:ea typeface="Times New Roman" panose="02020603050405020304" pitchFamily="18" charset="0"/>
                <a:cs typeface="Calibri" panose="020F0502020204030204" pitchFamily="34" charset="0"/>
              </a:rPr>
              <a:t>налоговой декларации</a:t>
            </a:r>
          </a:p>
          <a:p>
            <a:pPr marL="342900" indent="-342900">
              <a:spcAft>
                <a:spcPts val="800"/>
              </a:spcAft>
              <a:buFont typeface="Wingdings" panose="05000000000000000000" pitchFamily="2" charset="2"/>
              <a:buChar char="§"/>
            </a:pPr>
            <a:r>
              <a:rPr lang="ru-RU" dirty="0" smtClean="0">
                <a:ea typeface="Times New Roman" panose="02020603050405020304" pitchFamily="18" charset="0"/>
                <a:cs typeface="Calibri" panose="020F0502020204030204" pitchFamily="34" charset="0"/>
              </a:rPr>
              <a:t>расчета 6-НДФЛ</a:t>
            </a:r>
          </a:p>
          <a:p>
            <a:pPr marL="342900" indent="-342900">
              <a:spcAft>
                <a:spcPts val="800"/>
              </a:spcAft>
              <a:buFont typeface="Wingdings" panose="05000000000000000000" pitchFamily="2" charset="2"/>
              <a:buChar char="§"/>
            </a:pPr>
            <a:r>
              <a:rPr lang="ru-RU" dirty="0" smtClean="0">
                <a:ea typeface="Times New Roman" panose="02020603050405020304" pitchFamily="18" charset="0"/>
                <a:cs typeface="Calibri" panose="020F0502020204030204" pitchFamily="34" charset="0"/>
              </a:rPr>
              <a:t>расчета по страховым взносам</a:t>
            </a:r>
          </a:p>
          <a:p>
            <a:pPr marL="342900" indent="-342900">
              <a:spcAft>
                <a:spcPts val="800"/>
              </a:spcAft>
              <a:buFont typeface="Wingdings" panose="05000000000000000000" pitchFamily="2" charset="2"/>
              <a:buChar char="§"/>
            </a:pPr>
            <a:r>
              <a:rPr lang="ru-RU" dirty="0" smtClean="0">
                <a:ea typeface="Times New Roman" panose="02020603050405020304" pitchFamily="18" charset="0"/>
                <a:cs typeface="Calibri" panose="020F0502020204030204" pitchFamily="34" charset="0"/>
              </a:rPr>
              <a:t>расчета о выплаченных иностранцам доходов </a:t>
            </a:r>
          </a:p>
          <a:p>
            <a:pPr>
              <a:spcAft>
                <a:spcPts val="800"/>
              </a:spcAft>
            </a:pPr>
            <a:r>
              <a:rPr lang="ru-RU" dirty="0" smtClean="0">
                <a:ea typeface="Times New Roman" panose="02020603050405020304" pitchFamily="18" charset="0"/>
                <a:cs typeface="Calibri" panose="020F0502020204030204" pitchFamily="34" charset="0"/>
              </a:rPr>
              <a:t>ИФНС </a:t>
            </a:r>
            <a:r>
              <a:rPr lang="ru-RU" dirty="0">
                <a:ea typeface="Times New Roman" panose="02020603050405020304" pitchFamily="18" charset="0"/>
                <a:cs typeface="Calibri" panose="020F0502020204030204" pitchFamily="34" charset="0"/>
              </a:rPr>
              <a:t>принимает решение о приостановлении операций по счетам. Решение может быть принято в течение 3 лет (подп. 1 п. 3, п. 3.2 ст. 76 НК РФ</a:t>
            </a:r>
            <a:r>
              <a:rPr lang="ru-RU" dirty="0" smtClean="0">
                <a:ea typeface="Times New Roman" panose="02020603050405020304" pitchFamily="18" charset="0"/>
                <a:cs typeface="Calibri" panose="020F0502020204030204" pitchFamily="34" charset="0"/>
              </a:rPr>
              <a:t>). → </a:t>
            </a:r>
            <a:r>
              <a:rPr lang="ru-RU" dirty="0">
                <a:ea typeface="Times New Roman" panose="02020603050405020304" pitchFamily="18" charset="0"/>
                <a:cs typeface="Calibri" panose="020F0502020204030204" pitchFamily="34" charset="0"/>
              </a:rPr>
              <a:t>После представления </a:t>
            </a:r>
            <a:r>
              <a:rPr lang="ru-RU" dirty="0" smtClean="0">
                <a:ea typeface="Times New Roman" panose="02020603050405020304" pitchFamily="18" charset="0"/>
                <a:cs typeface="Calibri" panose="020F0502020204030204" pitchFamily="34" charset="0"/>
              </a:rPr>
              <a:t>отчетности </a:t>
            </a:r>
            <a:r>
              <a:rPr lang="ru-RU" dirty="0">
                <a:ea typeface="Times New Roman" panose="02020603050405020304" pitchFamily="18" charset="0"/>
                <a:cs typeface="Calibri" panose="020F0502020204030204" pitchFamily="34" charset="0"/>
              </a:rPr>
              <a:t>решение о заморозке отменяется не позднее 1 рабочего дня (п. 3.2 ст. 76 НК РФ</a:t>
            </a:r>
            <a:r>
              <a:rPr lang="ru-RU" dirty="0" smtClean="0">
                <a:ea typeface="Times New Roman" panose="02020603050405020304" pitchFamily="18" charset="0"/>
                <a:cs typeface="Calibri" panose="020F0502020204030204" pitchFamily="34" charset="0"/>
              </a:rPr>
              <a:t>).</a:t>
            </a:r>
            <a:r>
              <a:rPr lang="ru-RU" dirty="0"/>
              <a:t> ■</a:t>
            </a:r>
            <a:endParaRPr lang="ru-RU" dirty="0" smtClean="0"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>
              <a:spcAft>
                <a:spcPts val="800"/>
              </a:spcAft>
            </a:pPr>
            <a:endParaRPr lang="ru-RU" dirty="0">
              <a:ea typeface="Times New Roman" panose="02020603050405020304" pitchFamily="18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302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гк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/>
      <a:bodyPr vert="horz" lIns="91440" tIns="45720" rIns="91440" bIns="45720" rtlCol="0" anchor="ctr">
        <a:normAutofit/>
      </a:bodyPr>
      <a:lstStyle>
        <a:defPPr>
          <a:defRPr sz="4000" b="0" dirty="0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Специальное оформление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8562</TotalTime>
  <Words>553</Words>
  <Application>Microsoft Office PowerPoint</Application>
  <PresentationFormat>Широкоэкранный</PresentationFormat>
  <Paragraphs>41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5</vt:i4>
      </vt:variant>
    </vt:vector>
  </HeadingPairs>
  <TitlesOfParts>
    <vt:vector size="13" baseType="lpstr">
      <vt:lpstr>Arial</vt:lpstr>
      <vt:lpstr>Calibri</vt:lpstr>
      <vt:lpstr>Calibri Light</vt:lpstr>
      <vt:lpstr>Cambria Math</vt:lpstr>
      <vt:lpstr>Times New Roman</vt:lpstr>
      <vt:lpstr>Wingdings</vt:lpstr>
      <vt:lpstr>Тема гк</vt:lpstr>
      <vt:lpstr>Специальное оформление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Алексеева Елена Анатольевна</cp:lastModifiedBy>
  <cp:revision>1120</cp:revision>
  <dcterms:created xsi:type="dcterms:W3CDTF">2022-05-22T12:20:38Z</dcterms:created>
  <dcterms:modified xsi:type="dcterms:W3CDTF">2024-01-23T20:32:06Z</dcterms:modified>
</cp:coreProperties>
</file>