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18"/>
  </p:notesMasterIdLst>
  <p:handoutMasterIdLst>
    <p:handoutMasterId r:id="rId19"/>
  </p:handoutMasterIdLst>
  <p:sldIdLst>
    <p:sldId id="674" r:id="rId3"/>
    <p:sldId id="717" r:id="rId4"/>
    <p:sldId id="701" r:id="rId5"/>
    <p:sldId id="705" r:id="rId6"/>
    <p:sldId id="718" r:id="rId7"/>
    <p:sldId id="722" r:id="rId8"/>
    <p:sldId id="723" r:id="rId9"/>
    <p:sldId id="728" r:id="rId10"/>
    <p:sldId id="691" r:id="rId11"/>
    <p:sldId id="706" r:id="rId12"/>
    <p:sldId id="707" r:id="rId13"/>
    <p:sldId id="729" r:id="rId14"/>
    <p:sldId id="709" r:id="rId15"/>
    <p:sldId id="689" r:id="rId16"/>
    <p:sldId id="73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674"/>
            <p14:sldId id="717"/>
            <p14:sldId id="701"/>
            <p14:sldId id="705"/>
            <p14:sldId id="718"/>
            <p14:sldId id="722"/>
            <p14:sldId id="723"/>
            <p14:sldId id="728"/>
            <p14:sldId id="691"/>
            <p14:sldId id="706"/>
            <p14:sldId id="707"/>
            <p14:sldId id="729"/>
            <p14:sldId id="709"/>
            <p14:sldId id="689"/>
            <p14:sldId id="7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4/2/6906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31520" y="915148"/>
            <a:ext cx="10728297" cy="1967200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 smtClean="0">
                <a:solidFill>
                  <a:srgbClr val="50236E"/>
                </a:solidFill>
              </a:rPr>
              <a:t>Работа с иностранными компаниями </a:t>
            </a:r>
          </a:p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1. Штраф </a:t>
            </a:r>
            <a:r>
              <a:rPr lang="ru-RU" sz="3500" b="1" dirty="0">
                <a:solidFill>
                  <a:srgbClr val="50236E"/>
                </a:solidFill>
              </a:rPr>
              <a:t>для налоговых </a:t>
            </a:r>
            <a:r>
              <a:rPr lang="ru-RU" sz="3500" b="1" dirty="0" smtClean="0">
                <a:solidFill>
                  <a:srgbClr val="50236E"/>
                </a:solidFill>
              </a:rPr>
              <a:t>агентов по налогу на прибыль</a:t>
            </a:r>
            <a:endParaRPr lang="ru-RU" sz="3500" b="1" dirty="0">
              <a:solidFill>
                <a:srgbClr val="50236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0670" y="2609681"/>
            <a:ext cx="10549996" cy="2410916"/>
          </a:xfrm>
          <a:prstGeom prst="rect">
            <a:avLst/>
          </a:prstGeom>
          <a:solidFill>
            <a:schemeClr val="bg1"/>
          </a:solidFill>
          <a:ln>
            <a:solidFill>
              <a:srgbClr val="E4E4E8"/>
            </a:solidFill>
          </a:ln>
        </p:spPr>
        <p:txBody>
          <a:bodyPr wrap="square">
            <a:spAutoFit/>
          </a:bodyPr>
          <a:lstStyle/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уплаты налога на доходы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иностранных компаний (по которым российская организация признается налоговым агентом)  - не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позднее 28-го числа месяца, следующего за месяцем выплаты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дохода</a:t>
            </a:r>
          </a:p>
          <a:p>
            <a:pPr marL="342900" indent="-342900"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 представления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налогового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расчета налоговым агентом - не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позднее 25-го числа месяца, следующего за отчетным периодом, и 25 марта следующего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года.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4017D22A-C2FD-BBFC-A5C8-69B4D76FF412}"/>
              </a:ext>
            </a:extLst>
          </p:cNvPr>
          <p:cNvGrpSpPr/>
          <p:nvPr/>
        </p:nvGrpSpPr>
        <p:grpSpPr>
          <a:xfrm>
            <a:off x="838200" y="5096046"/>
            <a:ext cx="10515600" cy="1200329"/>
            <a:chOff x="787484" y="2202671"/>
            <a:chExt cx="10515600" cy="1200329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B659393-F778-5439-B35B-24494BA4DDA0}"/>
                </a:ext>
              </a:extLst>
            </p:cNvPr>
            <p:cNvSpPr txBox="1"/>
            <p:nvPr/>
          </p:nvSpPr>
          <p:spPr>
            <a:xfrm>
              <a:off x="787484" y="2202671"/>
              <a:ext cx="10515600" cy="1200329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endParaRPr lang="ru-RU" sz="2400" dirty="0" smtClean="0"/>
            </a:p>
            <a:p>
              <a:r>
                <a:rPr lang="ru-RU" sz="2400" dirty="0"/>
                <a:t>Налоговый расчет о выплаченных иностранным компаниям доходах за 2023 г. нужно подавать по новой форме (приказ ФНС от 26.09.2023 N ЕД-7-3/675@)</a:t>
              </a:r>
              <a:endParaRPr lang="ru-RU" sz="2800" b="1" dirty="0" smtClean="0">
                <a:solidFill>
                  <a:srgbClr val="E6E0EB"/>
                </a:solidFill>
              </a:endParaRPr>
            </a:p>
          </p:txBody>
        </p:sp>
        <p:grpSp>
          <p:nvGrpSpPr>
            <p:cNvPr id="14" name="Группа 13">
              <a:extLst>
                <a:ext uri="{FF2B5EF4-FFF2-40B4-BE49-F238E27FC236}">
                  <a16:creationId xmlns:a16="http://schemas.microsoft.com/office/drawing/2014/main" id="{41467409-1013-3BD0-8493-0C432343BA23}"/>
                </a:ext>
              </a:extLst>
            </p:cNvPr>
            <p:cNvGrpSpPr/>
            <p:nvPr/>
          </p:nvGrpSpPr>
          <p:grpSpPr>
            <a:xfrm>
              <a:off x="918864" y="2258957"/>
              <a:ext cx="1267837" cy="422136"/>
              <a:chOff x="918864" y="2258957"/>
              <a:chExt cx="1267837" cy="422136"/>
            </a:xfrm>
          </p:grpSpPr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5079DD15-BFB6-C6D0-92D4-8A4285F3C03D}"/>
                  </a:ext>
                </a:extLst>
              </p:cNvPr>
              <p:cNvSpPr/>
              <p:nvPr/>
            </p:nvSpPr>
            <p:spPr>
              <a:xfrm>
                <a:off x="1265551" y="2280983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6" name="Рисунок 15">
                <a:extLst>
                  <a:ext uri="{FF2B5EF4-FFF2-40B4-BE49-F238E27FC236}">
                    <a16:creationId xmlns:a16="http://schemas.microsoft.com/office/drawing/2014/main" id="{668BAB21-E33E-A35E-2499-43D9CFEFB67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18864" y="2258957"/>
                <a:ext cx="346687" cy="346687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905807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20681" y="773423"/>
            <a:ext cx="10633119" cy="540349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b="1" dirty="0" smtClean="0"/>
              <a:t>В конце 2023 г. установлены </a:t>
            </a:r>
            <a:r>
              <a:rPr lang="ru-RU" b="1" dirty="0"/>
              <a:t>послабления для налоговых агентов из-за приостановки международных соглашений</a:t>
            </a:r>
            <a:endParaRPr lang="ru-RU" b="1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720681" y="1597739"/>
            <a:ext cx="106331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8 августа 2023 г. было приостановлено действие отдельных положений ряда международных договоров с недружественными странами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 Президента от 08.08.2023 № 585).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Аналогичные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положения содержит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Закон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 19.12.2023 N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598-ФЗ.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 августа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вместо положений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отмененных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соглашений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надо было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применять нормы НК РФ.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720681" y="5243652"/>
            <a:ext cx="10633119" cy="1254702"/>
            <a:chOff x="846033" y="5118381"/>
            <a:chExt cx="10481819" cy="1254702"/>
          </a:xfrm>
        </p:grpSpPr>
        <p:sp>
          <p:nvSpPr>
            <p:cNvPr id="8" name="TextBox 7"/>
            <p:cNvSpPr txBox="1"/>
            <p:nvPr/>
          </p:nvSpPr>
          <p:spPr>
            <a:xfrm>
              <a:off x="846033" y="5118381"/>
              <a:ext cx="10481819" cy="1254702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Статья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«</a:t>
              </a: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Двойное налогообложение: правила игры поменялись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»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в ГК,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2023,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№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18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u="sng" dirty="0">
                  <a:solidFill>
                    <a:srgbClr val="0070C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https://glavkniga.ru/elver/2023/18/6703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10" name="Группа 9"/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11" name="Рисунок 10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2" name="Прямоугольник 11"/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  <p:sp>
        <p:nvSpPr>
          <p:cNvPr id="5" name="Прямоугольник 4"/>
          <p:cNvSpPr/>
          <p:nvPr/>
        </p:nvSpPr>
        <p:spPr>
          <a:xfrm>
            <a:off x="720680" y="3913457"/>
            <a:ext cx="10633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/>
              <a:t>Минфин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сразу</a:t>
            </a:r>
            <a:r>
              <a:rPr lang="ru-RU" sz="2400" dirty="0" smtClean="0"/>
              <a:t> заявил о новом налоговом правиле для </a:t>
            </a:r>
            <a:r>
              <a:rPr lang="ru-RU" sz="2400" dirty="0"/>
              <a:t>процентов банкам и экспортно-кредитным </a:t>
            </a:r>
            <a:r>
              <a:rPr lang="ru-RU" sz="2400" dirty="0" smtClean="0"/>
              <a:t>агентствам, </a:t>
            </a:r>
            <a:r>
              <a:rPr lang="ru-RU" sz="2400" dirty="0"/>
              <a:t>если у их получателей имеется фактическое право на доход. </a:t>
            </a:r>
          </a:p>
        </p:txBody>
      </p:sp>
    </p:spTree>
    <p:extLst>
      <p:ext uri="{BB962C8B-B14F-4D97-AF65-F5344CB8AC3E}">
        <p14:creationId xmlns:p14="http://schemas.microsoft.com/office/powerpoint/2010/main" val="1439372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19629" y="1132834"/>
            <a:ext cx="1063417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27.11.2023 в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НК прописали, что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до 08.08.2023 по международному соглашению действовало освобождение от налога в РФ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(пониженная ставка),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то налоговый агент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придерживается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старого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порядка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Это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касается доходов, перечисленных в новом подп. 11 п. 2 ст. 310 НК РФ при соблюдении условий, приведенных в этой же норме, а также в новом п. 3.1 ст. 310 НК РФ (подп. «б», «в» п. 15 ст. 2, ч. 1, 6 ст. 6 Закона № 539-ФЗ).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Поправка будет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работать по 31.12.2025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включительно в отношении доходов, которые налоговые агенты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выплатили начиная с 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08.08.2023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89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9629" y="1286993"/>
            <a:ext cx="10634171" cy="38164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Помимо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процентов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банкам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экспортно-кредитным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агентствам послабления коснулись других доходов иностранных компаний. </a:t>
            </a:r>
          </a:p>
          <a:p>
            <a:pPr>
              <a:spcBef>
                <a:spcPts val="2000"/>
              </a:spcBef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В частности, доходов:</a:t>
            </a:r>
          </a:p>
          <a:p>
            <a:pPr marL="742950" lvl="1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сдачи в лизинг воздушных судов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(вспомогательных силовых установок, авиационных двигателей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);</a:t>
            </a:r>
          </a:p>
          <a:p>
            <a:pPr marL="742950" lvl="1" indent="-285750">
              <a:spcBef>
                <a:spcPts val="2000"/>
              </a:spcBef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международных перевозок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от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предоставления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аренду или субаренду морских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судов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договорам, заключенным с иностранными организациями до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принятия Указа (если нет взаимозависимости с ними) 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476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23207" y="1773975"/>
            <a:ext cx="10630593" cy="377539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27.11.2023 установлена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нулевая ставка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 налогу на прибыль 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отношении «иностранных» доходов, выплачиваемых при урегулировании страховых (претензионных) требований, которые возникли из заключенных с инофирмой до 05.03.2022 договоров аренды (лизинга) воздушных судов (вспомогательных силовых установок, авиационных двигателей).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ts val="14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Ставка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применяется в отношении доходов, выплаченных налоговым агентом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начиная с 08.08.2023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 соблюдении условий, установленных подп. 3 п. 2 ст. 284 НК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400"/>
              </a:spcBef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723208" y="1084215"/>
            <a:ext cx="8753302" cy="540349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b="1" dirty="0" smtClean="0"/>
              <a:t>Ставка 0% - по некоторым операциям с 8 августа 2023 г. </a:t>
            </a:r>
          </a:p>
        </p:txBody>
      </p:sp>
    </p:spTree>
    <p:extLst>
      <p:ext uri="{BB962C8B-B14F-4D97-AF65-F5344CB8AC3E}">
        <p14:creationId xmlns:p14="http://schemas.microsoft.com/office/powerpoint/2010/main" val="1445174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553" y="1024480"/>
            <a:ext cx="10568247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500" b="1" dirty="0" smtClean="0">
                <a:solidFill>
                  <a:srgbClr val="50236E"/>
                </a:solidFill>
              </a:rPr>
              <a:t>5. Не облагаются некоторые доходы акционера иностранной организации</a:t>
            </a:r>
          </a:p>
          <a:p>
            <a:endParaRPr lang="ru-RU" sz="15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российский акционер инофирмы получил имущество (имущественные права) в связи с уменьшением уставного капитала и погашением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номинальной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стоимости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акций. 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2024 г. доходы в виде стоимости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этого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имущества, имущественных прав (в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части, превышающей цену приобретения соответствующих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акций) не облагаются налогом на прибыль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(подп. 15.1 п. 1 ст. 251 НК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РФ). </a:t>
            </a:r>
          </a:p>
          <a:p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Такое освобождение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действует при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одновременном выполнении нескольких условий (см. следующий слайд). 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482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28750" y="814476"/>
            <a:ext cx="10534996" cy="5532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Условия для освобождения дохода по подп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 15.1 п. 1 ст. 251 НК РФ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700"/>
              </a:spcBef>
              <a:buFont typeface="+mj-lt"/>
              <a:buAutoNum type="arabicPeriod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акционер владеет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 менее чем 50% УК иностранной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организации, причем непрерывно в течение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 менее 365 календарных дней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</a:p>
          <a:p>
            <a:pPr marL="457200" indent="-457200">
              <a:spcBef>
                <a:spcPts val="700"/>
              </a:spcBef>
              <a:buFont typeface="+mj-lt"/>
              <a:buAutoNum type="arabicPeriod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доходы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получены в 2024 и 2025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гг.;</a:t>
            </a:r>
          </a:p>
          <a:p>
            <a:pPr marL="457200" indent="-457200">
              <a:spcBef>
                <a:spcPts val="700"/>
              </a:spcBef>
              <a:buFont typeface="+mj-lt"/>
              <a:buAutoNum type="arabicPeriod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отношении компании-акционера на дату погашения номинальной стоимости акций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действуют санкции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которые запрещают/ограничивают расчеты, отдельные операции по финансированию или приобретению/отчуждению ценных бумаг (долей участия в уставном капитале).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Разница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образовавшаяся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 результате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превышения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цены приобретения иностранных акций над стоимостью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имущества (имущественных прав),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полученного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связи с уменьшением уставного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капитала, теперь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учитывается в налоговых расходах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(п. 31.1 ст. 270 НК РФ)</a:t>
            </a:r>
          </a:p>
        </p:txBody>
      </p:sp>
    </p:spTree>
    <p:extLst>
      <p:ext uri="{BB962C8B-B14F-4D97-AF65-F5344CB8AC3E}">
        <p14:creationId xmlns:p14="http://schemas.microsoft.com/office/powerpoint/2010/main" val="1739363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70442" y="3559647"/>
            <a:ext cx="1051006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 01.01.2024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непредставление налогового расчета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 суммах выплаченных иностранным организациям доходов и удержанных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налогов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течение 20 рабочих дней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 дня окончания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срока – основание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для </a:t>
            </a:r>
            <a:r>
              <a:rPr lang="ru-RU" sz="2400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приостановления операций по банковским </a:t>
            </a:r>
            <a:r>
              <a:rPr lang="ru-RU" sz="2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счетам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(п.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3.2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ст.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76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НК РФ)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70442" y="1182432"/>
            <a:ext cx="10583358" cy="193899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01.01.2024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непредставление налогового расчета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установленный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срок грозит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штрафом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размере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5%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от суммы налога, подлежащей уплате (доплате, перечислению) на основании налогового расчета, за каждый полный или неполный месяц со дня, установленного для его представления, но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 более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30%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указанной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суммы и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не менее 1000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руб.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(ст. 119 НК РФ)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55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788360" y="5059010"/>
            <a:ext cx="10616413" cy="1254702"/>
            <a:chOff x="846033" y="5118381"/>
            <a:chExt cx="10515600" cy="1254702"/>
          </a:xfrm>
        </p:grpSpPr>
        <p:sp>
          <p:nvSpPr>
            <p:cNvPr id="10" name="TextBox 9"/>
            <p:cNvSpPr txBox="1"/>
            <p:nvPr/>
          </p:nvSpPr>
          <p:spPr>
            <a:xfrm>
              <a:off x="846033" y="5118381"/>
              <a:ext cx="10515600" cy="1254702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Статья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«</a:t>
              </a: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В форму налогового расчета о выплаченных иностранцам доходах внесены </a:t>
              </a:r>
              <a:r>
                <a:rPr lang="ru-RU" sz="2400" b="1" dirty="0" smtClean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изменения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»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в ГК,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2024,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№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</a:t>
              </a:r>
              <a:r>
                <a:rPr lang="en-US" sz="2400" dirty="0" smtClean="0">
                  <a:solidFill>
                    <a:prstClr val="black"/>
                  </a:solidFill>
                  <a:hlinkClick r:id="rId2"/>
                </a:rPr>
                <a:t>https</a:t>
              </a:r>
              <a:r>
                <a:rPr lang="en-US" sz="2400" dirty="0">
                  <a:solidFill>
                    <a:prstClr val="black"/>
                  </a:solidFill>
                  <a:hlinkClick r:id="rId2"/>
                </a:rPr>
                <a:t>://</a:t>
              </a:r>
              <a:r>
                <a:rPr lang="en-US" sz="2400" dirty="0" smtClean="0">
                  <a:solidFill>
                    <a:prstClr val="black"/>
                  </a:solidFill>
                  <a:hlinkClick r:id="rId2"/>
                </a:rPr>
                <a:t>glavkniga.ru/elver/2024/2/6906</a:t>
              </a:r>
              <a:r>
                <a:rPr lang="ru-RU" sz="2400" dirty="0" smtClean="0">
                  <a:solidFill>
                    <a:prstClr val="black"/>
                  </a:solidFill>
                </a:rPr>
                <a:t> 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12" name="Рисунок 11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3" name="Прямоугольник 12"/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  <p:sp>
        <p:nvSpPr>
          <p:cNvPr id="7" name="Прямоугольник 6"/>
          <p:cNvSpPr/>
          <p:nvPr/>
        </p:nvSpPr>
        <p:spPr>
          <a:xfrm>
            <a:off x="788361" y="917757"/>
            <a:ext cx="10565439" cy="33547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представлены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недостоверные сведения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то – 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штраф 500 руб. за каждый документ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содержащий недостоверные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сведения (п. 1 ст. 126.1 НК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РФ).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Если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 поданном расчете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сведения отражены не полностью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(совсем не отражены) или допущены ошибки и это привело 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занижению/завышению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суммы налога,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то надо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внести изменения и представить уточненный расчет.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Штрафа можно избежать, если сделать это до того, как инспекция обнаружит ошибку.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119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8928" y="799767"/>
            <a:ext cx="1058487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500" b="1" dirty="0" smtClean="0">
                <a:solidFill>
                  <a:srgbClr val="50236E"/>
                </a:solidFill>
              </a:rPr>
              <a:t>2. Расширен </a:t>
            </a:r>
            <a:r>
              <a:rPr lang="ru-RU" sz="3500" b="1" dirty="0">
                <a:solidFill>
                  <a:srgbClr val="50236E"/>
                </a:solidFill>
              </a:rPr>
              <a:t>перечень облагаемых налогом доходов иностранной </a:t>
            </a:r>
            <a:r>
              <a:rPr lang="ru-RU" sz="3500" b="1" dirty="0" smtClean="0">
                <a:solidFill>
                  <a:srgbClr val="50236E"/>
                </a:solidFill>
              </a:rPr>
              <a:t>организации</a:t>
            </a:r>
          </a:p>
          <a:p>
            <a:endParaRPr lang="ru-RU" sz="2000" b="1" dirty="0" smtClean="0"/>
          </a:p>
          <a:p>
            <a:pPr>
              <a:spcBef>
                <a:spcPts val="800"/>
              </a:spcBef>
            </a:pPr>
            <a:r>
              <a:rPr lang="ru-RU" sz="2400" dirty="0"/>
              <a:t>С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01.01.2024 к доходам от источников в РФ относят доходы, полученные иностранной организацией от выполнения работ (оказания услуг) на территории РФ взаимозависимому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лицу (подп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 9.4 п. 1 ст. 309 НК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РФ) 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Место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выполнения работ (оказания услуг) определяют по месту регистрации покупателя этих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работ/услуг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Ставка налога на прибыль - 15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% (подп. 4 п. 2 ст. 284,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абз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 4 п. 1 ст. 310 НК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68928" y="4973398"/>
            <a:ext cx="10584872" cy="1569660"/>
          </a:xfrm>
          <a:prstGeom prst="rect">
            <a:avLst/>
          </a:prstGeom>
          <a:solidFill>
            <a:srgbClr val="E4E4E8"/>
          </a:solidFill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ru-RU" sz="2400" dirty="0"/>
              <a:t>Чтобы создаваемые за рубежом «для сохранения цепочек поставок» посредники не использовались для снижения налогов, в НК РФ внесли нормы, действующие в отношении сделок, доходы или расходы по которым будут признавать в 2024 г. </a:t>
            </a:r>
          </a:p>
        </p:txBody>
      </p:sp>
    </p:spTree>
    <p:extLst>
      <p:ext uri="{BB962C8B-B14F-4D97-AF65-F5344CB8AC3E}">
        <p14:creationId xmlns:p14="http://schemas.microsoft.com/office/powerpoint/2010/main" val="2116187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14071" y="850299"/>
            <a:ext cx="10573789" cy="540349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3. Изменения, касающиеся взаимозависимости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72261" y="1390648"/>
            <a:ext cx="105156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Добавилось еще 3 случая, когда налогоплательщики признаются взаимозависимыми лицами (подп. 12 – 14 п. 2 ст. 105.1 НК РФ). 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организации, если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взаимозависимыми являются физические лица с долей участия в них более 25%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или обладающие полномочиями по назначению единоличного исполнительного органа;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лицо и организация,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признаваемые контролирующим лицом и контролируемой иностранной компанией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 ст. 25.13 НК РФ;</a:t>
            </a:r>
          </a:p>
          <a:p>
            <a:pPr marL="457200" indent="-457200">
              <a:spcAft>
                <a:spcPts val="400"/>
              </a:spcAft>
              <a:buFont typeface="+mj-lt"/>
              <a:buAutoNum type="arabicPeriod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организации, признаваемые в соответствии со ст. 25.13 НК РФ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контролируемыми иностранными компаниями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если контролирующим их лицом является одно и то же лицо.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772261" y="5503409"/>
            <a:ext cx="10515600" cy="922304"/>
            <a:chOff x="846033" y="5118381"/>
            <a:chExt cx="10515600" cy="922304"/>
          </a:xfrm>
        </p:grpSpPr>
        <p:sp>
          <p:nvSpPr>
            <p:cNvPr id="7" name="TextBox 6"/>
            <p:cNvSpPr txBox="1"/>
            <p:nvPr/>
          </p:nvSpPr>
          <p:spPr>
            <a:xfrm>
              <a:off x="846033" y="5118381"/>
              <a:ext cx="10515600" cy="922304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Статья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«</a:t>
              </a: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Взаимозависимость: понятие шире, штрафы </a:t>
              </a:r>
              <a:r>
                <a:rPr lang="ru-RU" sz="2400" b="1" dirty="0" smtClean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выше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»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в ГК,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2024,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№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3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10" name="Рисунок 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1" name="Прямоугольник 10"/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1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8660" y="1057105"/>
            <a:ext cx="7549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50236E"/>
                </a:solidFill>
              </a:rPr>
              <a:t>Существенно выросли «взаимозависимые» </a:t>
            </a:r>
            <a:r>
              <a:rPr lang="ru-RU" sz="2400" b="1" dirty="0" smtClean="0">
                <a:solidFill>
                  <a:srgbClr val="50236E"/>
                </a:solidFill>
              </a:rPr>
              <a:t>штрафы</a:t>
            </a:r>
            <a:endParaRPr lang="ru-RU" sz="2400" dirty="0" smtClean="0">
              <a:solidFill>
                <a:srgbClr val="50236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328610"/>
              </p:ext>
            </p:extLst>
          </p:nvPr>
        </p:nvGraphicFramePr>
        <p:xfrm>
          <a:off x="825615" y="1910226"/>
          <a:ext cx="10704836" cy="3337617"/>
        </p:xfrm>
        <a:graphic>
          <a:graphicData uri="http://schemas.openxmlformats.org/drawingml/2006/table">
            <a:tbl>
              <a:tblPr firstRow="1" bandRow="1" bandCol="1">
                <a:effectLst/>
                <a:tableStyleId>{5C22544A-7EE6-4342-B048-85BDC9FD1C3A}</a:tableStyleId>
              </a:tblPr>
              <a:tblGrid>
                <a:gridCol w="7089459">
                  <a:extLst>
                    <a:ext uri="{9D8B030D-6E8A-4147-A177-3AD203B41FA5}">
                      <a16:colId xmlns:a16="http://schemas.microsoft.com/office/drawing/2014/main" val="4180136461"/>
                    </a:ext>
                  </a:extLst>
                </a:gridCol>
                <a:gridCol w="1746210">
                  <a:extLst>
                    <a:ext uri="{9D8B030D-6E8A-4147-A177-3AD203B41FA5}">
                      <a16:colId xmlns:a16="http://schemas.microsoft.com/office/drawing/2014/main" val="2615456775"/>
                    </a:ext>
                  </a:extLst>
                </a:gridCol>
                <a:gridCol w="1869167">
                  <a:extLst>
                    <a:ext uri="{9D8B030D-6E8A-4147-A177-3AD203B41FA5}">
                      <a16:colId xmlns:a16="http://schemas.microsoft.com/office/drawing/2014/main" val="2027554725"/>
                    </a:ext>
                  </a:extLst>
                </a:gridCol>
              </a:tblGrid>
              <a:tr h="52082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Нарушение</a:t>
                      </a:r>
                      <a:endParaRPr lang="ru-RU" sz="2000" dirty="0">
                        <a:solidFill>
                          <a:schemeClr val="dk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Старый штраф</a:t>
                      </a:r>
                      <a:endParaRPr lang="ru-RU" sz="2000" baseline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2000" b="1" dirty="0" smtClean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Новый штраф</a:t>
                      </a:r>
                      <a:endParaRPr lang="ru-RU" sz="2000" b="1" dirty="0">
                        <a:solidFill>
                          <a:schemeClr val="dk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16028"/>
                  </a:ext>
                </a:extLst>
              </a:tr>
              <a:tr h="974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Не подано в установленный срок </a:t>
                      </a:r>
                      <a:r>
                        <a:rPr lang="ru-RU" sz="2000" b="1" dirty="0" smtClean="0"/>
                        <a:t>уведомление о контролируемых сделках</a:t>
                      </a:r>
                      <a:r>
                        <a:rPr lang="ru-RU" sz="2000" b="0" baseline="0" dirty="0" smtClean="0"/>
                        <a:t> или оно подано </a:t>
                      </a:r>
                      <a:r>
                        <a:rPr lang="ru-RU" sz="2000" dirty="0" smtClean="0"/>
                        <a:t>с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dirty="0" smtClean="0"/>
                        <a:t>недостоверными сведениями (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ст. 129.4 НК РФ) </a:t>
                      </a:r>
                      <a:endParaRPr lang="ru-RU" sz="2000" dirty="0">
                        <a:solidFill>
                          <a:schemeClr val="dk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5 000 руб.</a:t>
                      </a:r>
                      <a:endParaRPr lang="ru-RU" sz="2000" baseline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100 000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 руб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421015"/>
                  </a:ext>
                </a:extLst>
              </a:tr>
              <a:tr h="920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Не подано в установленный срок </a:t>
                      </a:r>
                      <a:r>
                        <a:rPr lang="ru-RU" sz="2000" b="1" dirty="0" smtClean="0"/>
                        <a:t>уведомление об участии в международной группе компаний </a:t>
                      </a:r>
                      <a:r>
                        <a:rPr lang="ru-RU" sz="2000" b="0" baseline="0" dirty="0" smtClean="0"/>
                        <a:t>или оно подано</a:t>
                      </a:r>
                      <a:r>
                        <a:rPr lang="ru-RU" sz="2000" dirty="0" smtClean="0"/>
                        <a:t> с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dirty="0" smtClean="0"/>
                        <a:t>недостоверными сведениями (ст.129.9 НК РФ)</a:t>
                      </a:r>
                      <a:endParaRPr lang="ru-RU" sz="2000" dirty="0">
                        <a:solidFill>
                          <a:schemeClr val="dk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ru-RU" sz="2000" dirty="0" smtClean="0"/>
                        <a:t>50 000 руб.</a:t>
                      </a:r>
                      <a:endParaRPr lang="ru-RU" sz="2000" baseline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500 000 </a:t>
                      </a:r>
                      <a:r>
                        <a:rPr lang="ru-RU" sz="2000" b="0" dirty="0" smtClean="0"/>
                        <a:t>руб.</a:t>
                      </a:r>
                      <a:endParaRPr lang="ru-RU" sz="20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33912"/>
                  </a:ext>
                </a:extLst>
              </a:tr>
              <a:tr h="8030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Не подана в установленный срок национальная или</a:t>
                      </a:r>
                      <a:r>
                        <a:rPr lang="ru-RU" sz="2000" b="1" dirty="0" smtClean="0"/>
                        <a:t> </a:t>
                      </a:r>
                      <a:r>
                        <a:rPr lang="ru-RU" sz="2000" dirty="0" smtClean="0"/>
                        <a:t>глобальная документация (п. 1, 2 ст. 129.11 НК РФ)</a:t>
                      </a:r>
                      <a:endParaRPr lang="ru-RU" sz="2000" dirty="0">
                        <a:solidFill>
                          <a:schemeClr val="dk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0000"/>
                        </a:lnSpc>
                      </a:pPr>
                      <a:r>
                        <a:rPr lang="ru-RU" sz="2000" dirty="0" smtClean="0"/>
                        <a:t>100 000 руб.</a:t>
                      </a:r>
                      <a:endParaRPr lang="ru-RU" sz="2000" baseline="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1 000 000 </a:t>
                      </a:r>
                      <a:r>
                        <a:rPr lang="ru-RU" sz="2000" b="0" dirty="0" smtClean="0"/>
                        <a:t>руб.</a:t>
                      </a:r>
                      <a:endParaRPr lang="ru-RU" sz="2000" b="0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marR="252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3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524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9011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99082" y="787122"/>
            <a:ext cx="1072871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50236E"/>
                </a:solidFill>
              </a:rPr>
              <a:t>Появились новые </a:t>
            </a:r>
            <a:r>
              <a:rPr lang="ru-RU" sz="2400" b="1" dirty="0">
                <a:solidFill>
                  <a:srgbClr val="50236E"/>
                </a:solidFill>
              </a:rPr>
              <a:t>«взаимозависимые» </a:t>
            </a:r>
            <a:r>
              <a:rPr lang="ru-RU" sz="2400" b="1" dirty="0" smtClean="0">
                <a:solidFill>
                  <a:srgbClr val="50236E"/>
                </a:solidFill>
              </a:rPr>
              <a:t>штрафы</a:t>
            </a:r>
          </a:p>
          <a:p>
            <a:endParaRPr lang="ru-RU" sz="1400" b="1" dirty="0" smtClean="0"/>
          </a:p>
          <a:p>
            <a:endParaRPr lang="ru-RU" sz="2400" b="1" dirty="0" smtClean="0"/>
          </a:p>
          <a:p>
            <a:endParaRPr lang="ru-RU" sz="2400" b="1" dirty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/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Применяются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 сделкам, доходы и (или) расходы по которым признаются начиная с 1 января 2024 года (вне зависимости от даты заключения соответствующего договора), если иное не предусмотрено нормативным правовым актом Президента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 (Закон </a:t>
            </a: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 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539-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ФЗ).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5483912"/>
              </p:ext>
            </p:extLst>
          </p:nvPr>
        </p:nvGraphicFramePr>
        <p:xfrm>
          <a:off x="699082" y="1498629"/>
          <a:ext cx="10654718" cy="2805642"/>
        </p:xfrm>
        <a:graphic>
          <a:graphicData uri="http://schemas.openxmlformats.org/drawingml/2006/table">
            <a:tbl>
              <a:tblPr firstRow="1" bandRow="1" bandCol="1">
                <a:effectLst/>
                <a:tableStyleId>{5C22544A-7EE6-4342-B048-85BDC9FD1C3A}</a:tableStyleId>
              </a:tblPr>
              <a:tblGrid>
                <a:gridCol w="8549006">
                  <a:extLst>
                    <a:ext uri="{9D8B030D-6E8A-4147-A177-3AD203B41FA5}">
                      <a16:colId xmlns:a16="http://schemas.microsoft.com/office/drawing/2014/main" val="4180136461"/>
                    </a:ext>
                  </a:extLst>
                </a:gridCol>
                <a:gridCol w="2105712">
                  <a:extLst>
                    <a:ext uri="{9D8B030D-6E8A-4147-A177-3AD203B41FA5}">
                      <a16:colId xmlns:a16="http://schemas.microsoft.com/office/drawing/2014/main" val="2615456775"/>
                    </a:ext>
                  </a:extLst>
                </a:gridCol>
              </a:tblGrid>
              <a:tr h="52082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Нарушение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Новый штраф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016028"/>
                  </a:ext>
                </a:extLst>
              </a:tr>
              <a:tr h="9741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Не подана в установленный срок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документация по конкретной сделке /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по группе однородных сделок (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п. 3 ст. 129.11 НК)</a:t>
                      </a:r>
                      <a:endParaRPr lang="ru-RU" sz="2000" dirty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500 000 руб.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421015"/>
                  </a:ext>
                </a:extLst>
              </a:tr>
              <a:tr h="9202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Не поданы в установленный срок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сведения из консолидированной финансовой отчетности МГК (международной группы компаний), из </a:t>
                      </a:r>
                      <a:r>
                        <a:rPr lang="ru-RU" sz="2000" b="1" dirty="0" err="1" smtClean="0">
                          <a:solidFill>
                            <a:schemeClr val="tx1"/>
                          </a:solidFill>
                        </a:rPr>
                        <a:t>финотчетности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 ее участника, </a:t>
                      </a:r>
                      <a:r>
                        <a:rPr lang="ru-RU" sz="2000" b="0" baseline="0" dirty="0" smtClean="0">
                          <a:solidFill>
                            <a:schemeClr val="tx1"/>
                          </a:solidFill>
                        </a:rPr>
                        <a:t>или если такие поданные сведения нед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остоверны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п. 4 ст. 129.11 НК)</a:t>
                      </a:r>
                      <a:endParaRPr lang="ru-RU" sz="200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1 000 000 руб.</a:t>
                      </a:r>
                      <a:endParaRPr lang="ru-RU" sz="2000" b="1" baseline="0" dirty="0" smtClean="0">
                        <a:solidFill>
                          <a:schemeClr val="tx1"/>
                        </a:solidFill>
                        <a:latin typeface="+mn-lt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433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1392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73084" y="1080484"/>
            <a:ext cx="10580716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Ужесточены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последствия применения нерыночных цен взаимозависимыми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лицами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Установлен отдельный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штраф за неуплату налога в результате применения нерыночных цен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контролируемых сделках, где одна из сторон — нерезидент.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Такой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штраф будет равен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100% суммы начисленной недоимки, но не менее 500 000 руб. </a:t>
            </a:r>
            <a:endParaRPr lang="ru-RU" sz="24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(п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1 ст. 129.3,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абз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1 п. 6.1 ст. 105.3 НК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РФ)</a:t>
            </a:r>
          </a:p>
        </p:txBody>
      </p:sp>
    </p:spTree>
    <p:extLst>
      <p:ext uri="{BB962C8B-B14F-4D97-AF65-F5344CB8AC3E}">
        <p14:creationId xmlns:p14="http://schemas.microsoft.com/office/powerpoint/2010/main" val="2701515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>
                <a:solidFill>
                  <a:prstClr val="white"/>
                </a:solidFill>
              </a:rPr>
              <a:t>Налоговые изменения при работе с иностранными компаниями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788361" y="835463"/>
            <a:ext cx="10515600" cy="58114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500" b="1" dirty="0" smtClean="0">
                <a:solidFill>
                  <a:srgbClr val="50236E"/>
                </a:solidFill>
              </a:rPr>
              <a:t>4. Расширен </a:t>
            </a:r>
            <a:r>
              <a:rPr lang="ru-RU" sz="3500" b="1" dirty="0">
                <a:solidFill>
                  <a:srgbClr val="50236E"/>
                </a:solidFill>
              </a:rPr>
              <a:t>Перечень офшорных зон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88361" y="1520383"/>
            <a:ext cx="1051560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Минфин расширил список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офшорных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зон с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40 до 91 пункта. </a:t>
            </a:r>
            <a:endParaRPr lang="ru-RU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Перечень включили недружественные страны Евросоюза, Великобританию, США, Канаду, Японию, Корею, а также ряд других государств и территорий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Обновленный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вариант Перечня в части государств (территорий), которых не было в прежней версии, применяют с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01.01.2024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Письма 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Минфина от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05.06.2023 № 86н, от 01.11.2023 № 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03-08-13/104225).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788361" y="5048035"/>
            <a:ext cx="10565439" cy="1254702"/>
            <a:chOff x="846033" y="5118381"/>
            <a:chExt cx="10515600" cy="1254702"/>
          </a:xfrm>
        </p:grpSpPr>
        <p:sp>
          <p:nvSpPr>
            <p:cNvPr id="7" name="TextBox 6"/>
            <p:cNvSpPr txBox="1"/>
            <p:nvPr/>
          </p:nvSpPr>
          <p:spPr>
            <a:xfrm>
              <a:off x="846033" y="5118381"/>
              <a:ext cx="10515600" cy="1254702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E6E0EB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М</a:t>
              </a:r>
              <a:endPara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E6E0EB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lvl="0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Статья 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«</a:t>
              </a:r>
              <a:r>
                <a:rPr lang="ru-RU" sz="2400" b="1" dirty="0">
                  <a:solidFill>
                    <a:prstClr val="black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Налог на прибыль: изучаем нововведения 2024 года</a:t>
              </a:r>
              <a:r>
                <a:rPr kumimoji="0" lang="ru-RU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»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в ГК,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2024, </a:t>
              </a:r>
              <a:r>
                <a:rPr kumimoji="0" lang="ru-RU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№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 </a:t>
              </a:r>
              <a:r>
                <a:rPr kumimoji="0" lang="ru-RU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Calibri" panose="020F0502020204030204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u="sng" dirty="0">
                  <a:solidFill>
                    <a:srgbClr val="0070C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https://glavkniga.ru/elver/2024/2/6908</a:t>
              </a:r>
              <a:endPara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973046" y="5222158"/>
              <a:ext cx="2728226" cy="400110"/>
              <a:chOff x="1568811" y="4321496"/>
              <a:chExt cx="2728226" cy="400110"/>
            </a:xfrm>
          </p:grpSpPr>
          <p:pic>
            <p:nvPicPr>
              <p:cNvPr id="10" name="Рисунок 9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568811" y="43452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11" name="Прямоугольник 10"/>
              <p:cNvSpPr/>
              <p:nvPr/>
            </p:nvSpPr>
            <p:spPr>
              <a:xfrm>
                <a:off x="1882145" y="43214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2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50236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Материалы по теме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717502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15140</TotalTime>
  <Words>922</Words>
  <Application>Microsoft Office PowerPoint</Application>
  <PresentationFormat>Широкоэкранный</PresentationFormat>
  <Paragraphs>123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1484</cp:revision>
  <dcterms:created xsi:type="dcterms:W3CDTF">2022-05-22T12:20:38Z</dcterms:created>
  <dcterms:modified xsi:type="dcterms:W3CDTF">2024-01-17T19:54:13Z</dcterms:modified>
</cp:coreProperties>
</file>