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</p:sldMasterIdLst>
  <p:notesMasterIdLst>
    <p:notesMasterId r:id="rId14"/>
  </p:notesMasterIdLst>
  <p:handoutMasterIdLst>
    <p:handoutMasterId r:id="rId15"/>
  </p:handoutMasterIdLst>
  <p:sldIdLst>
    <p:sldId id="824" r:id="rId3"/>
    <p:sldId id="885" r:id="rId4"/>
    <p:sldId id="831" r:id="rId5"/>
    <p:sldId id="832" r:id="rId6"/>
    <p:sldId id="833" r:id="rId7"/>
    <p:sldId id="834" r:id="rId8"/>
    <p:sldId id="835" r:id="rId9"/>
    <p:sldId id="836" r:id="rId10"/>
    <p:sldId id="837" r:id="rId11"/>
    <p:sldId id="838" r:id="rId12"/>
    <p:sldId id="83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2B2B238-2913-4008-9088-17A27468866F}">
          <p14:sldIdLst>
            <p14:sldId id="824"/>
            <p14:sldId id="885"/>
            <p14:sldId id="831"/>
            <p14:sldId id="832"/>
            <p14:sldId id="833"/>
            <p14:sldId id="834"/>
            <p14:sldId id="835"/>
            <p14:sldId id="836"/>
            <p14:sldId id="837"/>
            <p14:sldId id="838"/>
            <p14:sldId id="8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вгения" initials="Е" lastIdx="25" clrIdx="0">
    <p:extLst>
      <p:ext uri="{19B8F6BF-5375-455C-9EA6-DF929625EA0E}">
        <p15:presenceInfo xmlns:p15="http://schemas.microsoft.com/office/powerpoint/2012/main" userId="Евгения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236E"/>
    <a:srgbClr val="D7CDE2"/>
    <a:srgbClr val="C6B7D5"/>
    <a:srgbClr val="9966FF"/>
    <a:srgbClr val="764696"/>
    <a:srgbClr val="8D6FAB"/>
    <a:srgbClr val="E8E2EE"/>
    <a:srgbClr val="E4E4E8"/>
    <a:srgbClr val="E5DEE3"/>
    <a:srgbClr val="FCE5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6163" autoAdjust="0"/>
  </p:normalViewPr>
  <p:slideViewPr>
    <p:cSldViewPr snapToGrid="0">
      <p:cViewPr varScale="1">
        <p:scale>
          <a:sx n="91" d="100"/>
          <a:sy n="91" d="100"/>
        </p:scale>
        <p:origin x="294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180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90DA9-5C82-41C2-9ABC-5E213CFCBA2C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A69FD-619B-43E3-97BD-AC581237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24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FC64A-9265-4364-8EF6-C8B55523F3AA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C1802-43F1-4CB0-8A95-CD6ACD8B6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6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2/24/6232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грамма вебина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839788" y="603411"/>
            <a:ext cx="10515600" cy="1087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50236E"/>
                </a:solidFill>
                <a:latin typeface="+mn-lt"/>
              </a:rPr>
              <a:t>Программа </a:t>
            </a:r>
            <a:r>
              <a:rPr lang="ru-RU" dirty="0" err="1" smtClean="0">
                <a:solidFill>
                  <a:srgbClr val="50236E"/>
                </a:solidFill>
                <a:latin typeface="+mn-lt"/>
              </a:rPr>
              <a:t>вебинара</a:t>
            </a:r>
            <a:endParaRPr lang="ru-RU" dirty="0">
              <a:solidFill>
                <a:srgbClr val="50236E"/>
              </a:solidFill>
              <a:latin typeface="+mn-lt"/>
            </a:endParaRP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0448642" cy="4498975"/>
          </a:xfrm>
        </p:spPr>
        <p:txBody>
          <a:bodyPr numCol="2" spcCol="360000">
            <a:noAutofit/>
          </a:bodyPr>
          <a:lstStyle>
            <a:lvl1pPr marL="342900" indent="-342900" defTabSz="914400">
              <a:defRPr/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521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ТИЛЕЙ ЗАГОЛОВКОВ 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4400" b="1" dirty="0" smtClean="0">
                <a:solidFill>
                  <a:srgbClr val="50236E"/>
                </a:solidFill>
              </a:rPr>
              <a:t>Заголовок 1 Страховые взносы: заполняем РСВ</a:t>
            </a:r>
          </a:p>
          <a:p>
            <a:pPr>
              <a:lnSpc>
                <a:spcPts val="4400"/>
              </a:lnSpc>
            </a:pPr>
            <a:r>
              <a:rPr lang="ru-RU" sz="3800" dirty="0">
                <a:solidFill>
                  <a:srgbClr val="50236E"/>
                </a:solidFill>
              </a:rPr>
              <a:t>Заголовок 2 Компенсация за задержку зарплаты </a:t>
            </a:r>
            <a:endParaRPr lang="ru-RU" sz="4400" b="1" dirty="0" smtClean="0">
              <a:solidFill>
                <a:srgbClr val="50236E"/>
              </a:solidFill>
            </a:endParaRPr>
          </a:p>
          <a:p>
            <a:r>
              <a:rPr lang="ru-RU" b="1" dirty="0" smtClean="0">
                <a:solidFill>
                  <a:srgbClr val="50236E"/>
                </a:solidFill>
              </a:rPr>
              <a:t>Заголовок 3 Позиция Минфина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4: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работник уехал за границу в середине года и к концу 2022 г. стал нерезидентом. Нужно: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пересчитать НДФЛ с доходов, выплаченных за период работы в РФ, по ставке 30% вместо 13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68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ТАБЛИ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самостоятельно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подать 3-НДФЛ и заплатить налог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58608556"/>
              </p:ext>
            </p:extLst>
          </p:nvPr>
        </p:nvGraphicFramePr>
        <p:xfrm>
          <a:off x="838199" y="3429000"/>
          <a:ext cx="10515600" cy="270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362">
                  <a:extLst>
                    <a:ext uri="{9D8B030D-6E8A-4147-A177-3AD203B41FA5}">
                      <a16:colId xmlns:a16="http://schemas.microsoft.com/office/drawing/2014/main" val="1678515630"/>
                    </a:ext>
                  </a:extLst>
                </a:gridCol>
                <a:gridCol w="5510038">
                  <a:extLst>
                    <a:ext uri="{9D8B030D-6E8A-4147-A177-3AD203B41FA5}">
                      <a16:colId xmlns:a16="http://schemas.microsoft.com/office/drawing/2014/main" val="122021470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7343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Код дохода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Расшифровка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Пояснение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0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2721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 (за исключением имущества, полученного в порядке дарения, налоговая база по которому определяется в соответствии с пунктом 6 статьи 210 Кодекса)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Указывается: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ценных бумаг, полученных физлицами в порядке дарения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любого имущества, полученного в порядке дарения физлицами – нерезидентами РФ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65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2720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дарения, налоговая база, по которому определяется в соответствии с пунктом 6 статьи 210 Кодекса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Все прочие подарки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90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46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ФОРМ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</p:spPr>
            <p:txBody>
              <a:bodyPr>
                <a:noAutofit/>
              </a:bodyPr>
              <a:lstStyle/>
              <a:p>
                <a:r>
                  <a:rPr lang="ru-RU" dirty="0" smtClean="0"/>
                  <a:t>3</a:t>
                </a:r>
                <a:r>
                  <a:rPr lang="ru-RU" dirty="0"/>
                  <a:t>. Начиная с ноября </a:t>
                </a:r>
                <a:r>
                  <a:rPr lang="ru-RU" dirty="0" err="1"/>
                  <a:t>доудерживаем</a:t>
                </a:r>
                <a:r>
                  <a:rPr lang="ru-RU" dirty="0"/>
                  <a:t> НДФЛ из последующих выплат этому работнику. Соблюдаем ограничение – удержания не могут превышать 20% от начисленной суммы (п. 4 ст. 226 НК РФ; ст. 138 ТК РФ</a:t>
                </a:r>
                <a:r>
                  <a:rPr lang="ru-RU" dirty="0" smtClean="0"/>
                  <a:t>):</a:t>
                </a:r>
                <a:endParaRPr lang="en-US" sz="2000" i="1" dirty="0" smtClean="0"/>
              </a:p>
              <a:p>
                <a:pPr>
                  <a:lnSpc>
                    <a:spcPts val="24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− 30 000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 ×30%</m:t>
                          </m:r>
                        </m:e>
                      </m:d>
                      <m:r>
                        <a:rPr lang="ru-RU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×20%=4 200 руб</m:t>
                      </m:r>
                      <m:r>
                        <a:rPr lang="en-US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i="1" dirty="0">
                  <a:solidFill>
                    <a:srgbClr val="8D6FAB"/>
                  </a:solidFill>
                </a:endParaRPr>
              </a:p>
              <a:p>
                <a:r>
                  <a:rPr lang="ru-RU" dirty="0" smtClean="0"/>
                  <a:t>4</a:t>
                </a:r>
                <a:r>
                  <a:rPr lang="ru-RU" dirty="0"/>
                  <a:t>. Рассчитываем сумму неудержанного налога по состоянию на 31.12.2022:</a:t>
                </a:r>
              </a:p>
              <a:p>
                <a:pPr>
                  <a:lnSpc>
                    <a:spcPts val="24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51 000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4 200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i="1" dirty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2 мес.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42 600 руб.</m:t>
                      </m:r>
                    </m:oMath>
                  </m:oMathPara>
                </a14:m>
                <a:endParaRPr lang="ru-RU" sz="2000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5. В 6-НДФЛ за 2022 г. (Письмо ФНС от 30.04.2021 № БС-4-11/6168@):</a:t>
                </a:r>
              </a:p>
              <a:p>
                <a:pPr lvl="1"/>
                <a:r>
                  <a:rPr lang="ru-RU" dirty="0"/>
                  <a:t>в разделе 1 в поле 020 отражаем удержанные за октябрь-декабрь суммы НДФЛ с учетом перерасчета</a:t>
                </a:r>
                <a:r>
                  <a:rPr lang="ru-RU" dirty="0" smtClean="0"/>
                  <a:t>:</a:t>
                </a:r>
                <a: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000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 мес.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30% + 4 200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2 мес.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35 400</m:t>
                    </m:r>
                  </m:oMath>
                </a14:m>
                <a:endParaRPr lang="ru-RU" sz="2000" dirty="0">
                  <a:solidFill>
                    <a:srgbClr val="8D6FAB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ru-RU" dirty="0"/>
                  <a:t>в разделе 2 по ставке 30% отражаем итоговые показатели по работнику:</a:t>
                </a:r>
              </a:p>
              <a:p>
                <a:pPr>
                  <a:lnSpc>
                    <a:spcPts val="2400"/>
                  </a:lnSpc>
                </a:pPr>
                <a:endParaRPr lang="ru-RU" dirty="0"/>
              </a:p>
            </p:txBody>
          </p:sp>
        </mc:Choice>
        <mc:Fallback xmlns="">
          <p:sp>
            <p:nvSpPr>
              <p:cNvPr id="4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  <a:blipFill>
                <a:blip r:embed="rId2"/>
                <a:stretch>
                  <a:fillRect l="-870" t="-1570" r="-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06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dirty="0" smtClean="0"/>
              <a:t>Страховые взносы: заполняем РСВ, ПСВ, ЕФС-1</a:t>
            </a:r>
            <a:endParaRPr lang="ru-RU" dirty="0"/>
          </a:p>
        </p:txBody>
      </p:sp>
      <p:sp>
        <p:nvSpPr>
          <p:cNvPr id="4" name="Текс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962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СЫЛКИ НА СТА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838200" y="5318272"/>
            <a:ext cx="10515600" cy="1200329"/>
            <a:chOff x="838200" y="5318272"/>
            <a:chExt cx="10515600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318272"/>
              <a:ext cx="10515600" cy="1200329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Статья </a:t>
              </a:r>
              <a:r>
                <a:rPr lang="ru-RU" sz="2400" b="1" dirty="0"/>
                <a:t>«Особые налоговые правила для ДНР, ЛНР, Запорожской и Херсонской областей» </a:t>
              </a:r>
              <a:r>
                <a:rPr lang="ru-RU" sz="2400" dirty="0"/>
                <a:t>в ГК 2022, № 24 </a:t>
              </a:r>
              <a:r>
                <a:rPr lang="ru-RU" sz="2400" dirty="0">
                  <a:hlinkClick r:id="rId2"/>
                </a:rPr>
                <a:t>https://glavkniga.ru/elver/2022/24/6232</a:t>
              </a:r>
              <a:r>
                <a:rPr lang="ru-RU" sz="2400" dirty="0"/>
                <a:t> </a:t>
              </a: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8" name="Прямоугольник 7"/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50236E"/>
                    </a:solidFill>
                  </a:rPr>
                  <a:t>Материалы по теме</a:t>
                </a:r>
              </a:p>
            </p:txBody>
          </p:sp>
        </p:grpSp>
      </p:grpSp>
      <p:grpSp>
        <p:nvGrpSpPr>
          <p:cNvPr id="9" name="Группа 8"/>
          <p:cNvGrpSpPr/>
          <p:nvPr userDrawn="1"/>
        </p:nvGrpSpPr>
        <p:grpSpPr>
          <a:xfrm>
            <a:off x="838200" y="4281951"/>
            <a:ext cx="10515600" cy="830997"/>
            <a:chOff x="893900" y="2202671"/>
            <a:chExt cx="10515600" cy="830997"/>
          </a:xfrm>
        </p:grpSpPr>
        <p:sp>
          <p:nvSpPr>
            <p:cNvPr id="10" name="TextBox 9"/>
            <p:cNvSpPr txBox="1"/>
            <p:nvPr/>
          </p:nvSpPr>
          <p:spPr>
            <a:xfrm>
              <a:off x="893900" y="2202671"/>
              <a:ext cx="10515600" cy="830997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Уведомление об исчисленных суммах налога на прибыль не подаем.</a:t>
              </a:r>
              <a:endParaRPr lang="ru-RU" sz="2400" dirty="0" smtClean="0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002987" y="2258957"/>
              <a:ext cx="1250718" cy="400110"/>
              <a:chOff x="1002987" y="2258957"/>
              <a:chExt cx="1250718" cy="40011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E94537"/>
                    </a:solidFill>
                  </a:rPr>
                  <a:t>Важно</a:t>
                </a:r>
                <a:endParaRPr lang="ru-RU" sz="2000" b="1" dirty="0">
                  <a:solidFill>
                    <a:srgbClr val="E94537"/>
                  </a:solidFill>
                </a:endParaRPr>
              </a:p>
            </p:txBody>
          </p:sp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288035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51356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" y="2738401"/>
            <a:ext cx="12191999" cy="4119599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07671" y="3339573"/>
            <a:ext cx="9511997" cy="2411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Готовимся к сдаче отчетности за </a:t>
            </a:r>
            <a:r>
              <a:rPr lang="en-US" sz="6000" b="1" dirty="0" smtClean="0">
                <a:solidFill>
                  <a:schemeClr val="bg1"/>
                </a:solidFill>
                <a:latin typeface="+mj-lt"/>
              </a:rPr>
              <a:t>II</a:t>
            </a: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квартал </a:t>
            </a:r>
            <a:endParaRPr lang="en-US" sz="60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ts val="6000"/>
              </a:lnSpc>
            </a:pP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2023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г.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530057" y="2230202"/>
            <a:ext cx="13917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М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Филимонова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</a:t>
            </a:r>
            <a:endParaRPr lang="ru-RU" sz="12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043666" y="2243139"/>
            <a:ext cx="1306512" cy="402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Шаронова</a:t>
            </a: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240379" y="2232575"/>
            <a:ext cx="1712841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 июля 2023 г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43467" y="2232575"/>
            <a:ext cx="716863" cy="369333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12:00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96000" y="2232575"/>
            <a:ext cx="1059585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Лекторы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79" y="588077"/>
            <a:ext cx="2135670" cy="6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0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06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590081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914405"/>
            <a:ext cx="10539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 1 </a:t>
            </a:r>
            <a:r>
              <a:rPr lang="ru-RU" dirty="0" err="1" smtClean="0"/>
              <a:t>ур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199" y="2239968"/>
            <a:ext cx="10515600" cy="4223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34183" y="112477"/>
            <a:ext cx="8119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bg1"/>
                </a:solidFill>
              </a:defRPr>
            </a:lvl1pPr>
          </a:lstStyle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28374"/>
            <a:ext cx="1098707" cy="33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9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9" r:id="rId2"/>
    <p:sldLayoutId id="2147483680" r:id="rId3"/>
    <p:sldLayoutId id="2147483681" r:id="rId4"/>
    <p:sldLayoutId id="2147483678" r:id="rId5"/>
    <p:sldLayoutId id="2147483685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0236E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87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Неправильно отражен убыток предыдущего </a:t>
            </a:r>
            <a:r>
              <a:rPr lang="ru-RU" dirty="0" smtClean="0">
                <a:solidFill>
                  <a:prstClr val="white"/>
                </a:solidFill>
              </a:rPr>
              <a:t>периода 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838200" y="890854"/>
            <a:ext cx="10515600" cy="684813"/>
          </a:xfrm>
          <a:solidFill>
            <a:schemeClr val="bg1"/>
          </a:solidFill>
        </p:spPr>
        <p:txBody>
          <a:bodyPr/>
          <a:lstStyle/>
          <a:p>
            <a:pPr fontAlgn="base"/>
            <a:r>
              <a:rPr lang="ru-RU" sz="4000" b="1" dirty="0">
                <a:solidFill>
                  <a:srgbClr val="50236E"/>
                </a:solidFill>
              </a:rPr>
              <a:t>Неправильно отражен убыток предыдущего </a:t>
            </a:r>
            <a:r>
              <a:rPr lang="ru-RU" sz="4000" b="1" dirty="0" smtClean="0">
                <a:solidFill>
                  <a:srgbClr val="50236E"/>
                </a:solidFill>
              </a:rPr>
              <a:t>периода </a:t>
            </a:r>
            <a:endParaRPr lang="ru-RU" sz="4000" b="1" dirty="0">
              <a:solidFill>
                <a:srgbClr val="50236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76300" y="2120824"/>
            <a:ext cx="10439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Если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предыдущем календарном году (годах)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образовался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убыток, то по общему правилу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его можно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перенести на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будущее.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Переносить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убытки можно только в той очередности, в какой они возникли (п. 3 ст. 283 НК РФ). 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50" y="5215512"/>
            <a:ext cx="10477500" cy="830997"/>
          </a:xfrm>
          <a:prstGeom prst="rect">
            <a:avLst/>
          </a:prstGeom>
          <a:solidFill>
            <a:srgbClr val="E4E4E8"/>
          </a:solidFill>
          <a:ln w="15875">
            <a:solidFill>
              <a:srgbClr val="50236E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cs typeface="Times New Roman" panose="02020603050405020304" pitchFamily="18" charset="0"/>
              </a:rPr>
              <a:t>Ограничений </a:t>
            </a:r>
            <a:r>
              <a:rPr lang="ru-RU" sz="2400" b="1" dirty="0">
                <a:cs typeface="Times New Roman" panose="02020603050405020304" pitchFamily="18" charset="0"/>
              </a:rPr>
              <a:t>по сроку переноса нет. Убытки на текущий период можно переносить независимо от периода их получения.</a:t>
            </a:r>
          </a:p>
        </p:txBody>
      </p:sp>
    </p:spTree>
    <p:extLst>
      <p:ext uri="{BB962C8B-B14F-4D97-AF65-F5344CB8AC3E}">
        <p14:creationId xmlns:p14="http://schemas.microsoft.com/office/powerpoint/2010/main" val="2615058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Неправильно отражен убыток предыдущего </a:t>
            </a:r>
            <a:r>
              <a:rPr lang="ru-RU" dirty="0" smtClean="0">
                <a:solidFill>
                  <a:prstClr val="white"/>
                </a:solidFill>
              </a:rPr>
              <a:t>периода </a:t>
            </a: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b="4268"/>
          <a:stretch/>
        </p:blipFill>
        <p:spPr>
          <a:xfrm>
            <a:off x="0" y="797414"/>
            <a:ext cx="11010900" cy="204253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908" y="3132084"/>
            <a:ext cx="9629775" cy="3552825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6582117" y="672723"/>
            <a:ext cx="3541221" cy="58942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995937" y="3402025"/>
            <a:ext cx="1567067" cy="2031325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Может быть заполнено в декларации по налогу на прибыль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за 1 квартал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и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 итогам года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 flipV="1">
            <a:off x="9310256" y="1180407"/>
            <a:ext cx="1421475" cy="2221618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596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Неправильно отражен убыток предыдущего </a:t>
            </a:r>
            <a:r>
              <a:rPr lang="ru-RU" dirty="0" smtClean="0">
                <a:solidFill>
                  <a:prstClr val="white"/>
                </a:solidFill>
              </a:rPr>
              <a:t>периода 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34637" y="746973"/>
            <a:ext cx="1043940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500" b="1" dirty="0">
                <a:solidFill>
                  <a:srgbClr val="50236E"/>
                </a:solidFill>
                <a:ea typeface="Calibri" panose="020F0502020204030204" pitchFamily="34" charset="0"/>
              </a:rPr>
              <a:t>Убыток прошлых лет должен быть подтвержден документами </a:t>
            </a:r>
            <a:endParaRPr lang="ru-RU" sz="3500" b="1" dirty="0" smtClean="0">
              <a:solidFill>
                <a:srgbClr val="50236E"/>
              </a:solidFill>
              <a:ea typeface="Calibri" panose="020F0502020204030204" pitchFamily="34" charset="0"/>
            </a:endParaRPr>
          </a:p>
          <a:p>
            <a:endParaRPr lang="ru-RU" sz="3500" b="1" dirty="0">
              <a:solidFill>
                <a:srgbClr val="50236E"/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Документами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, подтверждающими размер понесенного убытка, является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первичная бухгалтерская документация, которая подтверждает полученный финансовый результат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(ст. 313 НК РФ, Письмо Минфина от 03.04.2007 N 03-03-06/1/206, Определение ВС РФ от 30.09.2019 N 305-ЭС19-9969, Постановление ВАС РФ от 24.07.2012 N 3546/12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Надо </a:t>
            </a:r>
            <a:r>
              <a:rPr lang="ru-RU" sz="2400" b="1" dirty="0">
                <a:solidFill>
                  <a:srgbClr val="9966FF"/>
                </a:solidFill>
                <a:ea typeface="Calibri" panose="020F0502020204030204" pitchFamily="34" charset="0"/>
              </a:rPr>
              <a:t>хранить их в течение всего срока, когда уменьшаете налоговую базу на суммы ранее полученных убытков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(п. 4 ст. 283 НК РФ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).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Если подтверждающих </a:t>
            </a:r>
            <a:r>
              <a:rPr lang="ru-RU" sz="2400" b="1" dirty="0" smtClean="0">
                <a:solidFill>
                  <a:srgbClr val="9966FF"/>
                </a:solidFill>
                <a:ea typeface="Calibri" panose="020F0502020204030204" pitchFamily="34" charset="0"/>
              </a:rPr>
              <a:t>документов нет, </a:t>
            </a:r>
            <a:r>
              <a:rPr lang="ru-RU" sz="2400" b="1" dirty="0">
                <a:solidFill>
                  <a:srgbClr val="9966FF"/>
                </a:solidFill>
                <a:ea typeface="Calibri" panose="020F0502020204030204" pitchFamily="34" charset="0"/>
              </a:rPr>
              <a:t>то </a:t>
            </a:r>
            <a:r>
              <a:rPr lang="ru-RU" sz="2400" b="1" dirty="0" smtClean="0">
                <a:solidFill>
                  <a:srgbClr val="9966FF"/>
                </a:solidFill>
                <a:ea typeface="Calibri" panose="020F0502020204030204" pitchFamily="34" charset="0"/>
              </a:rPr>
              <a:t>нет и права учесть убытки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при расчете налога на прибыль (п. 1 ст. 252, п. 49 ст. 270 НК РФ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).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665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Неправильно отражен убыток предыдущего </a:t>
            </a:r>
            <a:r>
              <a:rPr lang="ru-RU" dirty="0" smtClean="0">
                <a:solidFill>
                  <a:prstClr val="white"/>
                </a:solidFill>
              </a:rPr>
              <a:t>периода 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75236" y="843575"/>
            <a:ext cx="1082247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Налоговую базу до 31 декабря 2026 г. можно уменьшать на убытки прошлых лет </a:t>
            </a:r>
            <a:r>
              <a:rPr lang="ru-RU" sz="2400" b="1" dirty="0">
                <a:solidFill>
                  <a:srgbClr val="9966FF"/>
                </a:solidFill>
                <a:ea typeface="Calibri" panose="020F0502020204030204" pitchFamily="34" charset="0"/>
              </a:rPr>
              <a:t>не более чем на 50%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(п. 2.1 ст. 283 НК РФ). </a:t>
            </a:r>
          </a:p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Это ограничение не распространяется на особые категории организаций, для которых есть пониженные ставки налога (п. 2.1 ст. 283 НК РФ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).</a:t>
            </a:r>
          </a:p>
          <a:p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Не переносите сознательно на будущее свои расходы, относящиеся к убыточному году, в надежде обойти 50%-й лимит налоговой базы для уменьшения убытков прошлых лет.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Судебная практика: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Постановление Арбитражного суда Уральского округа от 05.12.2023 N Ф09-8054/23 по делу N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А76-1128/2023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Определение ВС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РФ от 12.04.2021 N 306-ЭС20-20307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9150" y="5367890"/>
            <a:ext cx="10534650" cy="1200329"/>
          </a:xfrm>
          <a:prstGeom prst="rect">
            <a:avLst/>
          </a:prstGeom>
          <a:solidFill>
            <a:srgbClr val="E4E4E8"/>
          </a:solidFill>
          <a:ln w="15875">
            <a:solidFill>
              <a:srgbClr val="50236E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>
                <a:cs typeface="Times New Roman" panose="02020603050405020304" pitchFamily="18" charset="0"/>
              </a:rPr>
              <a:t>Исправить ошибку текущим периодом можно даже в случае получения убытка в исправляемом </a:t>
            </a:r>
            <a:r>
              <a:rPr lang="ru-RU" sz="2400" b="1" dirty="0" smtClean="0">
                <a:cs typeface="Times New Roman" panose="02020603050405020304" pitchFamily="18" charset="0"/>
              </a:rPr>
              <a:t>периоде, но только если казна не пострадает при таком исправлении.</a:t>
            </a:r>
            <a:endParaRPr lang="ru-RU" sz="24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952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Неправильно отражен убыток предыдущего </a:t>
            </a:r>
            <a:r>
              <a:rPr lang="ru-RU" dirty="0" smtClean="0">
                <a:solidFill>
                  <a:prstClr val="white"/>
                </a:solidFill>
              </a:rPr>
              <a:t>периода 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52475" y="1015924"/>
            <a:ext cx="10439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Нельзя учесть убытки, которые были получены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:</a:t>
            </a:r>
          </a:p>
          <a:p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рамках </a:t>
            </a:r>
            <a:r>
              <a:rPr lang="ru-RU" sz="2400" dirty="0">
                <a:solidFill>
                  <a:srgbClr val="50236E"/>
                </a:solidFill>
                <a:ea typeface="Calibri" panose="020F0502020204030204" pitchFamily="34" charset="0"/>
              </a:rPr>
              <a:t>других налоговых режимов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(п. 1 ст. 283 НК РФ, Письмо Минфина от 25.09.2009 N 03-03-06/1/617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);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50236E"/>
                </a:solidFill>
                <a:ea typeface="Calibri" panose="020F0502020204030204" pitchFamily="34" charset="0"/>
              </a:rPr>
              <a:t>от участия в инвестиционном товариществе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за тот год, когда вы присоединились к ранее заключенному другими участниками договору товарищества (п. 1 ст. 283 НК РФ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);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50236E"/>
                </a:solidFill>
                <a:ea typeface="Calibri" panose="020F0502020204030204" pitchFamily="34" charset="0"/>
              </a:rPr>
              <a:t>от реализации (выбытия) акций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(долей в уставном капитале) (п. 1 ст. 283, ст. 284.2 НК РФ).</a:t>
            </a:r>
          </a:p>
        </p:txBody>
      </p:sp>
    </p:spTree>
    <p:extLst>
      <p:ext uri="{BB962C8B-B14F-4D97-AF65-F5344CB8AC3E}">
        <p14:creationId xmlns:p14="http://schemas.microsoft.com/office/powerpoint/2010/main" val="2184072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Неправильно отражен убыток предыдущего </a:t>
            </a:r>
            <a:r>
              <a:rPr lang="ru-RU" dirty="0" smtClean="0">
                <a:solidFill>
                  <a:prstClr val="white"/>
                </a:solidFill>
              </a:rPr>
              <a:t>периода 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42950" y="796849"/>
            <a:ext cx="104394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Также нельзя переносить убыток, который возник при налогообложении прибыли по ставке 0%,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следующим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налогоплательщикам (п. 1 ст. 283 НК РФ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):</a:t>
            </a:r>
          </a:p>
          <a:p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медицинским,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образовательным организациям (п. 1.1 ст. 284, ст. 284.1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НК);</a:t>
            </a:r>
          </a:p>
          <a:p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сельхозпроизводителям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и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рыбохозяйственным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организациям (п. 1.3 ст. 284, п. 2,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пп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 1, 1.1 п. 2.1 ст. 346.2 НК РФ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);</a:t>
            </a:r>
          </a:p>
          <a:p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организациям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, которые занимаются социальным обслуживанием граждан (п. 1.9 ст. 284, ст. 284.5 НК РФ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);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региональным операторам по обращению с ТКО (п. 1.12 ст. 284 НК РФ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);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участникам проекта "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Сколково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" и участникам инновационных научно-технологических проектов, которые получили прибыль после того, как прекратили использовать освобождение от обязанностей налогоплательщика (п. 5.1 ст. 284 НК РФ).</a:t>
            </a:r>
          </a:p>
        </p:txBody>
      </p:sp>
    </p:spTree>
    <p:extLst>
      <p:ext uri="{BB962C8B-B14F-4D97-AF65-F5344CB8AC3E}">
        <p14:creationId xmlns:p14="http://schemas.microsoft.com/office/powerpoint/2010/main" val="2869870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Неправильно отражен убыток предыдущего </a:t>
            </a:r>
            <a:r>
              <a:rPr lang="ru-RU" dirty="0" smtClean="0">
                <a:solidFill>
                  <a:prstClr val="white"/>
                </a:solidFill>
              </a:rPr>
              <a:t>периода 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42950" y="796849"/>
            <a:ext cx="104394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Особые условия учета и переноса предусмотрены для некоторых видов убытков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,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частности: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от реализации прав на земельные участки (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подп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 3 п. 5 ст. 264.1 НК РФ);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от деятельности объектов обслуживающих производств и хозяйств (ст. 275.1 НК РФ);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от деятельности, которая связана с добычей углеводородного сырья на новом морском месторождении налогоплательщиками, указанными в п. 1 ст. 275.2 НК РФ (п. 4 ст. 275.2 НК РФ);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полученных участниками договора инвестиционного товарищества (п. п. 4, 5, 9, 10 ст. 278.2, п. 1.1 ст. 283 НК РФ);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от операций с ценными бумагами и производными финансовыми инструментами (п. п. 21, 22, 24 ст. 280, п. 3 ст. 304 НК РФ).</a:t>
            </a:r>
          </a:p>
        </p:txBody>
      </p:sp>
    </p:spTree>
    <p:extLst>
      <p:ext uri="{BB962C8B-B14F-4D97-AF65-F5344CB8AC3E}">
        <p14:creationId xmlns:p14="http://schemas.microsoft.com/office/powerpoint/2010/main" val="2838585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Неправильно отражен убыток предыдущего </a:t>
            </a:r>
            <a:r>
              <a:rPr lang="ru-RU" dirty="0" smtClean="0">
                <a:solidFill>
                  <a:prstClr val="white"/>
                </a:solidFill>
              </a:rPr>
              <a:t>периода 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42950" y="796849"/>
            <a:ext cx="10439400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500" b="1" dirty="0">
                <a:solidFill>
                  <a:srgbClr val="50236E"/>
                </a:solidFill>
                <a:ea typeface="Calibri" panose="020F0502020204030204" pitchFamily="34" charset="0"/>
              </a:rPr>
              <a:t>Перенос убытка при расчете налога на прибыль при применении разных </a:t>
            </a:r>
            <a:r>
              <a:rPr lang="ru-RU" sz="3500" b="1" dirty="0" smtClean="0">
                <a:solidFill>
                  <a:srgbClr val="50236E"/>
                </a:solidFill>
                <a:ea typeface="Calibri" panose="020F0502020204030204" pitchFamily="34" charset="0"/>
              </a:rPr>
              <a:t>ставок</a:t>
            </a:r>
          </a:p>
          <a:p>
            <a:endParaRPr lang="ru-RU" sz="3500" b="1" dirty="0">
              <a:solidFill>
                <a:srgbClr val="50236E"/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Налоговую базу по прибыли, облагаемой по ставке, отличной от 20%, определять нужно отдельно. Для этого ведется раздельный учет. 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Налоговую базу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текущего налогового периода от деятельности, по которой гл. 25 НК РФ предусмотрен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раздельный учет доходов (расходов),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можно уменьшить только на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убыток, полученный в рамках этой деятельности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(Письмо Минфина от 11.07.2023 N 03-03-06/1/64666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87224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Неправильно отражен убыток предыдущего </a:t>
            </a:r>
            <a:r>
              <a:rPr lang="ru-RU" dirty="0" smtClean="0">
                <a:solidFill>
                  <a:prstClr val="white"/>
                </a:solidFill>
              </a:rPr>
              <a:t>периода 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42950" y="796849"/>
            <a:ext cx="104394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Порядок переноса на будущее убытков при применении разных ставок по налогу на прибыль зависит от конкретной операции.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Например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, при применении ставки 0% </a:t>
            </a:r>
            <a:r>
              <a:rPr lang="ru-RU" sz="2400" b="1" dirty="0">
                <a:solidFill>
                  <a:srgbClr val="9966FF"/>
                </a:solidFill>
                <a:ea typeface="Calibri" panose="020F0502020204030204" pitchFamily="34" charset="0"/>
              </a:rPr>
              <a:t>при реализации (ином выбытии) указанных в ст. 284.2 НК РФ акций (долей участия в уставном капитале)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убыток от этих операций учитывается только в налоговой базе текущего периода, облагаемой по ставке 0%, и переносу на будущее в рамках этой нулевой налоговой базы не подлежит. 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общей налоговой базе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такой убыток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также учесть нельзя (п. п. 2, 8 ст. 274, п. 1 ст. 283 НК РФ, п. 2 Письма Минфина России от 04.02.2022 N 03-03-06/2/7549).</a:t>
            </a:r>
          </a:p>
        </p:txBody>
      </p:sp>
    </p:spTree>
    <p:extLst>
      <p:ext uri="{BB962C8B-B14F-4D97-AF65-F5344CB8AC3E}">
        <p14:creationId xmlns:p14="http://schemas.microsoft.com/office/powerpoint/2010/main" val="2128429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Неправильно отражен убыток предыдущего </a:t>
            </a:r>
            <a:r>
              <a:rPr lang="ru-RU" dirty="0" smtClean="0">
                <a:solidFill>
                  <a:prstClr val="white"/>
                </a:solidFill>
              </a:rPr>
              <a:t>периода 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33425" y="910457"/>
            <a:ext cx="104394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500" b="1" dirty="0" smtClean="0">
                <a:solidFill>
                  <a:srgbClr val="50236E"/>
                </a:solidFill>
                <a:ea typeface="Calibri" panose="020F0502020204030204" pitchFamily="34" charset="0"/>
              </a:rPr>
              <a:t>Декларация: заполнение при уменьшении </a:t>
            </a:r>
            <a:r>
              <a:rPr lang="ru-RU" sz="3500" b="1" dirty="0">
                <a:solidFill>
                  <a:srgbClr val="50236E"/>
                </a:solidFill>
                <a:ea typeface="Calibri" panose="020F0502020204030204" pitchFamily="34" charset="0"/>
              </a:rPr>
              <a:t>текущей прибыли на убытки прошлых </a:t>
            </a:r>
            <a:r>
              <a:rPr lang="ru-RU" sz="3500" b="1" dirty="0" smtClean="0">
                <a:solidFill>
                  <a:srgbClr val="50236E"/>
                </a:solidFill>
                <a:ea typeface="Calibri" panose="020F0502020204030204" pitchFamily="34" charset="0"/>
              </a:rPr>
              <a:t>лет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заполняем </a:t>
            </a:r>
            <a:r>
              <a:rPr lang="ru-RU" sz="2400" dirty="0" smtClean="0">
                <a:solidFill>
                  <a:srgbClr val="50236E"/>
                </a:solidFill>
                <a:ea typeface="Calibri" panose="020F0502020204030204" pitchFamily="34" charset="0"/>
              </a:rPr>
              <a:t>Приложение N 4 к листу 02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декларации по налогу на прибыль организаций - расчет суммы убытка или части убытка, уменьшающего налоговую базу.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    Оно включается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состав декларации только за I квартал и </a:t>
            </a:r>
            <a:r>
              <a:rPr lang="ru-RU" sz="2400" dirty="0">
                <a:solidFill>
                  <a:srgbClr val="50236E"/>
                </a:solidFill>
                <a:ea typeface="Calibri" panose="020F0502020204030204" pitchFamily="34" charset="0"/>
              </a:rPr>
              <a:t>налоговый период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(п. 1.1 Порядка заполнения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декларации,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утв. Приказом ФНС от 23.09.2019 N ММВ-7-3/475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@).</a:t>
            </a:r>
          </a:p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Сумму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убытка прошлых лет, которая уменьшает налоговую базу текущего отчетного (налогового) периода,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надо отражать в декларации по строке 110 листа 02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09472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Неправильно отражен убыток предыдущего </a:t>
            </a:r>
            <a:r>
              <a:rPr lang="ru-RU" dirty="0" smtClean="0">
                <a:solidFill>
                  <a:prstClr val="white"/>
                </a:solidFill>
              </a:rPr>
              <a:t>периода </a:t>
            </a: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10" y="981308"/>
            <a:ext cx="11085667" cy="5073803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0" y="3400425"/>
            <a:ext cx="11963400" cy="1143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32445" y="6256956"/>
            <a:ext cx="10534996" cy="369332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Может быть заполнена в декларации по налогу на прибыль за любой период: отчетный и по итогам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5627716" y="4543425"/>
            <a:ext cx="448888" cy="1724371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88211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гк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sz="4000"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20830</TotalTime>
  <Words>1058</Words>
  <Application>Microsoft Office PowerPoint</Application>
  <PresentationFormat>Широкоэкранный</PresentationFormat>
  <Paragraphs>81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Wingdings</vt:lpstr>
      <vt:lpstr>Тема гк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Алексеева Елена Анатольевна</cp:lastModifiedBy>
  <cp:revision>1957</cp:revision>
  <dcterms:created xsi:type="dcterms:W3CDTF">2022-05-22T12:20:38Z</dcterms:created>
  <dcterms:modified xsi:type="dcterms:W3CDTF">2024-03-14T16:34:37Z</dcterms:modified>
</cp:coreProperties>
</file>