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</p:sldMasterIdLst>
  <p:notesMasterIdLst>
    <p:notesMasterId r:id="rId17"/>
  </p:notesMasterIdLst>
  <p:handoutMasterIdLst>
    <p:handoutMasterId r:id="rId18"/>
  </p:handoutMasterIdLst>
  <p:sldIdLst>
    <p:sldId id="856" r:id="rId3"/>
    <p:sldId id="884" r:id="rId4"/>
    <p:sldId id="868" r:id="rId5"/>
    <p:sldId id="864" r:id="rId6"/>
    <p:sldId id="871" r:id="rId7"/>
    <p:sldId id="870" r:id="rId8"/>
    <p:sldId id="873" r:id="rId9"/>
    <p:sldId id="865" r:id="rId10"/>
    <p:sldId id="866" r:id="rId11"/>
    <p:sldId id="867" r:id="rId12"/>
    <p:sldId id="869" r:id="rId13"/>
    <p:sldId id="872" r:id="rId14"/>
    <p:sldId id="874" r:id="rId15"/>
    <p:sldId id="87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2B2B238-2913-4008-9088-17A27468866F}">
          <p14:sldIdLst>
            <p14:sldId id="856"/>
            <p14:sldId id="884"/>
            <p14:sldId id="868"/>
            <p14:sldId id="864"/>
            <p14:sldId id="871"/>
            <p14:sldId id="870"/>
            <p14:sldId id="873"/>
            <p14:sldId id="865"/>
            <p14:sldId id="866"/>
            <p14:sldId id="867"/>
            <p14:sldId id="869"/>
            <p14:sldId id="872"/>
            <p14:sldId id="874"/>
            <p14:sldId id="8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вгения" initials="Е" lastIdx="25" clrIdx="0">
    <p:extLst>
      <p:ext uri="{19B8F6BF-5375-455C-9EA6-DF929625EA0E}">
        <p15:presenceInfo xmlns:p15="http://schemas.microsoft.com/office/powerpoint/2012/main" userId="Евгения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236E"/>
    <a:srgbClr val="D7CDE2"/>
    <a:srgbClr val="C6B7D5"/>
    <a:srgbClr val="9966FF"/>
    <a:srgbClr val="764696"/>
    <a:srgbClr val="8D6FAB"/>
    <a:srgbClr val="E8E2EE"/>
    <a:srgbClr val="E4E4E8"/>
    <a:srgbClr val="E5DEE3"/>
    <a:srgbClr val="FCE5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6163" autoAdjust="0"/>
  </p:normalViewPr>
  <p:slideViewPr>
    <p:cSldViewPr snapToGrid="0">
      <p:cViewPr varScale="1">
        <p:scale>
          <a:sx n="91" d="100"/>
          <a:sy n="91" d="100"/>
        </p:scale>
        <p:origin x="294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180" y="3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90DA9-5C82-41C2-9ABC-5E213CFCBA2C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A69FD-619B-43E3-97BD-AC581237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24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FC64A-9265-4364-8EF6-C8B55523F3AA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C1802-43F1-4CB0-8A95-CD6ACD8B6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6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2/24/6232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грамма вебина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839788" y="603411"/>
            <a:ext cx="10515600" cy="1087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50236E"/>
                </a:solidFill>
                <a:latin typeface="+mn-lt"/>
              </a:rPr>
              <a:t>Программа </a:t>
            </a:r>
            <a:r>
              <a:rPr lang="ru-RU" dirty="0" err="1" smtClean="0">
                <a:solidFill>
                  <a:srgbClr val="50236E"/>
                </a:solidFill>
                <a:latin typeface="+mn-lt"/>
              </a:rPr>
              <a:t>вебинара</a:t>
            </a:r>
            <a:endParaRPr lang="ru-RU" dirty="0">
              <a:solidFill>
                <a:srgbClr val="50236E"/>
              </a:solidFill>
              <a:latin typeface="+mn-lt"/>
            </a:endParaRP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0448642" cy="4498975"/>
          </a:xfrm>
        </p:spPr>
        <p:txBody>
          <a:bodyPr numCol="2" spcCol="360000">
            <a:noAutofit/>
          </a:bodyPr>
          <a:lstStyle>
            <a:lvl1pPr marL="342900" indent="-342900" defTabSz="914400">
              <a:defRPr/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521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ТИЛЕЙ ЗАГОЛОВКОВ И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4400" b="1" dirty="0" smtClean="0">
                <a:solidFill>
                  <a:srgbClr val="50236E"/>
                </a:solidFill>
              </a:rPr>
              <a:t>Заголовок 1 Страховые взносы: заполняем РСВ</a:t>
            </a:r>
          </a:p>
          <a:p>
            <a:pPr>
              <a:lnSpc>
                <a:spcPts val="4400"/>
              </a:lnSpc>
            </a:pPr>
            <a:r>
              <a:rPr lang="ru-RU" sz="3800" dirty="0">
                <a:solidFill>
                  <a:srgbClr val="50236E"/>
                </a:solidFill>
              </a:rPr>
              <a:t>Заголовок 2 Компенсация за задержку зарплаты </a:t>
            </a:r>
            <a:endParaRPr lang="ru-RU" sz="4400" b="1" dirty="0" smtClean="0">
              <a:solidFill>
                <a:srgbClr val="50236E"/>
              </a:solidFill>
            </a:endParaRPr>
          </a:p>
          <a:p>
            <a:r>
              <a:rPr lang="ru-RU" b="1" dirty="0" smtClean="0">
                <a:solidFill>
                  <a:srgbClr val="50236E"/>
                </a:solidFill>
              </a:rPr>
              <a:t>Заголовок 3 Позиция Минфина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самостоятельно подать 3-НДФЛ и заплатить налог.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4: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работник уехал за границу в середине года и к концу 2022 г. стал нерезидентом. Нужно: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пересчитать НДФЛ с доходов, выплаченных за период работы в РФ, по ставке 30% вместо 13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68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ТАБЛИ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самостоятельно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подать 3-НДФЛ и заплатить налог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58608556"/>
              </p:ext>
            </p:extLst>
          </p:nvPr>
        </p:nvGraphicFramePr>
        <p:xfrm>
          <a:off x="838199" y="3429000"/>
          <a:ext cx="10515600" cy="270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362">
                  <a:extLst>
                    <a:ext uri="{9D8B030D-6E8A-4147-A177-3AD203B41FA5}">
                      <a16:colId xmlns:a16="http://schemas.microsoft.com/office/drawing/2014/main" val="1678515630"/>
                    </a:ext>
                  </a:extLst>
                </a:gridCol>
                <a:gridCol w="5510038">
                  <a:extLst>
                    <a:ext uri="{9D8B030D-6E8A-4147-A177-3AD203B41FA5}">
                      <a16:colId xmlns:a16="http://schemas.microsoft.com/office/drawing/2014/main" val="122021470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7343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Код дохода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Расшифровка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Пояснение</a:t>
                      </a: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10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2721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 (за исключением имущества, полученного в порядке дарения, налоговая база по которому определяется в соответствии с пунктом 6 статьи 210 Кодекса)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Указывается: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ценных бумаг, полученных физлицами в порядке дарения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любого имущества, полученного в порядке дарения физлицами – нерезидентами РФ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65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2720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дарения, налоговая база, по которому определяется в соответствии с пунктом 6 статьи 210 Кодекса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Все прочие подарки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90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46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ФОРМ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</p:spPr>
            <p:txBody>
              <a:bodyPr>
                <a:noAutofit/>
              </a:bodyPr>
              <a:lstStyle/>
              <a:p>
                <a:r>
                  <a:rPr lang="ru-RU" dirty="0" smtClean="0"/>
                  <a:t>3</a:t>
                </a:r>
                <a:r>
                  <a:rPr lang="ru-RU" dirty="0"/>
                  <a:t>. Начиная с ноября </a:t>
                </a:r>
                <a:r>
                  <a:rPr lang="ru-RU" dirty="0" err="1"/>
                  <a:t>доудерживаем</a:t>
                </a:r>
                <a:r>
                  <a:rPr lang="ru-RU" dirty="0"/>
                  <a:t> НДФЛ из последующих выплат этому работнику. Соблюдаем ограничение – удержания не могут превышать 20% от начисленной суммы (п. 4 ст. 226 НК РФ; ст. 138 ТК РФ</a:t>
                </a:r>
                <a:r>
                  <a:rPr lang="ru-RU" dirty="0" smtClean="0"/>
                  <a:t>):</a:t>
                </a:r>
                <a:endParaRPr lang="en-US" sz="2000" i="1" dirty="0" smtClean="0"/>
              </a:p>
              <a:p>
                <a:pPr>
                  <a:lnSpc>
                    <a:spcPts val="24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− 30 000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 ×30%</m:t>
                          </m:r>
                        </m:e>
                      </m:d>
                      <m:r>
                        <a:rPr lang="ru-RU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×20%=4 200 руб</m:t>
                      </m:r>
                      <m:r>
                        <a:rPr lang="en-US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i="1" dirty="0">
                  <a:solidFill>
                    <a:srgbClr val="8D6FAB"/>
                  </a:solidFill>
                </a:endParaRPr>
              </a:p>
              <a:p>
                <a:r>
                  <a:rPr lang="ru-RU" dirty="0" smtClean="0"/>
                  <a:t>4</a:t>
                </a:r>
                <a:r>
                  <a:rPr lang="ru-RU" dirty="0"/>
                  <a:t>. Рассчитываем сумму неудержанного налога по состоянию на 31.12.2022:</a:t>
                </a:r>
              </a:p>
              <a:p>
                <a:pPr>
                  <a:lnSpc>
                    <a:spcPts val="24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51 000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4 200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i="1" dirty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2 мес.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42 600 руб.</m:t>
                      </m:r>
                    </m:oMath>
                  </m:oMathPara>
                </a14:m>
                <a:endParaRPr lang="ru-RU" sz="2000" dirty="0">
                  <a:solidFill>
                    <a:srgbClr val="8D6FAB"/>
                  </a:solidFill>
                </a:endParaRPr>
              </a:p>
              <a:p>
                <a:r>
                  <a:rPr lang="ru-RU" dirty="0"/>
                  <a:t>5. В 6-НДФЛ за 2022 г. (Письмо ФНС от 30.04.2021 № БС-4-11/6168@):</a:t>
                </a:r>
              </a:p>
              <a:p>
                <a:pPr lvl="1"/>
                <a:r>
                  <a:rPr lang="ru-RU" dirty="0"/>
                  <a:t>в разделе 1 в поле 020 отражаем удержанные за октябрь-декабрь суммы НДФЛ с учетом перерасчета</a:t>
                </a:r>
                <a:r>
                  <a:rPr lang="ru-RU" dirty="0" smtClean="0"/>
                  <a:t>:</a:t>
                </a:r>
                <a: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000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 мес.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30% + 4 200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2 мес.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35 400</m:t>
                    </m:r>
                  </m:oMath>
                </a14:m>
                <a:endParaRPr lang="ru-RU" sz="2000" dirty="0">
                  <a:solidFill>
                    <a:srgbClr val="8D6FAB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ru-RU" dirty="0"/>
                  <a:t>в разделе 2 по ставке 30% отражаем итоговые показатели по работнику:</a:t>
                </a:r>
              </a:p>
              <a:p>
                <a:pPr>
                  <a:lnSpc>
                    <a:spcPts val="2400"/>
                  </a:lnSpc>
                </a:pPr>
                <a:endParaRPr lang="ru-RU" dirty="0"/>
              </a:p>
            </p:txBody>
          </p:sp>
        </mc:Choice>
        <mc:Fallback xmlns="">
          <p:sp>
            <p:nvSpPr>
              <p:cNvPr id="4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  <a:blipFill>
                <a:blip r:embed="rId2"/>
                <a:stretch>
                  <a:fillRect l="-870" t="-1570" r="-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06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dirty="0" smtClean="0"/>
              <a:t>Страховые взносы: заполняем РСВ, ПСВ, ЕФС-1</a:t>
            </a:r>
            <a:endParaRPr lang="ru-RU" dirty="0"/>
          </a:p>
        </p:txBody>
      </p:sp>
      <p:sp>
        <p:nvSpPr>
          <p:cNvPr id="4" name="Текс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962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СЫЛКИ НА СТА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838200" y="5318272"/>
            <a:ext cx="10515600" cy="1200329"/>
            <a:chOff x="838200" y="5318272"/>
            <a:chExt cx="10515600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5318272"/>
              <a:ext cx="10515600" cy="1200329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Статья </a:t>
              </a:r>
              <a:r>
                <a:rPr lang="ru-RU" sz="2400" b="1" dirty="0"/>
                <a:t>«Особые налоговые правила для ДНР, ЛНР, Запорожской и Херсонской областей» </a:t>
              </a:r>
              <a:r>
                <a:rPr lang="ru-RU" sz="2400" dirty="0"/>
                <a:t>в ГК 2022, № 24 </a:t>
              </a:r>
              <a:r>
                <a:rPr lang="ru-RU" sz="2400" dirty="0">
                  <a:hlinkClick r:id="rId2"/>
                </a:rPr>
                <a:t>https://glavkniga.ru/elver/2022/24/6232</a:t>
              </a:r>
              <a:r>
                <a:rPr lang="ru-RU" sz="2400" dirty="0"/>
                <a:t> </a:t>
              </a: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963521" y="5374558"/>
              <a:ext cx="2728226" cy="400110"/>
              <a:chOff x="1559286" y="4473896"/>
              <a:chExt cx="2728226" cy="400110"/>
            </a:xfrm>
          </p:grpSpPr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286" y="44976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8" name="Прямоугольник 7"/>
              <p:cNvSpPr/>
              <p:nvPr/>
            </p:nvSpPr>
            <p:spPr>
              <a:xfrm>
                <a:off x="1872620" y="44738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50236E"/>
                    </a:solidFill>
                  </a:rPr>
                  <a:t>Материалы по теме</a:t>
                </a:r>
              </a:p>
            </p:txBody>
          </p:sp>
        </p:grpSp>
      </p:grpSp>
      <p:grpSp>
        <p:nvGrpSpPr>
          <p:cNvPr id="9" name="Группа 8"/>
          <p:cNvGrpSpPr/>
          <p:nvPr userDrawn="1"/>
        </p:nvGrpSpPr>
        <p:grpSpPr>
          <a:xfrm>
            <a:off x="838200" y="4281951"/>
            <a:ext cx="10515600" cy="830997"/>
            <a:chOff x="893900" y="2202671"/>
            <a:chExt cx="10515600" cy="830997"/>
          </a:xfrm>
        </p:grpSpPr>
        <p:sp>
          <p:nvSpPr>
            <p:cNvPr id="10" name="TextBox 9"/>
            <p:cNvSpPr txBox="1"/>
            <p:nvPr/>
          </p:nvSpPr>
          <p:spPr>
            <a:xfrm>
              <a:off x="893900" y="2202671"/>
              <a:ext cx="10515600" cy="830997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Уведомление об исчисленных суммах налога на прибыль не подаем.</a:t>
              </a:r>
              <a:endParaRPr lang="ru-RU" sz="2400" dirty="0" smtClean="0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002987" y="2258957"/>
              <a:ext cx="1250718" cy="400110"/>
              <a:chOff x="1002987" y="2258957"/>
              <a:chExt cx="1250718" cy="40011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1332555" y="2258957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E94537"/>
                    </a:solidFill>
                  </a:rPr>
                  <a:t>Важно</a:t>
                </a:r>
                <a:endParaRPr lang="ru-RU" sz="2000" b="1" dirty="0">
                  <a:solidFill>
                    <a:srgbClr val="E94537"/>
                  </a:solidFill>
                </a:endParaRPr>
              </a:p>
            </p:txBody>
          </p:sp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87" y="2288035"/>
                <a:ext cx="329568" cy="329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51356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" y="2738401"/>
            <a:ext cx="12191999" cy="4119599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07671" y="3339573"/>
            <a:ext cx="9511997" cy="2411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ru-RU" sz="6000" b="1" dirty="0">
                <a:solidFill>
                  <a:schemeClr val="bg1"/>
                </a:solidFill>
                <a:latin typeface="+mj-lt"/>
              </a:rPr>
              <a:t>Готовимся к сдаче отчетности за </a:t>
            </a:r>
            <a:r>
              <a:rPr lang="en-US" sz="6000" b="1" dirty="0" smtClean="0">
                <a:solidFill>
                  <a:schemeClr val="bg1"/>
                </a:solidFill>
                <a:latin typeface="+mj-lt"/>
              </a:rPr>
              <a:t>II</a:t>
            </a: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квартал </a:t>
            </a:r>
            <a:endParaRPr lang="en-US" sz="60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ts val="6000"/>
              </a:lnSpc>
            </a:pP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2023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г.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530057" y="2230202"/>
            <a:ext cx="13917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М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Филимонова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</a:t>
            </a:r>
            <a:endParaRPr lang="ru-RU" sz="12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043666" y="2243139"/>
            <a:ext cx="1306512" cy="402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Шаронова</a:t>
            </a: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240379" y="2232575"/>
            <a:ext cx="1712841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 июля 2023 г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43467" y="2232575"/>
            <a:ext cx="716863" cy="369333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12:00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96000" y="2232575"/>
            <a:ext cx="1059585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Лекторы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79" y="588077"/>
            <a:ext cx="2135670" cy="65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0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06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590081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914405"/>
            <a:ext cx="10539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 1 </a:t>
            </a:r>
            <a:r>
              <a:rPr lang="ru-RU" dirty="0" err="1" smtClean="0"/>
              <a:t>ур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199" y="2239968"/>
            <a:ext cx="10515600" cy="4223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34183" y="112477"/>
            <a:ext cx="8119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bg1"/>
                </a:solidFill>
              </a:defRPr>
            </a:lvl1pPr>
          </a:lstStyle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28374"/>
            <a:ext cx="1098707" cy="33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9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9" r:id="rId2"/>
    <p:sldLayoutId id="2147483680" r:id="rId3"/>
    <p:sldLayoutId id="2147483681" r:id="rId4"/>
    <p:sldLayoutId id="2147483678" r:id="rId5"/>
    <p:sldLayoutId id="2147483685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0236E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87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Несвоевременное списание безнадежных долгов: алгоритм действий</a:t>
            </a: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752475" y="719404"/>
            <a:ext cx="10515600" cy="684813"/>
          </a:xfrm>
          <a:solidFill>
            <a:schemeClr val="bg1"/>
          </a:solidFill>
        </p:spPr>
        <p:txBody>
          <a:bodyPr/>
          <a:lstStyle/>
          <a:p>
            <a:pPr fontAlgn="base"/>
            <a:r>
              <a:rPr lang="ru-RU" sz="4000" b="1" dirty="0">
                <a:solidFill>
                  <a:srgbClr val="50236E"/>
                </a:solidFill>
              </a:rPr>
              <a:t>Несвоевременное списание безнадежных долгов: алгоритм действий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52475" y="1966329"/>
            <a:ext cx="10706100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500" b="1" dirty="0">
                <a:solidFill>
                  <a:srgbClr val="50236E"/>
                </a:solidFill>
                <a:ea typeface="Calibri" panose="020F0502020204030204" pitchFamily="34" charset="0"/>
              </a:rPr>
              <a:t>Основания безнадежности </a:t>
            </a:r>
            <a:r>
              <a:rPr lang="ru-RU" sz="3500" b="1" dirty="0" smtClean="0">
                <a:solidFill>
                  <a:srgbClr val="50236E"/>
                </a:solidFill>
                <a:ea typeface="Calibri" panose="020F0502020204030204" pitchFamily="34" charset="0"/>
              </a:rPr>
              <a:t>долга</a:t>
            </a:r>
            <a:endParaRPr lang="ru-RU" sz="3500" b="1" dirty="0">
              <a:solidFill>
                <a:srgbClr val="50236E"/>
              </a:solidFill>
              <a:ea typeface="Calibri" panose="020F0502020204030204" pitchFamily="34" charset="0"/>
            </a:endParaRPr>
          </a:p>
          <a:p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Истечение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срока исковой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давности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;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Постановление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судебного пристава-исполнителя об окончании исполнительного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производства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;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Ликвидация контрагента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;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Невозможность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исполнения обязательств из-за непреодолимых обстоятельств либо на основании акта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госоргана;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Банкротство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физического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лица </a:t>
            </a:r>
          </a:p>
          <a:p>
            <a:pPr algn="r"/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(п.2 ст.266 НК РФ)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636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Несвоевременное списание безнадежных долгов: алгоритм действий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52475" y="870954"/>
            <a:ext cx="107061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50236E"/>
                </a:solidFill>
                <a:ea typeface="Calibri" panose="020F0502020204030204" pitchFamily="34" charset="0"/>
              </a:rPr>
              <a:t>В налоговом учете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порядок списания безнадежной дебиторской задолженности зависит от наличия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резерва по сомнительным долгам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если </a:t>
            </a:r>
            <a:r>
              <a:rPr lang="ru-RU" sz="2400" b="1" dirty="0">
                <a:solidFill>
                  <a:srgbClr val="9966FF"/>
                </a:solidFill>
                <a:ea typeface="Calibri" panose="020F0502020204030204" pitchFamily="34" charset="0"/>
              </a:rPr>
              <a:t>резерва нет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- спишите весь долг во внереализационные расходы в налоговом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учете (Письмо Минфина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от 16.02.2021 N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03-03-06/2/10482, от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19.08.2021 N 03-03-06/1/66832, от 20.06.2018 N 03-03-06/1/42047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);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если </a:t>
            </a:r>
            <a:r>
              <a:rPr lang="ru-RU" sz="2400" b="1" dirty="0">
                <a:solidFill>
                  <a:srgbClr val="9966FF"/>
                </a:solidFill>
                <a:ea typeface="Calibri" panose="020F0502020204030204" pitchFamily="34" charset="0"/>
              </a:rPr>
              <a:t>резерв есть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- спишите долг за счет резерва, уменьшите резерв на задолженность. Причем за счет резерва списывайте все безнадежные долги, даже если они не участвовали в расчете резерва (п. 5 ст. 266 НК РФ, Письма Минфина от 11.01.2023 N 03-03-06/1/648).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Если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резерв есть, но его </a:t>
            </a:r>
            <a:r>
              <a:rPr lang="ru-RU" sz="2400" b="1" dirty="0" smtClean="0">
                <a:solidFill>
                  <a:srgbClr val="9966FF"/>
                </a:solidFill>
                <a:ea typeface="Calibri" panose="020F0502020204030204" pitchFamily="34" charset="0"/>
              </a:rPr>
              <a:t>не хватает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, списываете то, что можно, за счет резерва. А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остаток долга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включаете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расходы (ст. 265 НК РФ, Письмо Минфина от 16.01.2018 N 03-03-06/2/1551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).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548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Несвоевременное списание безнадежных долгов: алгоритм действий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52475" y="1090029"/>
            <a:ext cx="107061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50236E"/>
                </a:solidFill>
                <a:ea typeface="Calibri" panose="020F0502020204030204" pitchFamily="34" charset="0"/>
              </a:rPr>
              <a:t>В бухучете</a:t>
            </a:r>
            <a:r>
              <a:rPr lang="ru-RU" sz="2400" dirty="0" smtClean="0">
                <a:solidFill>
                  <a:srgbClr val="50236E"/>
                </a:solidFill>
                <a:ea typeface="Calibri" panose="020F0502020204030204" pitchFamily="34" charset="0"/>
              </a:rPr>
              <a:t>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отражение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списания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дебиторки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 балансового учета зависит от того, создавался ли ранее в отношении нее резерв по сомнительным долгам.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Если по данной дебиторской задолженности ранее был создан резерв, спишите задолженность за счет средств резерва.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Если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дебиторская задолженность превышает сумму созданного по ней резерва, то величину такого превышения включите в прочие расходы (п. 77 Положения по ведению бухучета № 34н, п. 11 ПБУ 10/99).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712151"/>
              </p:ext>
            </p:extLst>
          </p:nvPr>
        </p:nvGraphicFramePr>
        <p:xfrm>
          <a:off x="752475" y="4424567"/>
          <a:ext cx="10706100" cy="1935776"/>
        </p:xfrm>
        <a:graphic>
          <a:graphicData uri="http://schemas.openxmlformats.org/drawingml/2006/table">
            <a:tbl>
              <a:tblPr firstRow="1" bandRow="1" bandCol="1">
                <a:effectLst/>
                <a:tableStyleId>{5C22544A-7EE6-4342-B048-85BDC9FD1C3A}</a:tableStyleId>
              </a:tblPr>
              <a:tblGrid>
                <a:gridCol w="6804923">
                  <a:extLst>
                    <a:ext uri="{9D8B030D-6E8A-4147-A177-3AD203B41FA5}">
                      <a16:colId xmlns:a16="http://schemas.microsoft.com/office/drawing/2014/main" val="4180136461"/>
                    </a:ext>
                  </a:extLst>
                </a:gridCol>
                <a:gridCol w="1749142">
                  <a:extLst>
                    <a:ext uri="{9D8B030D-6E8A-4147-A177-3AD203B41FA5}">
                      <a16:colId xmlns:a16="http://schemas.microsoft.com/office/drawing/2014/main" val="2615456775"/>
                    </a:ext>
                  </a:extLst>
                </a:gridCol>
                <a:gridCol w="2152035">
                  <a:extLst>
                    <a:ext uri="{9D8B030D-6E8A-4147-A177-3AD203B41FA5}">
                      <a16:colId xmlns:a16="http://schemas.microsoft.com/office/drawing/2014/main" val="2837910507"/>
                    </a:ext>
                  </a:extLst>
                </a:gridCol>
              </a:tblGrid>
              <a:tr h="426948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Содержание операции</a:t>
                      </a:r>
                      <a:endParaRPr lang="ru-RU" sz="2000" dirty="0">
                        <a:solidFill>
                          <a:schemeClr val="dk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Дебет</a:t>
                      </a:r>
                      <a:endParaRPr lang="ru-RU" sz="2000" baseline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2000" b="1" dirty="0" smtClean="0">
                          <a:solidFill>
                            <a:schemeClr val="dk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Кредит</a:t>
                      </a:r>
                      <a:endParaRPr lang="ru-RU" sz="2000" b="1" dirty="0">
                        <a:solidFill>
                          <a:schemeClr val="dk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016028"/>
                  </a:ext>
                </a:extLst>
              </a:tr>
              <a:tr h="7544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Дебиторская задолженность списана за счет резерва по сомнительным долгам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63</a:t>
                      </a:r>
                      <a:endParaRPr lang="ru-RU" sz="2000" baseline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R="25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62 (60, 76 и др.)</a:t>
                      </a:r>
                    </a:p>
                  </a:txBody>
                  <a:tcPr marR="25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2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74076"/>
                  </a:ext>
                </a:extLst>
              </a:tr>
              <a:tr h="7544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Дебиторская задолженность в части, превышающей резерв, списана на прочие расходы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91-2</a:t>
                      </a:r>
                      <a:endParaRPr lang="ru-RU" sz="2000" baseline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R="25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62 (60, 76 и др.)</a:t>
                      </a:r>
                    </a:p>
                  </a:txBody>
                  <a:tcPr marR="25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2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111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06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Несвоевременное списание безнадежных долгов: алгоритм действий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06253" y="753085"/>
            <a:ext cx="107061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Списанную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дебиторскую задолженность отражайте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 забалансовом счете 007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"Списанная в убыток задолженность неплатежеспособных дебиторов".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Это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имеет смысл, если долги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могут быть взысканы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будущем. </a:t>
            </a:r>
          </a:p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Например, в случае списания задолженности с истекшим сроком исковой давности.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Сумму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списанного долга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учитывайте за балансом в течение пяти лет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для наблюдения за возможностью взыскания долга в случае изменения имущественного положения должника (п. 77 Положения по ведению бухучета № 34Н).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579206" y="4828072"/>
            <a:ext cx="10660456" cy="1715341"/>
            <a:chOff x="838200" y="5318272"/>
            <a:chExt cx="10515600" cy="1715341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5318272"/>
              <a:ext cx="10515600" cy="1715341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E6E0EB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М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E6E0E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lvl="0"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Статья </a:t>
              </a:r>
              <a:r>
                <a:rPr kumimoji="0" lang="ru-RU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«</a:t>
              </a:r>
              <a:r>
                <a:rPr lang="ru-RU" sz="2400" b="1" dirty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Околоновогодние </a:t>
              </a:r>
              <a:r>
                <a:rPr lang="ru-RU" sz="2400" b="1" dirty="0" smtClean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вопросы: сверка </a:t>
              </a:r>
              <a:r>
                <a:rPr lang="ru-RU" sz="2400" b="1" dirty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с контрагентами, декабрьские акты и авансы</a:t>
              </a:r>
              <a:r>
                <a:rPr lang="ru-RU" sz="2400" b="1" dirty="0" smtClean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...</a:t>
              </a:r>
              <a:r>
                <a:rPr kumimoji="0" lang="ru-RU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» </a:t>
              </a: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в ГК, </a:t>
              </a: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2023, </a:t>
              </a: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№ </a:t>
              </a:r>
              <a:r>
                <a:rPr lang="ru-RU" sz="2400" dirty="0" smtClean="0">
                  <a:solidFill>
                    <a:prstClr val="black"/>
                  </a:solidFill>
                  <a:latin typeface="Calibri" panose="020F0502020204030204"/>
                </a:rPr>
                <a:t>2</a:t>
              </a:r>
              <a:endPara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lang="en-US" sz="2400" u="sng" dirty="0">
                  <a:solidFill>
                    <a:srgbClr val="7030A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https://glavkniga.ru/elver/2023/2/6301</a:t>
              </a:r>
              <a:endPara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963521" y="5374558"/>
              <a:ext cx="2728226" cy="400110"/>
              <a:chOff x="1559286" y="4473896"/>
              <a:chExt cx="2728226" cy="400110"/>
            </a:xfrm>
          </p:grpSpPr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559286" y="44976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8" name="Прямоугольник 7"/>
              <p:cNvSpPr/>
              <p:nvPr/>
            </p:nvSpPr>
            <p:spPr>
              <a:xfrm>
                <a:off x="1872620" y="44738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50236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Материалы по теме</a:t>
                </a:r>
              </a:p>
            </p:txBody>
          </p:sp>
        </p:grpSp>
      </p:grpSp>
      <p:pic>
        <p:nvPicPr>
          <p:cNvPr id="9" name="Рисунок 8" descr="Секундомер">
            <a:extLst>
              <a:ext uri="{FF2B5EF4-FFF2-40B4-BE49-F238E27FC236}">
                <a16:creationId xmlns:a16="http://schemas.microsoft.com/office/drawing/2014/main" id="{3139A5C9-B07B-4780-93B8-48CE519DE0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591800" y="4097098"/>
            <a:ext cx="647862" cy="64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73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Несвоевременное списание безнадежных долгов: алгоритм действий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15588" y="790251"/>
            <a:ext cx="107061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Может случиться так, что 3 года истекли и долг стал безнадежным.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Однако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после этого ваша организация (должник) письменно признала свой долг. 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таком случае течение исковой давности (новых 3 лет) начинается заново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(п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 2 ст. 206 ГК РФ; п. 21 Постановления Пленума ВС от 29.09.2015 N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43). 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Если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безнадежный долг был списан и учтен в доходах, ту же сумму можно включить в расходы.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И наоборот.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r>
              <a:rPr lang="ru-RU" sz="2400" b="1" dirty="0" smtClean="0">
                <a:solidFill>
                  <a:srgbClr val="50236E"/>
                </a:solidFill>
                <a:ea typeface="Calibri" panose="020F0502020204030204" pitchFamily="34" charset="0"/>
              </a:rPr>
              <a:t>Восстановление </a:t>
            </a:r>
            <a:r>
              <a:rPr lang="ru-RU" sz="2400" b="1" dirty="0">
                <a:solidFill>
                  <a:srgbClr val="50236E"/>
                </a:solidFill>
                <a:ea typeface="Calibri" panose="020F0502020204030204" pitchFamily="34" charset="0"/>
              </a:rPr>
              <a:t>списанной ранее задолженности - это самостоятельная операция, а не исправление ранее допущенной ошибки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для целей налогообложения прибыли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сумму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восстановленной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кредиторки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(признанной ранее безнадежной)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можно учесть как внереализационный расход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(Письмо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Минфина от 10.02.2017 N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03-03-06/1/7287);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бухучете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это будут прочие расходы.</a:t>
            </a:r>
          </a:p>
        </p:txBody>
      </p:sp>
    </p:spTree>
    <p:extLst>
      <p:ext uri="{BB962C8B-B14F-4D97-AF65-F5344CB8AC3E}">
        <p14:creationId xmlns:p14="http://schemas.microsoft.com/office/powerpoint/2010/main" val="1974625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Несвоевременное списание безнадежных долгов: алгоритм действий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23900" y="890004"/>
            <a:ext cx="107061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Организация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может признать в расходах текущего периода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суммы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безнадежной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дебиторской задолженности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, относящиеся к прошлым налоговым (отчетным) периодам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(Письма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ФНС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от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07.12.2020 N СД-4-3/20120@, Минфина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от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06.04.2020 N 03-03-06/2/27064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).</a:t>
            </a: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50236E"/>
                </a:solidFill>
                <a:ea typeface="Calibri" panose="020F0502020204030204" pitchFamily="34" charset="0"/>
              </a:rPr>
              <a:t>Основание: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налогоплательщик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, допустивший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ошибки/искажения,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которые привели к излишней уплате налога в предыдущем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налоговом/отчетном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периоде, имеет право скорректировать налоговую базу за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налоговый/отчетный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период, в котором выявлены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ошибки/искажения (п.1 ст.54 НК РФ).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50236E"/>
                </a:solidFill>
                <a:ea typeface="Calibri" panose="020F0502020204030204" pitchFamily="34" charset="0"/>
              </a:rPr>
              <a:t>Условие: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надо следить, чтобы при таком исправлении </a:t>
            </a:r>
            <a:r>
              <a:rPr lang="ru-RU" sz="2400" b="1" dirty="0" smtClean="0">
                <a:solidFill>
                  <a:srgbClr val="50236E"/>
                </a:solidFill>
                <a:ea typeface="Calibri" panose="020F0502020204030204" pitchFamily="34" charset="0"/>
              </a:rPr>
              <a:t>не </a:t>
            </a:r>
            <a:r>
              <a:rPr lang="ru-RU" sz="2400" b="1" dirty="0">
                <a:solidFill>
                  <a:srgbClr val="50236E"/>
                </a:solidFill>
                <a:ea typeface="Calibri" panose="020F0502020204030204" pitchFamily="34" charset="0"/>
              </a:rPr>
              <a:t>пострадала казна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(Определении ВС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РФ от 12.04.2021 N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306-ЭС20-20307).</a:t>
            </a:r>
          </a:p>
        </p:txBody>
      </p:sp>
    </p:spTree>
    <p:extLst>
      <p:ext uri="{BB962C8B-B14F-4D97-AF65-F5344CB8AC3E}">
        <p14:creationId xmlns:p14="http://schemas.microsoft.com/office/powerpoint/2010/main" val="3157845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Несвоевременное списание безнадежных долгов: алгоритм действий</a:t>
            </a:r>
          </a:p>
        </p:txBody>
      </p:sp>
      <p:sp>
        <p:nvSpPr>
          <p:cNvPr id="6" name="Скругленный прямоугольник 8">
            <a:extLst>
              <a:ext uri="{FF2B5EF4-FFF2-40B4-BE49-F238E27FC236}">
                <a16:creationId xmlns:a16="http://schemas.microsoft.com/office/drawing/2014/main" id="{676E5FCD-D470-4FA4-BB45-D6217D544562}"/>
              </a:ext>
            </a:extLst>
          </p:cNvPr>
          <p:cNvSpPr/>
          <p:nvPr/>
        </p:nvSpPr>
        <p:spPr>
          <a:xfrm>
            <a:off x="5934075" y="1244691"/>
            <a:ext cx="4706583" cy="1597735"/>
          </a:xfrm>
          <a:prstGeom prst="roundRect">
            <a:avLst/>
          </a:prstGeom>
          <a:solidFill>
            <a:srgbClr val="E8E2EE"/>
          </a:solidFill>
          <a:ln>
            <a:solidFill>
              <a:srgbClr val="764696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Безнадежная </a:t>
            </a:r>
            <a:r>
              <a:rPr lang="ru-RU" sz="2000" b="1" dirty="0" smtClean="0">
                <a:solidFill>
                  <a:srgbClr val="50236E"/>
                </a:solidFill>
                <a:ea typeface="Calibri" panose="020F0502020204030204" pitchFamily="34" charset="0"/>
              </a:rPr>
              <a:t>дебиторская 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задолженность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</a:endParaRPr>
          </a:p>
        </p:txBody>
      </p:sp>
      <p:sp>
        <p:nvSpPr>
          <p:cNvPr id="7" name="Скругленный прямоугольник 8">
            <a:extLst>
              <a:ext uri="{FF2B5EF4-FFF2-40B4-BE49-F238E27FC236}">
                <a16:creationId xmlns:a16="http://schemas.microsoft.com/office/drawing/2014/main" id="{676E5FCD-D470-4FA4-BB45-D6217D544562}"/>
              </a:ext>
            </a:extLst>
          </p:cNvPr>
          <p:cNvSpPr/>
          <p:nvPr/>
        </p:nvSpPr>
        <p:spPr>
          <a:xfrm>
            <a:off x="676526" y="1240171"/>
            <a:ext cx="4486024" cy="1602255"/>
          </a:xfrm>
          <a:prstGeom prst="roundRect">
            <a:avLst/>
          </a:prstGeom>
          <a:solidFill>
            <a:srgbClr val="E8E2EE"/>
          </a:solidFill>
          <a:ln>
            <a:solidFill>
              <a:srgbClr val="764696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Безнадежная </a:t>
            </a:r>
            <a:r>
              <a:rPr lang="ru-RU" sz="2000" b="1" dirty="0" smtClean="0">
                <a:solidFill>
                  <a:srgbClr val="50236E"/>
                </a:solidFill>
                <a:ea typeface="Calibri" panose="020F0502020204030204" pitchFamily="34" charset="0"/>
              </a:rPr>
              <a:t>кредиторская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 задолженность </a:t>
            </a: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676E5FCD-D470-4FA4-BB45-D6217D544562}"/>
              </a:ext>
            </a:extLst>
          </p:cNvPr>
          <p:cNvSpPr/>
          <p:nvPr/>
        </p:nvSpPr>
        <p:spPr>
          <a:xfrm>
            <a:off x="5934075" y="3470276"/>
            <a:ext cx="4706584" cy="2436924"/>
          </a:xfrm>
          <a:prstGeom prst="roundRect">
            <a:avLst/>
          </a:prstGeom>
          <a:solidFill>
            <a:srgbClr val="E5DEE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ea typeface="Calibri" panose="020F0502020204030204" pitchFamily="34" charset="0"/>
              </a:rPr>
              <a:t>в налоговом учете </a:t>
            </a:r>
            <a:r>
              <a:rPr lang="ru-RU" sz="2000" b="1" dirty="0" smtClean="0">
                <a:solidFill>
                  <a:schemeClr val="tx1"/>
                </a:solidFill>
                <a:ea typeface="Calibri" panose="020F0502020204030204" pitchFamily="34" charset="0"/>
              </a:rPr>
              <a:t>может быть </a:t>
            </a:r>
            <a:r>
              <a:rPr lang="ru-RU" sz="2000" dirty="0" smtClean="0">
                <a:solidFill>
                  <a:schemeClr val="tx1"/>
                </a:solidFill>
                <a:ea typeface="Calibri" panose="020F0502020204030204" pitchFamily="34" charset="0"/>
              </a:rPr>
              <a:t>учтена во внереализационных </a:t>
            </a:r>
            <a:r>
              <a:rPr lang="ru-RU" sz="2000" b="1" dirty="0" smtClean="0">
                <a:solidFill>
                  <a:schemeClr val="tx1"/>
                </a:solidFill>
                <a:ea typeface="Calibri" panose="020F0502020204030204" pitchFamily="34" charset="0"/>
              </a:rPr>
              <a:t>расходах</a:t>
            </a:r>
            <a:r>
              <a:rPr lang="ru-RU" sz="2000" dirty="0" smtClean="0">
                <a:solidFill>
                  <a:schemeClr val="tx1"/>
                </a:solidFill>
                <a:ea typeface="Calibri" panose="020F0502020204030204" pitchFamily="34" charset="0"/>
              </a:rPr>
              <a:t>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ea typeface="Calibri" panose="020F0502020204030204" pitchFamily="34" charset="0"/>
              </a:rPr>
              <a:t>(при соблюдении условий)</a:t>
            </a:r>
            <a:endParaRPr lang="ru-RU" sz="2000" b="1" dirty="0">
              <a:solidFill>
                <a:schemeClr val="tx1"/>
              </a:solidFill>
              <a:ea typeface="Calibri" panose="020F0502020204030204" pitchFamily="34" charset="0"/>
            </a:endParaRPr>
          </a:p>
        </p:txBody>
      </p:sp>
      <p:sp>
        <p:nvSpPr>
          <p:cNvPr id="10" name="Скругленный прямоугольник 8">
            <a:extLst>
              <a:ext uri="{FF2B5EF4-FFF2-40B4-BE49-F238E27FC236}">
                <a16:creationId xmlns:a16="http://schemas.microsoft.com/office/drawing/2014/main" id="{676E5FCD-D470-4FA4-BB45-D6217D544562}"/>
              </a:ext>
            </a:extLst>
          </p:cNvPr>
          <p:cNvSpPr/>
          <p:nvPr/>
        </p:nvSpPr>
        <p:spPr>
          <a:xfrm>
            <a:off x="676526" y="3457293"/>
            <a:ext cx="4486024" cy="2436925"/>
          </a:xfrm>
          <a:prstGeom prst="roundRect">
            <a:avLst/>
          </a:prstGeom>
          <a:solidFill>
            <a:srgbClr val="E5DEE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ea typeface="Calibri" panose="020F0502020204030204" pitchFamily="34" charset="0"/>
              </a:rPr>
              <a:t>в налоговом учете </a:t>
            </a:r>
            <a:r>
              <a:rPr lang="ru-RU" sz="2000" b="1" dirty="0" smtClean="0">
                <a:solidFill>
                  <a:schemeClr val="tx1"/>
                </a:solidFill>
                <a:ea typeface="Calibri" panose="020F0502020204030204" pitchFamily="34" charset="0"/>
              </a:rPr>
              <a:t>должна </a:t>
            </a:r>
            <a:r>
              <a:rPr lang="ru-RU" sz="2000" b="1" dirty="0">
                <a:solidFill>
                  <a:schemeClr val="tx1"/>
                </a:solidFill>
                <a:ea typeface="Calibri" panose="020F0502020204030204" pitchFamily="34" charset="0"/>
              </a:rPr>
              <a:t>быть </a:t>
            </a:r>
            <a:endParaRPr lang="ru-RU" sz="2000" b="1" dirty="0" smtClean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ea typeface="Calibri" panose="020F0502020204030204" pitchFamily="34" charset="0"/>
              </a:rPr>
              <a:t>учтена </a:t>
            </a:r>
            <a:r>
              <a:rPr lang="ru-RU" sz="2000" dirty="0">
                <a:solidFill>
                  <a:schemeClr val="tx1"/>
                </a:solidFill>
                <a:ea typeface="Calibri" panose="020F0502020204030204" pitchFamily="34" charset="0"/>
              </a:rPr>
              <a:t>во внереализационных </a:t>
            </a:r>
            <a:endParaRPr lang="ru-RU" sz="2000" dirty="0" smtClean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ea typeface="Calibri" panose="020F0502020204030204" pitchFamily="34" charset="0"/>
              </a:rPr>
              <a:t>доходах</a:t>
            </a:r>
            <a:r>
              <a:rPr lang="ru-RU" sz="2000" dirty="0" smtClean="0">
                <a:solidFill>
                  <a:schemeClr val="tx1"/>
                </a:solidFill>
                <a:ea typeface="Calibri" panose="020F0502020204030204" pitchFamily="34" charset="0"/>
              </a:rPr>
              <a:t> </a:t>
            </a:r>
            <a:endParaRPr lang="ru-RU" sz="2000" dirty="0">
              <a:solidFill>
                <a:schemeClr val="tx1"/>
              </a:solidFill>
              <a:ea typeface="Calibri" panose="020F0502020204030204" pitchFamily="34" charset="0"/>
            </a:endParaRPr>
          </a:p>
        </p:txBody>
      </p:sp>
      <p:cxnSp>
        <p:nvCxnSpPr>
          <p:cNvPr id="11" name="Прямая со стрелкой 10"/>
          <p:cNvCxnSpPr>
            <a:stCxn id="6" idx="2"/>
            <a:endCxn id="8" idx="0"/>
          </p:cNvCxnSpPr>
          <p:nvPr/>
        </p:nvCxnSpPr>
        <p:spPr>
          <a:xfrm>
            <a:off x="8287367" y="2842426"/>
            <a:ext cx="0" cy="627850"/>
          </a:xfrm>
          <a:prstGeom prst="straightConnector1">
            <a:avLst/>
          </a:prstGeom>
          <a:ln w="57150">
            <a:solidFill>
              <a:srgbClr val="76469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7" idx="2"/>
            <a:endCxn id="10" idx="0"/>
          </p:cNvCxnSpPr>
          <p:nvPr/>
        </p:nvCxnSpPr>
        <p:spPr>
          <a:xfrm>
            <a:off x="2919538" y="2842426"/>
            <a:ext cx="0" cy="614867"/>
          </a:xfrm>
          <a:prstGeom prst="straightConnector1">
            <a:avLst/>
          </a:prstGeom>
          <a:ln w="57150">
            <a:solidFill>
              <a:srgbClr val="76469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65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Несвоевременное списание безнадежных долгов: алгоритм действий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33425" y="890004"/>
            <a:ext cx="10706100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500" b="1" dirty="0" smtClean="0">
                <a:solidFill>
                  <a:srgbClr val="50236E"/>
                </a:solidFill>
                <a:ea typeface="Calibri" panose="020F0502020204030204" pitchFamily="34" charset="0"/>
              </a:rPr>
              <a:t>Списание безнадежной </a:t>
            </a:r>
            <a:r>
              <a:rPr lang="ru-RU" sz="3500" b="1" dirty="0" err="1" smtClean="0">
                <a:solidFill>
                  <a:srgbClr val="50236E"/>
                </a:solidFill>
                <a:ea typeface="Calibri" panose="020F0502020204030204" pitchFamily="34" charset="0"/>
              </a:rPr>
              <a:t>кредиторки</a:t>
            </a:r>
            <a:endParaRPr lang="en-US" sz="3500" b="1" dirty="0" smtClean="0">
              <a:solidFill>
                <a:srgbClr val="50236E"/>
              </a:solidFill>
              <a:ea typeface="Calibri" panose="020F0502020204030204" pitchFamily="34" charset="0"/>
            </a:endParaRP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Просроченная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кредиторская задолженность - любой долг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перед контрагентом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, не погашенный в установленный договором срок. 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Невостребованную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просроченную кредиторскую задолженность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налоговом учете </a:t>
            </a:r>
            <a:r>
              <a:rPr lang="ru-RU" sz="2400" b="1" dirty="0">
                <a:solidFill>
                  <a:srgbClr val="9966FF"/>
                </a:solidFill>
                <a:ea typeface="Calibri" panose="020F0502020204030204" pitchFamily="34" charset="0"/>
              </a:rPr>
              <a:t>надо списать по истечении срока исковой давности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, при ликвидации кредитора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(исключении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его из ЕГРЮЛ как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недействующего) – если у него нет правопреемника.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Безнадежную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кредиторку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надо включить во внереализационные доходы (п. 18 ст. 250 НК РФ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9966FF"/>
                </a:solidFill>
                <a:ea typeface="Calibri" panose="020F0502020204030204" pitchFamily="34" charset="0"/>
              </a:rPr>
              <a:t>Срок </a:t>
            </a:r>
            <a:r>
              <a:rPr lang="ru-RU" sz="2400" b="1" dirty="0">
                <a:solidFill>
                  <a:srgbClr val="9966FF"/>
                </a:solidFill>
                <a:ea typeface="Calibri" panose="020F0502020204030204" pitchFamily="34" charset="0"/>
              </a:rPr>
              <a:t>исковой давности - 3 года со дня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, когда вы должны были погасить долг. Пример: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предусмотренная договором дата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оплаты товара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07.04.2021,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последний день для обращения поставщика в суд –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07.04.2024,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после этого задолженность надо списать и признать в доходах в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2024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г. (ст. 250 НК РФ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).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964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Несвоевременное списание безнадежных долгов: алгоритм действий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71525" y="1298321"/>
            <a:ext cx="107061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Для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списания кредиторской задолженности с истекшим сроком исковой давности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составьте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акт инвентаризации расчетов и приказ директора.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налоговом учете задолженность перед поставщиками и по полученным авансам </a:t>
            </a:r>
            <a:r>
              <a:rPr lang="ru-RU" sz="2400" b="1" dirty="0">
                <a:solidFill>
                  <a:srgbClr val="9966FF"/>
                </a:solidFill>
                <a:ea typeface="Calibri" panose="020F0502020204030204" pitchFamily="34" charset="0"/>
              </a:rPr>
              <a:t>списывайте в доходы вместе с НДС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(ст. 248 НК РФ, Письма Минфина от 24.05.2022 N 03-07-11/48045, от 07.12.2012 N 03-03-06/1/635).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817169" y="4796696"/>
            <a:ext cx="10660456" cy="1382943"/>
            <a:chOff x="838200" y="5318272"/>
            <a:chExt cx="10515600" cy="1382943"/>
          </a:xfrm>
        </p:grpSpPr>
        <p:sp>
          <p:nvSpPr>
            <p:cNvPr id="7" name="TextBox 6"/>
            <p:cNvSpPr txBox="1"/>
            <p:nvPr/>
          </p:nvSpPr>
          <p:spPr>
            <a:xfrm>
              <a:off x="838200" y="5318272"/>
              <a:ext cx="10515600" cy="1382943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E6E0EB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М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E6E0E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lvl="0"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Статья </a:t>
              </a:r>
              <a:r>
                <a:rPr kumimoji="0" lang="ru-RU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«</a:t>
              </a:r>
              <a:r>
                <a:rPr lang="ru-RU" sz="2400" b="1" dirty="0" smtClean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Безнадежная </a:t>
              </a:r>
              <a:r>
                <a:rPr lang="ru-RU" sz="2400" b="1" dirty="0" err="1" smtClean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кредиторка</a:t>
              </a:r>
              <a:r>
                <a:rPr lang="ru-RU" sz="2400" b="1" dirty="0" smtClean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 - к списанию. </a:t>
              </a:r>
              <a:r>
                <a:rPr lang="ru-RU" sz="2400" b="1" dirty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А </a:t>
              </a:r>
              <a:r>
                <a:rPr lang="ru-RU" sz="2400" b="1" dirty="0" smtClean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что с </a:t>
              </a:r>
              <a:r>
                <a:rPr lang="ru-RU" sz="2400" b="1" dirty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НДС?</a:t>
              </a:r>
              <a:r>
                <a:rPr kumimoji="0" lang="ru-RU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» </a:t>
              </a: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в ГК, </a:t>
              </a: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2022, </a:t>
              </a: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№ </a:t>
              </a:r>
              <a:r>
                <a:rPr lang="ru-RU" sz="2400" dirty="0" smtClean="0">
                  <a:solidFill>
                    <a:prstClr val="black"/>
                  </a:solidFill>
                  <a:latin typeface="Calibri" panose="020F0502020204030204"/>
                </a:rPr>
                <a:t>16</a:t>
              </a:r>
              <a:endPara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lang="en-US" sz="2400" u="sng" dirty="0">
                  <a:solidFill>
                    <a:srgbClr val="7030A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https://glavkniga.ru/elver/2022/16/6043</a:t>
              </a:r>
              <a:endPara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963521" y="5374558"/>
              <a:ext cx="2728226" cy="400110"/>
              <a:chOff x="1559286" y="4473896"/>
              <a:chExt cx="2728226" cy="400110"/>
            </a:xfrm>
          </p:grpSpPr>
          <p:pic>
            <p:nvPicPr>
              <p:cNvPr id="10" name="Рисунок 9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559286" y="44976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11" name="Прямоугольник 10"/>
              <p:cNvSpPr/>
              <p:nvPr/>
            </p:nvSpPr>
            <p:spPr>
              <a:xfrm>
                <a:off x="1872620" y="44738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50236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Материалы по теме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42050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Несвоевременное списание безнадежных долгов: алгоритм действий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23900" y="945896"/>
            <a:ext cx="107061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9966FF"/>
                </a:solidFill>
                <a:ea typeface="Calibri" panose="020F0502020204030204" pitchFamily="34" charset="0"/>
              </a:rPr>
              <a:t>Ситуация 1.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Безнадежным стал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долг поставщику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 оплате полученных от него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товаров.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9966FF"/>
                </a:solidFill>
                <a:ea typeface="Calibri" panose="020F0502020204030204" pitchFamily="34" charset="0"/>
              </a:rPr>
              <a:t>Ситуация 2.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Списан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аванс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, полученный от контрагента и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ставший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безнадежным долгом.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499998"/>
              </p:ext>
            </p:extLst>
          </p:nvPr>
        </p:nvGraphicFramePr>
        <p:xfrm>
          <a:off x="723900" y="1891778"/>
          <a:ext cx="10706100" cy="1181362"/>
        </p:xfrm>
        <a:graphic>
          <a:graphicData uri="http://schemas.openxmlformats.org/drawingml/2006/table">
            <a:tbl>
              <a:tblPr firstRow="1" bandRow="1" bandCol="1">
                <a:effectLst/>
                <a:tableStyleId>{5C22544A-7EE6-4342-B048-85BDC9FD1C3A}</a:tableStyleId>
              </a:tblPr>
              <a:tblGrid>
                <a:gridCol w="6804923">
                  <a:extLst>
                    <a:ext uri="{9D8B030D-6E8A-4147-A177-3AD203B41FA5}">
                      <a16:colId xmlns:a16="http://schemas.microsoft.com/office/drawing/2014/main" val="4180136461"/>
                    </a:ext>
                  </a:extLst>
                </a:gridCol>
                <a:gridCol w="1749142">
                  <a:extLst>
                    <a:ext uri="{9D8B030D-6E8A-4147-A177-3AD203B41FA5}">
                      <a16:colId xmlns:a16="http://schemas.microsoft.com/office/drawing/2014/main" val="2615456775"/>
                    </a:ext>
                  </a:extLst>
                </a:gridCol>
                <a:gridCol w="2152035">
                  <a:extLst>
                    <a:ext uri="{9D8B030D-6E8A-4147-A177-3AD203B41FA5}">
                      <a16:colId xmlns:a16="http://schemas.microsoft.com/office/drawing/2014/main" val="2837910507"/>
                    </a:ext>
                  </a:extLst>
                </a:gridCol>
              </a:tblGrid>
              <a:tr h="426948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Содержание операции</a:t>
                      </a:r>
                      <a:endParaRPr lang="ru-RU" sz="2000" dirty="0">
                        <a:solidFill>
                          <a:schemeClr val="dk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Дебет</a:t>
                      </a:r>
                      <a:endParaRPr lang="ru-RU" sz="2000" baseline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2000" b="1" dirty="0" smtClean="0">
                          <a:solidFill>
                            <a:schemeClr val="dk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Кредит</a:t>
                      </a:r>
                      <a:endParaRPr lang="ru-RU" sz="2000" b="1" dirty="0">
                        <a:solidFill>
                          <a:schemeClr val="dk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016028"/>
                  </a:ext>
                </a:extLst>
              </a:tr>
              <a:tr h="7544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Безнадежный долг поставщику списан на прочие доходы (вместе с НДС)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60 (76)</a:t>
                      </a:r>
                    </a:p>
                  </a:txBody>
                  <a:tcPr marR="25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91-1</a:t>
                      </a:r>
                    </a:p>
                  </a:txBody>
                  <a:tcPr marR="25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2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74076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871694"/>
              </p:ext>
            </p:extLst>
          </p:nvPr>
        </p:nvGraphicFramePr>
        <p:xfrm>
          <a:off x="723900" y="4460111"/>
          <a:ext cx="10706100" cy="1935776"/>
        </p:xfrm>
        <a:graphic>
          <a:graphicData uri="http://schemas.openxmlformats.org/drawingml/2006/table">
            <a:tbl>
              <a:tblPr firstRow="1" bandRow="1" bandCol="1">
                <a:effectLst/>
                <a:tableStyleId>{5C22544A-7EE6-4342-B048-85BDC9FD1C3A}</a:tableStyleId>
              </a:tblPr>
              <a:tblGrid>
                <a:gridCol w="6804923">
                  <a:extLst>
                    <a:ext uri="{9D8B030D-6E8A-4147-A177-3AD203B41FA5}">
                      <a16:colId xmlns:a16="http://schemas.microsoft.com/office/drawing/2014/main" val="4180136461"/>
                    </a:ext>
                  </a:extLst>
                </a:gridCol>
                <a:gridCol w="1749142">
                  <a:extLst>
                    <a:ext uri="{9D8B030D-6E8A-4147-A177-3AD203B41FA5}">
                      <a16:colId xmlns:a16="http://schemas.microsoft.com/office/drawing/2014/main" val="2615456775"/>
                    </a:ext>
                  </a:extLst>
                </a:gridCol>
                <a:gridCol w="2152035">
                  <a:extLst>
                    <a:ext uri="{9D8B030D-6E8A-4147-A177-3AD203B41FA5}">
                      <a16:colId xmlns:a16="http://schemas.microsoft.com/office/drawing/2014/main" val="2837910507"/>
                    </a:ext>
                  </a:extLst>
                </a:gridCol>
              </a:tblGrid>
              <a:tr h="426948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Содержание операции</a:t>
                      </a:r>
                      <a:endParaRPr lang="ru-RU" sz="2000" dirty="0">
                        <a:solidFill>
                          <a:schemeClr val="dk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Дебет</a:t>
                      </a:r>
                      <a:endParaRPr lang="ru-RU" sz="2000" baseline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2000" b="1" dirty="0" smtClean="0">
                          <a:solidFill>
                            <a:schemeClr val="dk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Кредит</a:t>
                      </a:r>
                      <a:endParaRPr lang="ru-RU" sz="2000" b="1" dirty="0">
                        <a:solidFill>
                          <a:schemeClr val="dk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016028"/>
                  </a:ext>
                </a:extLst>
              </a:tr>
              <a:tr h="7544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Безнадежный аванс, полученный от покупателя, списан на прочие доходы (вместе с НДС)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62 (76)</a:t>
                      </a:r>
                    </a:p>
                  </a:txBody>
                  <a:tcPr marR="25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91-1</a:t>
                      </a:r>
                    </a:p>
                  </a:txBody>
                  <a:tcPr marR="25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2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74076"/>
                  </a:ext>
                </a:extLst>
              </a:tr>
              <a:tr h="7544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Учтен в расходах НДС, исчисленный с полученного аванса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91-2</a:t>
                      </a:r>
                    </a:p>
                  </a:txBody>
                  <a:tcPr marR="25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76-АВ (62-АВ)</a:t>
                      </a:r>
                    </a:p>
                  </a:txBody>
                  <a:tcPr marR="25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2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531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999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Несвоевременное списание безнадежных долгов: алгоритм действий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71525" y="823329"/>
            <a:ext cx="10706100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500" b="1" dirty="0">
                <a:solidFill>
                  <a:srgbClr val="50236E"/>
                </a:solidFill>
                <a:ea typeface="Calibri" panose="020F0502020204030204" pitchFamily="34" charset="0"/>
              </a:rPr>
              <a:t>Срок исковой давности: внимание на акты сверки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Ваша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организация как должник должна следить за истечением срока исковой давности по своим долгам. Общий срок исковой давности - 3 года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(статьи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195, 196 ГК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РФ).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Его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течение начинается со дня, когда лицо узнало или должно было узнать о нарушении своего права, а заканчивается в соответствующие месяц и число последнего года срока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(п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 1 ст. 192, п. 1 ст. 200 ГК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РФ). 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После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этого, даже если кредитор пойдет в суд, можно будет в ответ заявить об истечении срока исковой давности. И если это подтвердится, судья откажет в иске. Тогда не останется оснований для взыскания долга. Поэтому долги с истекшим исковым сроком и надо списывать как безнадежные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22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Несвоевременное списание безнадежных долгов: алгоритм действий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76275" y="839955"/>
            <a:ext cx="107061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Однако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если должник совершает действия, которые свидетельствуют о признании им долга, то течение срока исковой давности прерывается. 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Тогда этот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срок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начинает течь заново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(ст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 203 ГК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РФ). </a:t>
            </a: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К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таким действиям может относиться и подписание акта сверки взаиморасчетов - но только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если такой акт подписан уполномоченным лицом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(п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 20 Постановления Пленума ВС от 29.09.2015 N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43).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Новые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3 года исковой давности надо считать с момента подписания последнего из таких актов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(п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 1 ст. 196, статьи 200, 203 ГК РФ; п. 20 Постановления Пленума ВС от 29.09.2015 N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43).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DEAFB2-B08D-79EE-0555-D38BA1168826}"/>
              </a:ext>
            </a:extLst>
          </p:cNvPr>
          <p:cNvSpPr txBox="1"/>
          <p:nvPr/>
        </p:nvSpPr>
        <p:spPr>
          <a:xfrm>
            <a:off x="771525" y="5109519"/>
            <a:ext cx="10515600" cy="1403461"/>
          </a:xfrm>
          <a:prstGeom prst="rect">
            <a:avLst/>
          </a:prstGeom>
          <a:solidFill>
            <a:srgbClr val="E94537">
              <a:alpha val="14118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E6E0E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r>
              <a:rPr lang="ru-RU" sz="2000" dirty="0" smtClean="0"/>
              <a:t>Подписывая акты сверки по кредиторской задолженности, оценивайте: может ли такой акт быть расценен как действие, которое свидетельствует о признании долга вашей организацией.</a:t>
            </a:r>
            <a:endParaRPr lang="ru-RU" sz="20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A887AA6-3BF2-C696-9CA5-4925F9CC7C5B}"/>
              </a:ext>
            </a:extLst>
          </p:cNvPr>
          <p:cNvSpPr/>
          <p:nvPr/>
        </p:nvSpPr>
        <p:spPr>
          <a:xfrm>
            <a:off x="1209989" y="5172231"/>
            <a:ext cx="9211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9453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Важно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C7DA3CD-04B4-9E55-84FA-24B888A7AA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21" y="5201309"/>
            <a:ext cx="329568" cy="32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683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Несвоевременное списание безнадежных долгов: алгоритм действий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71525" y="794754"/>
            <a:ext cx="107061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500" b="1" dirty="0" smtClean="0">
                <a:solidFill>
                  <a:srgbClr val="50236E"/>
                </a:solidFill>
                <a:ea typeface="Calibri" panose="020F0502020204030204" pitchFamily="34" charset="0"/>
              </a:rPr>
              <a:t>Списание безнадежной </a:t>
            </a:r>
            <a:r>
              <a:rPr lang="ru-RU" sz="3500" b="1" dirty="0" err="1" smtClean="0">
                <a:solidFill>
                  <a:srgbClr val="50236E"/>
                </a:solidFill>
                <a:ea typeface="Calibri" panose="020F0502020204030204" pitchFamily="34" charset="0"/>
              </a:rPr>
              <a:t>дебиторки</a:t>
            </a:r>
            <a:endParaRPr lang="en-US" sz="3500" b="1" dirty="0" smtClean="0">
              <a:solidFill>
                <a:srgbClr val="50236E"/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Просроченная дебиторская задолженность - любой долг контрагента, не погашенный в установленный договором срок.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При </a:t>
            </a:r>
            <a:r>
              <a:rPr lang="ru-RU" sz="2400" b="1" dirty="0">
                <a:solidFill>
                  <a:srgbClr val="9966FF"/>
                </a:solidFill>
                <a:ea typeface="Calibri" panose="020F0502020204030204" pitchFamily="34" charset="0"/>
              </a:rPr>
              <a:t>исключении должника из ЕГРЮЛ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, издайте приказ директора на основании выписки из ЕГРЮЛ и спишите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дебиторку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на дату внесения записи в реестр.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Как внереализационный расход в налоговом учете.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9966FF"/>
                </a:solidFill>
                <a:ea typeface="Calibri" panose="020F0502020204030204" pitchFamily="34" charset="0"/>
              </a:rPr>
              <a:t>Суммы</a:t>
            </a:r>
            <a:r>
              <a:rPr lang="ru-RU" sz="2400" b="1" dirty="0">
                <a:solidFill>
                  <a:srgbClr val="9966FF"/>
                </a:solidFill>
                <a:ea typeface="Calibri" panose="020F0502020204030204" pitchFamily="34" charset="0"/>
              </a:rPr>
              <a:t>, включенные в реестр требований кредиторов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,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списывать нельзя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, даже если во время банкротства истек срок исковой давности (Письма Минфина от 04.03.2013 N 03-03-06/1/6313, от 30.08.2019 N 03-03-06/1/67079, от 08.12.2016 N 03-03-06/1/73076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Просроченную переплату по налогам в налоговых расходах не учитывают.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779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Несвоевременное списание безнадежных долгов: алгоритм действий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52475" y="709029"/>
            <a:ext cx="107061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При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возврате исполнительного листа, по которому невозможно взыскать задолженность по решению суда, долг списывают </a:t>
            </a:r>
            <a:r>
              <a:rPr lang="ru-RU" sz="2400" b="1" dirty="0">
                <a:solidFill>
                  <a:srgbClr val="9966FF"/>
                </a:solidFill>
                <a:ea typeface="Calibri" panose="020F0502020204030204" pitchFamily="34" charset="0"/>
              </a:rPr>
              <a:t>на дату постановления пристава-исполнителя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об окончании исполнительного производства (Письмо Минфина от 12.04.2023 N 03-03-06/2/32685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).</a:t>
            </a:r>
          </a:p>
          <a:p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Долги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 оплате товаров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, работ, услуг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списывайте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расходы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вместе с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НДС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 При этом в бухучете отдельную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проводку на списание НДС делать не нужно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</a:t>
            </a: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Дебиторку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 выданным авансам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списывайте так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же – </a:t>
            </a:r>
            <a:r>
              <a:rPr lang="ru-RU" sz="2400" b="1" dirty="0" smtClean="0">
                <a:solidFill>
                  <a:srgbClr val="9966FF"/>
                </a:solidFill>
                <a:ea typeface="Calibri" panose="020F0502020204030204" pitchFamily="34" charset="0"/>
              </a:rPr>
              <a:t>с </a:t>
            </a:r>
            <a:r>
              <a:rPr lang="ru-RU" sz="2400" b="1" dirty="0">
                <a:solidFill>
                  <a:srgbClr val="9966FF"/>
                </a:solidFill>
                <a:ea typeface="Calibri" panose="020F0502020204030204" pitchFamily="34" charset="0"/>
              </a:rPr>
              <a:t>учетом НДС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 Но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НДС, ранее принятый к вычету с аванса, лучше восстановить к уплате в бюджет на дату списания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дебиторки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(Письма Минфина от 28.01.2020 N 03-07-11/5018, от 05.06.2018 N 03-07-11/38251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).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045657"/>
              </p:ext>
            </p:extLst>
          </p:nvPr>
        </p:nvGraphicFramePr>
        <p:xfrm>
          <a:off x="752475" y="5233344"/>
          <a:ext cx="10706100" cy="1181362"/>
        </p:xfrm>
        <a:graphic>
          <a:graphicData uri="http://schemas.openxmlformats.org/drawingml/2006/table">
            <a:tbl>
              <a:tblPr firstRow="1" bandRow="1" bandCol="1">
                <a:effectLst/>
                <a:tableStyleId>{5C22544A-7EE6-4342-B048-85BDC9FD1C3A}</a:tableStyleId>
              </a:tblPr>
              <a:tblGrid>
                <a:gridCol w="6804923">
                  <a:extLst>
                    <a:ext uri="{9D8B030D-6E8A-4147-A177-3AD203B41FA5}">
                      <a16:colId xmlns:a16="http://schemas.microsoft.com/office/drawing/2014/main" val="4180136461"/>
                    </a:ext>
                  </a:extLst>
                </a:gridCol>
                <a:gridCol w="1749142">
                  <a:extLst>
                    <a:ext uri="{9D8B030D-6E8A-4147-A177-3AD203B41FA5}">
                      <a16:colId xmlns:a16="http://schemas.microsoft.com/office/drawing/2014/main" val="2615456775"/>
                    </a:ext>
                  </a:extLst>
                </a:gridCol>
                <a:gridCol w="2152035">
                  <a:extLst>
                    <a:ext uri="{9D8B030D-6E8A-4147-A177-3AD203B41FA5}">
                      <a16:colId xmlns:a16="http://schemas.microsoft.com/office/drawing/2014/main" val="2837910507"/>
                    </a:ext>
                  </a:extLst>
                </a:gridCol>
              </a:tblGrid>
              <a:tr h="426948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Содержание операции</a:t>
                      </a:r>
                      <a:endParaRPr lang="ru-RU" sz="2000" dirty="0">
                        <a:solidFill>
                          <a:schemeClr val="dk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Дебет</a:t>
                      </a:r>
                      <a:endParaRPr lang="ru-RU" sz="2000" baseline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2000" b="1" dirty="0" smtClean="0">
                          <a:solidFill>
                            <a:schemeClr val="dk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Кредит</a:t>
                      </a:r>
                      <a:endParaRPr lang="ru-RU" sz="2000" b="1" dirty="0">
                        <a:solidFill>
                          <a:schemeClr val="dk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016028"/>
                  </a:ext>
                </a:extLst>
              </a:tr>
              <a:tr h="7544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Восстановлен НДС, принятый к вычету с суммы перечисленного аванса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60-НДС</a:t>
                      </a:r>
                    </a:p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(76-НДС)</a:t>
                      </a:r>
                    </a:p>
                  </a:txBody>
                  <a:tcPr marR="25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68-НДС</a:t>
                      </a:r>
                    </a:p>
                  </a:txBody>
                  <a:tcPr marR="25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2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74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6281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гк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sz="4000"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20830</TotalTime>
  <Words>1527</Words>
  <Application>Microsoft Office PowerPoint</Application>
  <PresentationFormat>Широкоэкранный</PresentationFormat>
  <Paragraphs>145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Times New Roman</vt:lpstr>
      <vt:lpstr>Wingdings</vt:lpstr>
      <vt:lpstr>Тема гк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Алексеева Елена Анатольевна</cp:lastModifiedBy>
  <cp:revision>1957</cp:revision>
  <dcterms:created xsi:type="dcterms:W3CDTF">2022-05-22T12:20:38Z</dcterms:created>
  <dcterms:modified xsi:type="dcterms:W3CDTF">2024-03-14T17:07:52Z</dcterms:modified>
</cp:coreProperties>
</file>