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1"/>
  </p:notesMasterIdLst>
  <p:handoutMasterIdLst>
    <p:handoutMasterId r:id="rId12"/>
  </p:handoutMasterIdLst>
  <p:sldIdLst>
    <p:sldId id="732" r:id="rId3"/>
    <p:sldId id="733" r:id="rId4"/>
    <p:sldId id="734" r:id="rId5"/>
    <p:sldId id="735" r:id="rId6"/>
    <p:sldId id="736" r:id="rId7"/>
    <p:sldId id="737" r:id="rId8"/>
    <p:sldId id="738" r:id="rId9"/>
    <p:sldId id="739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732"/>
            <p14:sldId id="733"/>
            <p14:sldId id="734"/>
            <p14:sldId id="735"/>
            <p14:sldId id="736"/>
            <p14:sldId id="737"/>
            <p14:sldId id="738"/>
            <p14:sldId id="7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вгения" initials="Е" lastIdx="15" clrIdx="0">
    <p:extLst>
      <p:ext uri="{19B8F6BF-5375-455C-9EA6-DF929625EA0E}">
        <p15:presenceInfo xmlns:p15="http://schemas.microsoft.com/office/powerpoint/2012/main" userId="Евгени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36E"/>
    <a:srgbClr val="E8E2EE"/>
    <a:srgbClr val="8D6FAB"/>
    <a:srgbClr val="C6B7D5"/>
    <a:srgbClr val="E5DEE3"/>
    <a:srgbClr val="FCE5E3"/>
    <a:srgbClr val="E4E4E8"/>
    <a:srgbClr val="E6E0EB"/>
    <a:srgbClr val="9966FF"/>
    <a:srgbClr val="764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6163" autoAdjust="0"/>
  </p:normalViewPr>
  <p:slideViewPr>
    <p:cSldViewPr snapToGrid="0">
      <p:cViewPr varScale="1">
        <p:scale>
          <a:sx n="72" d="100"/>
          <a:sy n="72" d="100"/>
        </p:scale>
        <p:origin x="51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3C1802-43F1-4CB0-8A95-CD6ACD8B61D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567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3C1802-43F1-4CB0-8A95-CD6ACD8B61D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324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3C1802-43F1-4CB0-8A95-CD6ACD8B61D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576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3C1802-43F1-4CB0-8A95-CD6ACD8B61D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965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3C1802-43F1-4CB0-8A95-CD6ACD8B61D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855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304231" y="87874"/>
            <a:ext cx="8119617" cy="365125"/>
          </a:xfrm>
        </p:spPr>
        <p:txBody>
          <a:bodyPr/>
          <a:lstStyle/>
          <a:p>
            <a:pPr algn="r"/>
            <a:r>
              <a:rPr lang="ru-RU" dirty="0" smtClean="0"/>
              <a:t>Новшества-2024 по 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5676" y="1011219"/>
            <a:ext cx="11113312" cy="5418284"/>
          </a:xfrm>
        </p:spPr>
        <p:txBody>
          <a:bodyPr>
            <a:noAutofit/>
          </a:bodyPr>
          <a:lstStyle/>
          <a:p>
            <a:pPr fontAlgn="base"/>
            <a:r>
              <a:rPr lang="ru-RU" sz="4000" b="1" dirty="0" smtClean="0">
                <a:solidFill>
                  <a:srgbClr val="50236E"/>
                </a:solidFill>
              </a:rPr>
              <a:t>Новшества-2024 по НДФЛ</a:t>
            </a:r>
            <a:endParaRPr lang="ru-RU" sz="4000" b="1" dirty="0">
              <a:solidFill>
                <a:srgbClr val="50236E"/>
              </a:solidFill>
            </a:endParaRPr>
          </a:p>
          <a:p>
            <a:pPr fontAlgn="base"/>
            <a:r>
              <a:rPr lang="ru-RU" sz="3500" b="1" dirty="0" smtClean="0">
                <a:solidFill>
                  <a:srgbClr val="50236E"/>
                </a:solidFill>
              </a:rPr>
              <a:t>1. Два обязательных НДФЛ-уведомления  </a:t>
            </a:r>
          </a:p>
          <a:p>
            <a:pPr fontAlgn="base"/>
            <a:r>
              <a:rPr lang="ru-RU" dirty="0" smtClean="0"/>
              <a:t>(п. 9 ст. 58, п. 6 ст. 226 НК РФ)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815676" y="2812824"/>
          <a:ext cx="10704836" cy="3063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6734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2552894">
                  <a:extLst>
                    <a:ext uri="{9D8B030D-6E8A-4147-A177-3AD203B41FA5}">
                      <a16:colId xmlns:a16="http://schemas.microsoft.com/office/drawing/2014/main" val="2563261947"/>
                    </a:ext>
                  </a:extLst>
                </a:gridCol>
                <a:gridCol w="2617876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1977332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473446"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8D6FAB">
                        <a:alpha val="50196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НДФЛ, исчисленный и удержанный налоговым агентом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solidFill>
                      <a:srgbClr val="8D6FA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solidFill>
                      <a:srgbClr val="8D6F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928325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1-го по 22-е число месяца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23-го по последнее число месяца 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(кроме декабря)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23-го</a:t>
                      </a:r>
                      <a:r>
                        <a:rPr lang="ru-RU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 31-е декабря</a:t>
                      </a:r>
                      <a:endParaRPr lang="ru-RU" sz="18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530498"/>
                  </a:ext>
                </a:extLst>
              </a:tr>
              <a:tr h="78036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Подачи уведомления о</a:t>
                      </a:r>
                      <a:r>
                        <a:rPr lang="ru-RU" sz="2000" b="1" dirty="0" smtClean="0"/>
                        <a:t> 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сумме НДФЛ</a:t>
                      </a:r>
                      <a:endParaRPr lang="ru-RU" sz="20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25-е число </a:t>
                      </a:r>
                      <a:b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того же месяца</a:t>
                      </a:r>
                      <a:endParaRPr lang="ru-RU" sz="20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3-е число </a:t>
                      </a:r>
                      <a:b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следующего месяца</a:t>
                      </a:r>
                      <a:endParaRPr lang="ru-RU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последний рабочий день года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488248"/>
                  </a:ext>
                </a:extLst>
              </a:tr>
              <a:tr h="88134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Перечисления (списания с ЕНС в</a:t>
                      </a:r>
                      <a:r>
                        <a:rPr lang="ru-RU" sz="2000" b="1" dirty="0" smtClean="0"/>
                        <a:t> 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бюджет по</a:t>
                      </a:r>
                      <a:r>
                        <a:rPr lang="ru-RU" sz="2000" b="1" dirty="0" smtClean="0"/>
                        <a:t> 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уведомлению)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28-е число </a:t>
                      </a:r>
                      <a:b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того же месяца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5-е число </a:t>
                      </a:r>
                      <a:b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следующего месяца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solidFill>
                      <a:srgbClr val="8D6FAB">
                        <a:alpha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649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922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87831" y="124780"/>
            <a:ext cx="8119617" cy="365125"/>
          </a:xfrm>
        </p:spPr>
        <p:txBody>
          <a:bodyPr/>
          <a:lstStyle/>
          <a:p>
            <a:pPr algn="r"/>
            <a:r>
              <a:rPr lang="ru-RU" dirty="0" smtClean="0"/>
              <a:t>Новшества-2024 по НДФЛ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28339" y="1000461"/>
                <a:ext cx="10644716" cy="5578761"/>
              </a:xfrm>
            </p:spPr>
            <p:txBody>
              <a:bodyPr>
                <a:noAutofit/>
              </a:bodyPr>
              <a:lstStyle/>
              <a:p>
                <a:r>
                  <a:rPr lang="ru-RU" b="1" dirty="0" smtClean="0">
                    <a:solidFill>
                      <a:srgbClr val="50236E"/>
                    </a:solidFill>
                    <a:effectLst/>
                    <a:ea typeface="Times New Roman" panose="02020603050405020304" pitchFamily="18" charset="0"/>
                  </a:rPr>
                  <a:t>Пример.</a:t>
                </a:r>
                <a:r>
                  <a:rPr lang="ru-RU" dirty="0">
                    <a:solidFill>
                      <a:srgbClr val="50236E"/>
                    </a:solidFill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ru-RU" dirty="0" smtClean="0"/>
                  <a:t>В </a:t>
                </a:r>
                <a:r>
                  <a:rPr lang="ru-RU" dirty="0"/>
                  <a:t>организации в январе </a:t>
                </a:r>
                <a:r>
                  <a:rPr lang="ru-RU" dirty="0" smtClean="0"/>
                  <a:t>выплачены</a:t>
                </a:r>
                <a:r>
                  <a:rPr lang="ru-RU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Times New Roman" panose="02020603050405020304" pitchFamily="18" charset="0"/>
                  </a:rPr>
                  <a:t>:</a:t>
                </a:r>
                <a:endParaRPr lang="ru-RU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Times New Roman" panose="02020603050405020304" pitchFamily="18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ru-RU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Times New Roman" panose="02020603050405020304" pitchFamily="18" charset="0"/>
                  </a:rPr>
                  <a:t> 20.01 </a:t>
                </a:r>
                <a:r>
                  <a:rPr lang="ru-RU" dirty="0">
                    <a:solidFill>
                      <a:srgbClr val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―</a:t>
                </a:r>
                <a:r>
                  <a:rPr lang="ru-RU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ru-RU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Times New Roman" panose="02020603050405020304" pitchFamily="18" charset="0"/>
                  </a:rPr>
                  <a:t>зарплата </a:t>
                </a:r>
                <a:r>
                  <a:rPr lang="ru-RU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Times New Roman" panose="02020603050405020304" pitchFamily="18" charset="0"/>
                  </a:rPr>
                  <a:t>за первую половину </a:t>
                </a:r>
                <a:r>
                  <a:rPr lang="ru-RU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Times New Roman" panose="02020603050405020304" pitchFamily="18" charset="0"/>
                  </a:rPr>
                  <a:t>января – </a:t>
                </a: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000 руб.</m:t>
                    </m:r>
                  </m:oMath>
                </a14:m>
                <a:r>
                  <a:rPr lang="ru-RU" sz="2000" dirty="0" smtClean="0">
                    <a:ea typeface="Times New Roman" panose="02020603050405020304" pitchFamily="18" charset="0"/>
                  </a:rPr>
                  <a:t>, </a:t>
                </a:r>
                <a:r>
                  <a:rPr lang="ru-RU" dirty="0" smtClean="0">
                    <a:ea typeface="Times New Roman" panose="02020603050405020304" pitchFamily="18" charset="0"/>
                  </a:rPr>
                  <a:t>НДФЛ </a:t>
                </a:r>
                <a:r>
                  <a:rPr lang="ru-RU" dirty="0">
                    <a:ea typeface="Times New Roman" panose="02020603050405020304" pitchFamily="18" charset="0"/>
                  </a:rPr>
                  <a:t>с нее:</a:t>
                </a:r>
                <a:r>
                  <a:rPr lang="ru-RU" dirty="0" smtClean="0">
                    <a:ea typeface="Times New Roman" panose="02020603050405020304" pitchFamily="18" charset="0"/>
                  </a:rPr>
                  <a:t/>
                </a:r>
                <a:br>
                  <a:rPr lang="ru-RU" dirty="0" smtClean="0">
                    <a:ea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600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000 руб. </m:t>
                    </m:r>
                    <m:r>
                      <a:rPr lang="en-US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×13%=</m:t>
                    </m:r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78 000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руб</m:t>
                    </m:r>
                    <m:r>
                      <a:rPr lang="en-US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RU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Times New Roman" panose="02020603050405020304" pitchFamily="18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ru-RU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Times New Roman" panose="02020603050405020304" pitchFamily="18" charset="0"/>
                  </a:rPr>
                  <a:t> 28.01 </a:t>
                </a:r>
                <a:r>
                  <a:rPr lang="ru-RU" dirty="0">
                    <a:solidFill>
                      <a:srgbClr val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―</a:t>
                </a:r>
                <a:r>
                  <a:rPr lang="ru-RU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:r>
                  <a:rPr lang="ru-RU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Times New Roman" panose="02020603050405020304" pitchFamily="18" charset="0"/>
                  </a:rPr>
                  <a:t>отпускные – </a:t>
                </a: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00 000 руб.</m:t>
                    </m:r>
                  </m:oMath>
                </a14:m>
                <a:r>
                  <a:rPr lang="ru-RU" dirty="0">
                    <a:ea typeface="Times New Roman" panose="02020603050405020304" pitchFamily="18" charset="0"/>
                  </a:rPr>
                  <a:t>, </a:t>
                </a:r>
                <a:r>
                  <a:rPr lang="ru-RU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ea typeface="Times New Roman" panose="02020603050405020304" pitchFamily="18" charset="0"/>
                  </a:rPr>
                  <a:t>НДФЛ с них:</a:t>
                </a:r>
                <a14:m>
                  <m:oMath xmlns:m="http://schemas.openxmlformats.org/officeDocument/2006/math">
                    <m:r>
                      <a:rPr lang="ru-RU" sz="2000" b="0" i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100 0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 руб. </m:t>
                    </m:r>
                    <m:r>
                      <a:rPr lang="en-US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13%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13 0</m:t>
                    </m:r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00 </m:t>
                    </m:r>
                    <m:r>
                      <a:rPr lang="ru-RU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руб</m:t>
                    </m:r>
                    <m:r>
                      <a:rPr lang="en-US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RU" sz="2000" i="1" dirty="0" smtClean="0">
                  <a:solidFill>
                    <a:srgbClr val="8D6FAB"/>
                  </a:solidFill>
                </a:endParaRPr>
              </a:p>
              <a:p>
                <a:pPr fontAlgn="base">
                  <a:buFont typeface="Arial" panose="020B0604020202020204" pitchFamily="34" charset="0"/>
                  <a:buChar char="•"/>
                </a:pPr>
                <a:r>
                  <a:rPr lang="ru-RU" dirty="0" smtClean="0">
                    <a:ea typeface="Times New Roman" panose="02020603050405020304" pitchFamily="18" charset="0"/>
                  </a:rPr>
                  <a:t> 31.01 </a:t>
                </a:r>
                <a:r>
                  <a:rPr lang="ru-RU" dirty="0">
                    <a:solidFill>
                      <a:srgbClr val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―</a:t>
                </a:r>
                <a:r>
                  <a:rPr lang="ru-RU" dirty="0">
                    <a:ea typeface="Times New Roman" panose="02020603050405020304" pitchFamily="18" charset="0"/>
                  </a:rPr>
                  <a:t> </a:t>
                </a:r>
                <a:r>
                  <a:rPr lang="ru-RU" dirty="0"/>
                  <a:t>вознаграждение </a:t>
                </a:r>
                <a:r>
                  <a:rPr lang="ru-RU" dirty="0" smtClean="0"/>
                  <a:t>за работы </a:t>
                </a:r>
                <a:r>
                  <a:rPr lang="ru-RU" dirty="0"/>
                  <a:t>по </a:t>
                </a:r>
                <a:r>
                  <a:rPr lang="ru-RU" dirty="0" smtClean="0"/>
                  <a:t>ГПД – </a:t>
                </a:r>
                <a14:m>
                  <m:oMath xmlns:m="http://schemas.openxmlformats.org/officeDocument/2006/math">
                    <m:r>
                      <a:rPr lang="ru-RU" sz="2000" b="0" i="0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00 000 руб.</m:t>
                    </m:r>
                  </m:oMath>
                </a14:m>
                <a:r>
                  <a:rPr lang="ru-RU" dirty="0">
                    <a:ea typeface="Times New Roman" panose="02020603050405020304" pitchFamily="18" charset="0"/>
                  </a:rPr>
                  <a:t>, </a:t>
                </a:r>
                <a:r>
                  <a:rPr lang="ru-RU" dirty="0" smtClean="0">
                    <a:ea typeface="Times New Roman" panose="02020603050405020304" pitchFamily="18" charset="0"/>
                  </a:rPr>
                  <a:t>НДФЛ </a:t>
                </a:r>
                <a:r>
                  <a:rPr lang="ru-RU" dirty="0">
                    <a:ea typeface="Times New Roman" panose="02020603050405020304" pitchFamily="18" charset="0"/>
                  </a:rPr>
                  <a:t>с </a:t>
                </a:r>
                <a:r>
                  <a:rPr lang="ru-RU" dirty="0" smtClean="0">
                    <a:ea typeface="Times New Roman" panose="02020603050405020304" pitchFamily="18" charset="0"/>
                  </a:rPr>
                  <a:t>него:</a:t>
                </a:r>
                <a:r>
                  <a:rPr lang="ru-RU" dirty="0">
                    <a:ea typeface="Times New Roman" panose="02020603050405020304" pitchFamily="18" charset="0"/>
                  </a:rPr>
                  <a:t/>
                </a:r>
                <a:br>
                  <a:rPr lang="ru-RU" dirty="0">
                    <a:ea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00 000 руб. </m:t>
                    </m:r>
                    <m:r>
                      <a:rPr lang="en-US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×13%=</m:t>
                    </m:r>
                    <m:r>
                      <a:rPr lang="ru-RU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26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000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руб</m:t>
                    </m:r>
                    <m:r>
                      <a:rPr lang="en-US" sz="2000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RU" sz="2000" dirty="0">
                  <a:ea typeface="Times New Roman" panose="02020603050405020304" pitchFamily="18" charset="0"/>
                </a:endParaRPr>
              </a:p>
              <a:p>
                <a:pPr fontAlgn="base"/>
                <a:r>
                  <a:rPr lang="ru-RU" dirty="0" smtClean="0"/>
                  <a:t>Нужно </a:t>
                </a:r>
                <a:r>
                  <a:rPr lang="ru-RU" dirty="0"/>
                  <a:t>сдать </a:t>
                </a:r>
                <a:r>
                  <a:rPr lang="ru-RU" dirty="0" smtClean="0"/>
                  <a:t>два уведомления:</a:t>
                </a:r>
              </a:p>
              <a:p>
                <a:pPr fontAlgn="base">
                  <a:buFont typeface="Wingdings" panose="05000000000000000000" pitchFamily="2" charset="2"/>
                  <a:buChar char="Ø"/>
                </a:pPr>
                <a:r>
                  <a:rPr lang="ru-RU" b="1" dirty="0"/>
                  <a:t> </a:t>
                </a:r>
                <a:r>
                  <a:rPr lang="ru-RU" b="1" dirty="0" smtClean="0"/>
                  <a:t>уведомление 1 </a:t>
                </a:r>
                <a:r>
                  <a:rPr lang="ru-RU" dirty="0" smtClean="0">
                    <a:ea typeface="Times New Roman" panose="02020603050405020304" pitchFamily="18" charset="0"/>
                    <a:cs typeface="Calibri" panose="020F0502020204030204" pitchFamily="34" charset="0"/>
                  </a:rPr>
                  <a:t>→ </a:t>
                </a:r>
                <a:r>
                  <a:rPr lang="ru-RU" dirty="0" smtClean="0"/>
                  <a:t>не позднее 25.01 </a:t>
                </a:r>
                <a:r>
                  <a:rPr lang="ru-RU" dirty="0">
                    <a:ea typeface="Times New Roman" panose="02020603050405020304" pitchFamily="18" charset="0"/>
                    <a:cs typeface="Calibri" panose="020F0502020204030204" pitchFamily="34" charset="0"/>
                  </a:rPr>
                  <a:t>→ </a:t>
                </a:r>
                <a:r>
                  <a:rPr lang="ru-RU" dirty="0" smtClean="0"/>
                  <a:t>НДФЛ –</a:t>
                </a:r>
                <a14:m>
                  <m:oMath xmlns:m="http://schemas.openxmlformats.org/officeDocument/2006/math">
                    <m:r>
                      <a:rPr lang="ru-RU" sz="2000" b="0" i="0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b="1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𝟕𝟖</m:t>
                    </m:r>
                    <m:r>
                      <a:rPr lang="ru-RU" sz="2000" b="1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b="1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𝟎𝟎𝟎</m:t>
                    </m:r>
                    <m:r>
                      <a:rPr lang="ru-RU" sz="2000" b="1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b="1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руб</m:t>
                    </m:r>
                    <m:r>
                      <a:rPr lang="en-US" sz="2000" b="1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ru-RU" b="1" dirty="0">
                    <a:ea typeface="Times New Roman" panose="02020603050405020304" pitchFamily="18" charset="0"/>
                    <a:cs typeface="Calibri" panose="020F0502020204030204" pitchFamily="34" charset="0"/>
                  </a:rPr>
                  <a:t> </a:t>
                </a:r>
                <a:r>
                  <a:rPr lang="ru-RU" dirty="0" smtClean="0">
                    <a:ea typeface="Times New Roman" panose="02020603050405020304" pitchFamily="18" charset="0"/>
                    <a:cs typeface="Calibri" panose="020F0502020204030204" pitchFamily="34" charset="0"/>
                  </a:rPr>
                  <a:t>→ </a:t>
                </a:r>
                <a:r>
                  <a:rPr lang="ru-RU" dirty="0" smtClean="0"/>
                  <a:t>уплатить не позднее 29.01</a:t>
                </a:r>
              </a:p>
              <a:p>
                <a:pPr fontAlgn="base">
                  <a:buFont typeface="Wingdings" panose="05000000000000000000" pitchFamily="2" charset="2"/>
                  <a:buChar char="Ø"/>
                </a:pPr>
                <a:r>
                  <a:rPr lang="ru-RU" b="1" dirty="0" smtClean="0"/>
                  <a:t> уведомление 2</a:t>
                </a:r>
                <a:r>
                  <a:rPr lang="ru-RU" dirty="0" smtClean="0"/>
                  <a:t> </a:t>
                </a:r>
                <a:r>
                  <a:rPr lang="ru-RU" dirty="0" smtClean="0">
                    <a:ea typeface="Times New Roman" panose="02020603050405020304" pitchFamily="18" charset="0"/>
                    <a:cs typeface="Calibri" panose="020F0502020204030204" pitchFamily="34" charset="0"/>
                  </a:rPr>
                  <a:t>→ </a:t>
                </a:r>
                <a:r>
                  <a:rPr lang="ru-RU" dirty="0" smtClean="0"/>
                  <a:t>не </a:t>
                </a:r>
                <a:r>
                  <a:rPr lang="ru-RU" dirty="0"/>
                  <a:t>позднее </a:t>
                </a:r>
                <a:r>
                  <a:rPr lang="ru-RU" dirty="0" smtClean="0"/>
                  <a:t>05.02 </a:t>
                </a:r>
                <a:r>
                  <a:rPr lang="ru-RU" dirty="0" smtClean="0">
                    <a:ea typeface="Times New Roman" panose="02020603050405020304" pitchFamily="18" charset="0"/>
                    <a:cs typeface="Calibri" panose="020F0502020204030204" pitchFamily="34" charset="0"/>
                  </a:rPr>
                  <a:t>→ </a:t>
                </a:r>
                <a:r>
                  <a:rPr lang="ru-RU" dirty="0" smtClean="0"/>
                  <a:t>НДФЛ </a:t>
                </a:r>
                <a:r>
                  <a:rPr lang="ru-RU" sz="2000" dirty="0"/>
                  <a:t>–</a:t>
                </a:r>
                <a14:m>
                  <m:oMath xmlns:m="http://schemas.openxmlformats.org/officeDocument/2006/math">
                    <m:r>
                      <a:rPr lang="ru-RU" sz="2000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b="1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𝟑𝟗</m:t>
                    </m:r>
                    <m:r>
                      <a:rPr lang="ru-RU" sz="2000" b="1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2000" b="1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𝟎𝟎𝟎</m:t>
                    </m:r>
                    <m:r>
                      <a:rPr lang="ru-RU" sz="2000" b="1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b="1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руб</m:t>
                    </m:r>
                    <m:r>
                      <a:rPr lang="en-US" sz="2000" b="1" i="1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ru-RU" sz="2000" dirty="0">
                    <a:ea typeface="Times New Roman" panose="02020603050405020304" pitchFamily="18" charset="0"/>
                    <a:cs typeface="Calibri" panose="020F0502020204030204" pitchFamily="34" charset="0"/>
                  </a:rPr>
                  <a:t> </a:t>
                </a:r>
                <a:r>
                  <a:rPr lang="ru-RU" dirty="0" smtClean="0">
                    <a:ea typeface="Times New Roman" panose="02020603050405020304" pitchFamily="18" charset="0"/>
                    <a:cs typeface="Calibri" panose="020F0502020204030204" pitchFamily="34" charset="0"/>
                  </a:rPr>
                  <a:t>→ </a:t>
                </a:r>
                <a:r>
                  <a:rPr lang="ru-RU" dirty="0" smtClean="0"/>
                  <a:t>уплатить не </a:t>
                </a:r>
                <a:r>
                  <a:rPr lang="ru-RU" dirty="0"/>
                  <a:t>позднее </a:t>
                </a:r>
                <a:r>
                  <a:rPr lang="ru-RU" dirty="0" smtClean="0"/>
                  <a:t>05.02</a:t>
                </a:r>
                <a:endParaRPr lang="ru-RU" dirty="0"/>
              </a:p>
              <a:p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8339" y="1000461"/>
                <a:ext cx="10644716" cy="5578761"/>
              </a:xfrm>
              <a:blipFill>
                <a:blip r:embed="rId3"/>
                <a:stretch>
                  <a:fillRect l="-916" t="-15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4017D22A-C2FD-BBFC-A5C8-69B4D76FF412}"/>
              </a:ext>
            </a:extLst>
          </p:cNvPr>
          <p:cNvGrpSpPr/>
          <p:nvPr/>
        </p:nvGrpSpPr>
        <p:grpSpPr>
          <a:xfrm>
            <a:off x="828339" y="5317338"/>
            <a:ext cx="10644716" cy="1261884"/>
            <a:chOff x="787484" y="2202671"/>
            <a:chExt cx="10644716" cy="126188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B659393-F778-5439-B35B-24494BA4DDA0}"/>
                </a:ext>
              </a:extLst>
            </p:cNvPr>
            <p:cNvSpPr txBox="1"/>
            <p:nvPr/>
          </p:nvSpPr>
          <p:spPr>
            <a:xfrm>
              <a:off x="787484" y="2202671"/>
              <a:ext cx="10644716" cy="1261884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 smtClean="0"/>
                <a:t>Не нужно во </a:t>
              </a:r>
              <a:r>
                <a:rPr lang="ru-RU" sz="2400" dirty="0"/>
                <a:t>второе уведомление </a:t>
              </a:r>
              <a:r>
                <a:rPr lang="ru-RU" sz="2400" dirty="0" smtClean="0"/>
                <a:t>включать сумму НДФЛ из </a:t>
              </a:r>
              <a:r>
                <a:rPr lang="ru-RU" sz="2400" dirty="0"/>
                <a:t>первого </a:t>
              </a:r>
              <a:r>
                <a:rPr lang="ru-RU" sz="2400" dirty="0" smtClean="0"/>
                <a:t>— </a:t>
              </a:r>
              <a:r>
                <a:rPr lang="ru-RU" sz="2400" dirty="0"/>
                <a:t>второе не «затирает» на ЕНС начисление по </a:t>
              </a:r>
              <a:r>
                <a:rPr lang="ru-RU" sz="2400" dirty="0" smtClean="0"/>
                <a:t>первому уведомлению.</a:t>
              </a:r>
              <a:endParaRPr lang="ru-RU" sz="2400" dirty="0"/>
            </a:p>
          </p:txBody>
        </p:sp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41467409-1013-3BD0-8493-0C432343BA23}"/>
                </a:ext>
              </a:extLst>
            </p:cNvPr>
            <p:cNvGrpSpPr/>
            <p:nvPr/>
          </p:nvGrpSpPr>
          <p:grpSpPr>
            <a:xfrm>
              <a:off x="918864" y="2258957"/>
              <a:ext cx="1267837" cy="422136"/>
              <a:chOff x="918864" y="2258957"/>
              <a:chExt cx="1267837" cy="422136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5079DD15-BFB6-C6D0-92D4-8A4285F3C03D}"/>
                  </a:ext>
                </a:extLst>
              </p:cNvPr>
              <p:cNvSpPr/>
              <p:nvPr/>
            </p:nvSpPr>
            <p:spPr>
              <a:xfrm>
                <a:off x="1265551" y="2280983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8" name="Рисунок 7">
                <a:extLst>
                  <a:ext uri="{FF2B5EF4-FFF2-40B4-BE49-F238E27FC236}">
                    <a16:creationId xmlns:a16="http://schemas.microsoft.com/office/drawing/2014/main" id="{668BAB21-E33E-A35E-2499-43D9CFEFB6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8864" y="2258957"/>
                <a:ext cx="346687" cy="34668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382957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28774" y="123698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НДФЛ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036145"/>
            <a:ext cx="10649607" cy="5446681"/>
          </a:xfrm>
        </p:spPr>
        <p:txBody>
          <a:bodyPr/>
          <a:lstStyle/>
          <a:p>
            <a:pPr fontAlgn="base"/>
            <a:r>
              <a:rPr lang="ru-RU" b="1" dirty="0"/>
              <a:t>Что осталось </a:t>
            </a:r>
            <a:r>
              <a:rPr lang="ru-RU" b="1" dirty="0" smtClean="0"/>
              <a:t>неизменным в 2024 году</a:t>
            </a:r>
            <a:endParaRPr lang="ru-RU" b="1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 зарплату нужно выплачивать не реже двух раз в месяц и рассчитывать за фактически отработанные в каждой половине месяца дни (ст. 136 ТК РФ);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удерживать НДФЛ нужно при каждой выплате зарплаты (подп. 1 п. 1 ст. 223, п. 3, 4 ст. 226 НК РФ);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независимо от того, за какой месяц зарплата начислена, НДФЛ с нее попадает в уведомление за тот период, в котором должен быть удержан;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по уведомлениям, сданным раньше крайнего срока, НДФЛ сразу зачитывается на ЕНС (п. 7 ст. 78 НК РФ).</a:t>
            </a:r>
          </a:p>
          <a:p>
            <a:pPr fontAlgn="base"/>
            <a:endParaRPr lang="ru-RU" dirty="0"/>
          </a:p>
          <a:p>
            <a:pPr fontAlgn="base"/>
            <a:endParaRPr lang="ru-RU" dirty="0"/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4017D22A-C2FD-BBFC-A5C8-69B4D76FF412}"/>
              </a:ext>
            </a:extLst>
          </p:cNvPr>
          <p:cNvGrpSpPr/>
          <p:nvPr/>
        </p:nvGrpSpPr>
        <p:grpSpPr>
          <a:xfrm>
            <a:off x="838200" y="4847559"/>
            <a:ext cx="10649606" cy="1569660"/>
            <a:chOff x="787484" y="2202671"/>
            <a:chExt cx="10515600" cy="156966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B659393-F778-5439-B35B-24494BA4DDA0}"/>
                </a:ext>
              </a:extLst>
            </p:cNvPr>
            <p:cNvSpPr txBox="1"/>
            <p:nvPr/>
          </p:nvSpPr>
          <p:spPr>
            <a:xfrm>
              <a:off x="787484" y="2202671"/>
              <a:ext cx="10515600" cy="1569660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endParaRPr lang="ru-RU" sz="2400" dirty="0" smtClean="0"/>
            </a:p>
            <a:p>
              <a:r>
                <a:rPr lang="ru-RU" sz="2400" dirty="0" smtClean="0"/>
                <a:t>Не нужно сдавать уведомление за тот период, в котором не </a:t>
              </a:r>
              <a:r>
                <a:rPr lang="ru-RU" sz="2400" dirty="0"/>
                <a:t>должны были удерживать </a:t>
              </a:r>
              <a:r>
                <a:rPr lang="ru-RU" sz="2400" dirty="0" smtClean="0"/>
                <a:t>НДФЛ (в периоде не было ни одной выплаты </a:t>
              </a:r>
              <a:r>
                <a:rPr lang="ru-RU" sz="2400" dirty="0"/>
                <a:t>облагаемого </a:t>
              </a:r>
              <a:r>
                <a:rPr lang="ru-RU" sz="2400" dirty="0" smtClean="0"/>
                <a:t>дохода, выплатили </a:t>
              </a:r>
              <a:r>
                <a:rPr lang="ru-RU" sz="2400" dirty="0"/>
                <a:t>только доходы, полностью «закрытые» </a:t>
              </a:r>
              <a:r>
                <a:rPr lang="ru-RU" sz="2400" dirty="0" smtClean="0"/>
                <a:t>вычетом).</a:t>
              </a:r>
              <a:endParaRPr lang="ru-RU" sz="2800" b="1" dirty="0" smtClean="0">
                <a:solidFill>
                  <a:srgbClr val="E6E0EB"/>
                </a:solidFill>
              </a:endParaRPr>
            </a:p>
          </p:txBody>
        </p:sp>
        <p:grpSp>
          <p:nvGrpSpPr>
            <p:cNvPr id="13" name="Группа 12">
              <a:extLst>
                <a:ext uri="{FF2B5EF4-FFF2-40B4-BE49-F238E27FC236}">
                  <a16:creationId xmlns:a16="http://schemas.microsoft.com/office/drawing/2014/main" id="{41467409-1013-3BD0-8493-0C432343BA23}"/>
                </a:ext>
              </a:extLst>
            </p:cNvPr>
            <p:cNvGrpSpPr/>
            <p:nvPr/>
          </p:nvGrpSpPr>
          <p:grpSpPr>
            <a:xfrm>
              <a:off x="918864" y="2258957"/>
              <a:ext cx="1267837" cy="422136"/>
              <a:chOff x="918864" y="2258957"/>
              <a:chExt cx="1267837" cy="422136"/>
            </a:xfrm>
          </p:grpSpPr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5079DD15-BFB6-C6D0-92D4-8A4285F3C03D}"/>
                  </a:ext>
                </a:extLst>
              </p:cNvPr>
              <p:cNvSpPr/>
              <p:nvPr/>
            </p:nvSpPr>
            <p:spPr>
              <a:xfrm>
                <a:off x="1265551" y="2280983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5" name="Рисунок 14">
                <a:extLst>
                  <a:ext uri="{FF2B5EF4-FFF2-40B4-BE49-F238E27FC236}">
                    <a16:creationId xmlns:a16="http://schemas.microsoft.com/office/drawing/2014/main" id="{668BAB21-E33E-A35E-2499-43D9CFEFB6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8864" y="2258957"/>
                <a:ext cx="346687" cy="34668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580058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353096" y="116579"/>
            <a:ext cx="8119617" cy="365125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</a:t>
            </a:r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8081" y="1002211"/>
            <a:ext cx="10988859" cy="5533904"/>
          </a:xfrm>
          <a:ln>
            <a:noFill/>
          </a:ln>
        </p:spPr>
        <p:txBody>
          <a:bodyPr>
            <a:noAutofit/>
          </a:bodyPr>
          <a:lstStyle/>
          <a:p>
            <a:pPr fontAlgn="base"/>
            <a:r>
              <a:rPr lang="ru-RU" b="1" dirty="0" smtClean="0"/>
              <a:t>Календарь </a:t>
            </a:r>
            <a:r>
              <a:rPr lang="ru-RU" b="1" dirty="0"/>
              <a:t>по НДФЛ, исчисленному и удержанному в 2024 году</a:t>
            </a:r>
            <a:endParaRPr lang="ru-RU" dirty="0"/>
          </a:p>
          <a:p>
            <a:pPr fontAlgn="base"/>
            <a:r>
              <a:rPr lang="ru-RU" b="1" dirty="0" smtClean="0"/>
              <a:t>Документы:</a:t>
            </a:r>
            <a:r>
              <a:rPr lang="ru-RU" dirty="0" smtClean="0"/>
              <a:t> </a:t>
            </a:r>
          </a:p>
          <a:p>
            <a:pPr marL="342900" indent="-342900" fontAlgn="base">
              <a:buFont typeface="Wingdings" panose="05000000000000000000" pitchFamily="2" charset="2"/>
              <a:buChar char="ü"/>
            </a:pPr>
            <a:r>
              <a:rPr lang="ru-RU" dirty="0" smtClean="0"/>
              <a:t>Письмо ФНС от 04.12.2023 № БС-4-11/15166@ (рекомендуемая форма 6-НДФЛ) </a:t>
            </a:r>
          </a:p>
          <a:p>
            <a:pPr marL="342900" indent="-342900" fontAlgn="base">
              <a:buFont typeface="Wingdings" panose="05000000000000000000" pitchFamily="2" charset="2"/>
              <a:buChar char="ü"/>
            </a:pPr>
            <a:r>
              <a:rPr lang="ru-RU" dirty="0" smtClean="0"/>
              <a:t>Проект </a:t>
            </a:r>
            <a:r>
              <a:rPr lang="ru-RU" dirty="0"/>
              <a:t>Приказа </a:t>
            </a:r>
            <a:r>
              <a:rPr lang="ru-RU" dirty="0" smtClean="0"/>
              <a:t>ФНС – ID</a:t>
            </a:r>
            <a:r>
              <a:rPr lang="ru-RU" dirty="0"/>
              <a:t>: </a:t>
            </a:r>
            <a:r>
              <a:rPr lang="ru-RU" dirty="0" smtClean="0"/>
              <a:t>01/02/12-23/00144424 (код периода в уведомлении)</a:t>
            </a:r>
            <a:endParaRPr lang="ru-RU" dirty="0"/>
          </a:p>
          <a:p>
            <a:pPr fontAlgn="base"/>
            <a:endParaRPr lang="ru-RU" b="1" dirty="0" smtClean="0"/>
          </a:p>
          <a:p>
            <a:pPr fontAlgn="base"/>
            <a:endParaRPr lang="ru-RU" sz="4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738081" y="2946444"/>
          <a:ext cx="10717448" cy="3525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0837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1742752">
                  <a:extLst>
                    <a:ext uri="{9D8B030D-6E8A-4147-A177-3AD203B41FA5}">
                      <a16:colId xmlns:a16="http://schemas.microsoft.com/office/drawing/2014/main" val="1049582276"/>
                    </a:ext>
                  </a:extLst>
                </a:gridCol>
                <a:gridCol w="1653271">
                  <a:extLst>
                    <a:ext uri="{9D8B030D-6E8A-4147-A177-3AD203B41FA5}">
                      <a16:colId xmlns:a16="http://schemas.microsoft.com/office/drawing/2014/main" val="4085561841"/>
                    </a:ext>
                  </a:extLst>
                </a:gridCol>
                <a:gridCol w="1640487">
                  <a:extLst>
                    <a:ext uri="{9D8B030D-6E8A-4147-A177-3AD203B41FA5}">
                      <a16:colId xmlns:a16="http://schemas.microsoft.com/office/drawing/2014/main" val="148284628"/>
                    </a:ext>
                  </a:extLst>
                </a:gridCol>
                <a:gridCol w="1423176">
                  <a:extLst>
                    <a:ext uri="{9D8B030D-6E8A-4147-A177-3AD203B41FA5}">
                      <a16:colId xmlns:a16="http://schemas.microsoft.com/office/drawing/2014/main" val="1902754518"/>
                    </a:ext>
                  </a:extLst>
                </a:gridCol>
                <a:gridCol w="1506925">
                  <a:extLst>
                    <a:ext uri="{9D8B030D-6E8A-4147-A177-3AD203B41FA5}">
                      <a16:colId xmlns:a16="http://schemas.microsoft.com/office/drawing/2014/main" val="3867919154"/>
                    </a:ext>
                  </a:extLst>
                </a:gridCol>
              </a:tblGrid>
              <a:tr h="410400"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НДФЛ, исчисленный и</a:t>
                      </a:r>
                      <a:r>
                        <a:rPr lang="ru-RU" sz="1800" b="1" dirty="0" smtClean="0"/>
                        <a:t> 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удержанный в период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Код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в поле 5 уведомления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Срок сдачи уведомления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Срок уплаты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Строки расчета 6-НДФЛ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56456"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solidFill>
                      <a:srgbClr val="F3F0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разделе 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разделе 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00416"/>
                  </a:ext>
                </a:extLst>
              </a:tr>
              <a:tr h="380613">
                <a:tc gridSpan="6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квартал  (срок сдачи расчета 6-НДФЛ 25.04.2024)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164968"/>
                  </a:ext>
                </a:extLst>
              </a:tr>
              <a:tr h="36868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01.01 – 22.01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21/01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25.0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29.0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488248"/>
                  </a:ext>
                </a:extLst>
              </a:tr>
              <a:tr h="364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23.01 – 31.01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21/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05.02.2024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05.02.2024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684438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01.02 – 22.02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21/02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26.02.2024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28.02.2024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049374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23.02 – 29.02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21/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04.03.2024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05.03.2024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065585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01.03 – 22.03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21/03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25.03.2024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28.03.2024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475382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23.03 – 31.03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21/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03.04.2024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05.04.2024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010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501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168576" y="112478"/>
            <a:ext cx="8119617" cy="365125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</a:t>
            </a:r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8" y="1002212"/>
            <a:ext cx="10766071" cy="5423192"/>
          </a:xfrm>
          <a:ln>
            <a:noFill/>
          </a:ln>
        </p:spPr>
        <p:txBody>
          <a:bodyPr>
            <a:noAutofit/>
          </a:bodyPr>
          <a:lstStyle/>
          <a:p>
            <a:pPr fontAlgn="base"/>
            <a:r>
              <a:rPr lang="ru-RU" b="1" dirty="0" smtClean="0"/>
              <a:t>Календарь по НДФЛ для 2024 года</a:t>
            </a:r>
            <a:endParaRPr lang="ru-RU" b="1" dirty="0"/>
          </a:p>
          <a:p>
            <a:pPr fontAlgn="base"/>
            <a:endParaRPr lang="ru-RU" sz="4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838198" y="1926924"/>
          <a:ext cx="10330142" cy="3616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7183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1677084">
                  <a:extLst>
                    <a:ext uri="{9D8B030D-6E8A-4147-A177-3AD203B41FA5}">
                      <a16:colId xmlns:a16="http://schemas.microsoft.com/office/drawing/2014/main" val="1049582276"/>
                    </a:ext>
                  </a:extLst>
                </a:gridCol>
                <a:gridCol w="1590974">
                  <a:extLst>
                    <a:ext uri="{9D8B030D-6E8A-4147-A177-3AD203B41FA5}">
                      <a16:colId xmlns:a16="http://schemas.microsoft.com/office/drawing/2014/main" val="4085561841"/>
                    </a:ext>
                  </a:extLst>
                </a:gridCol>
                <a:gridCol w="1578672">
                  <a:extLst>
                    <a:ext uri="{9D8B030D-6E8A-4147-A177-3AD203B41FA5}">
                      <a16:colId xmlns:a16="http://schemas.microsoft.com/office/drawing/2014/main" val="148284628"/>
                    </a:ext>
                  </a:extLst>
                </a:gridCol>
                <a:gridCol w="1369550">
                  <a:extLst>
                    <a:ext uri="{9D8B030D-6E8A-4147-A177-3AD203B41FA5}">
                      <a16:colId xmlns:a16="http://schemas.microsoft.com/office/drawing/2014/main" val="1902754518"/>
                    </a:ext>
                  </a:extLst>
                </a:gridCol>
                <a:gridCol w="1466679">
                  <a:extLst>
                    <a:ext uri="{9D8B030D-6E8A-4147-A177-3AD203B41FA5}">
                      <a16:colId xmlns:a16="http://schemas.microsoft.com/office/drawing/2014/main" val="3867919154"/>
                    </a:ext>
                  </a:extLst>
                </a:gridCol>
              </a:tblGrid>
              <a:tr h="410400"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НДФЛ, исчисленный и</a:t>
                      </a:r>
                      <a:r>
                        <a:rPr lang="ru-RU" sz="1800" b="1" dirty="0" smtClean="0"/>
                        <a:t> 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удержанный в период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Код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в поле 5 уведомления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Срок сдачи уведомления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Срок уплаты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Строки расчета 6-НДФЛ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410400"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solidFill>
                      <a:srgbClr val="F3F0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разделе 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разделе 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00416"/>
                  </a:ext>
                </a:extLst>
              </a:tr>
              <a:tr h="417864">
                <a:tc gridSpan="6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Полугодие (срок сдачи расчета 6-НДФЛ 25.07.2024)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164968"/>
                  </a:ext>
                </a:extLst>
              </a:tr>
              <a:tr h="36868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01.04 – 22.04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31/01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25.04.2024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02.05.2024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488248"/>
                  </a:ext>
                </a:extLst>
              </a:tr>
              <a:tr h="364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23.04 – 30.04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31/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03.05.2024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06.05.2024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684438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01.05 – 22.05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31/02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27.05.2024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28.05.2024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049374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23.05 – 31.05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31/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03.06.2024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05.06.2024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065585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01.06 – 22.06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31/03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25.06.2024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28.06.2024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475382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23.06 – 30.06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31/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03.07.2024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05.07.2024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010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70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13681" y="112477"/>
            <a:ext cx="8119617" cy="365125"/>
          </a:xfrm>
        </p:spPr>
        <p:txBody>
          <a:bodyPr/>
          <a:lstStyle/>
          <a:p>
            <a:pPr algn="r"/>
            <a:r>
              <a:rPr lang="ru-RU" dirty="0"/>
              <a:t>Новшества-2024 по </a:t>
            </a:r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8" y="1002210"/>
            <a:ext cx="10860381" cy="5513403"/>
          </a:xfrm>
          <a:ln>
            <a:noFill/>
          </a:ln>
        </p:spPr>
        <p:txBody>
          <a:bodyPr>
            <a:noAutofit/>
          </a:bodyPr>
          <a:lstStyle/>
          <a:p>
            <a:pPr fontAlgn="base"/>
            <a:r>
              <a:rPr lang="ru-RU" b="1" dirty="0" smtClean="0"/>
              <a:t>Календарь по НДФЛ для 2024 года</a:t>
            </a:r>
            <a:endParaRPr lang="ru-RU" b="1" dirty="0"/>
          </a:p>
          <a:p>
            <a:pPr fontAlgn="base"/>
            <a:endParaRPr lang="ru-RU" sz="4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838198" y="1939225"/>
          <a:ext cx="10330142" cy="3653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7183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1677084">
                  <a:extLst>
                    <a:ext uri="{9D8B030D-6E8A-4147-A177-3AD203B41FA5}">
                      <a16:colId xmlns:a16="http://schemas.microsoft.com/office/drawing/2014/main" val="1049582276"/>
                    </a:ext>
                  </a:extLst>
                </a:gridCol>
                <a:gridCol w="1590974">
                  <a:extLst>
                    <a:ext uri="{9D8B030D-6E8A-4147-A177-3AD203B41FA5}">
                      <a16:colId xmlns:a16="http://schemas.microsoft.com/office/drawing/2014/main" val="4085561841"/>
                    </a:ext>
                  </a:extLst>
                </a:gridCol>
                <a:gridCol w="1578672">
                  <a:extLst>
                    <a:ext uri="{9D8B030D-6E8A-4147-A177-3AD203B41FA5}">
                      <a16:colId xmlns:a16="http://schemas.microsoft.com/office/drawing/2014/main" val="148284628"/>
                    </a:ext>
                  </a:extLst>
                </a:gridCol>
                <a:gridCol w="1369550">
                  <a:extLst>
                    <a:ext uri="{9D8B030D-6E8A-4147-A177-3AD203B41FA5}">
                      <a16:colId xmlns:a16="http://schemas.microsoft.com/office/drawing/2014/main" val="1902754518"/>
                    </a:ext>
                  </a:extLst>
                </a:gridCol>
                <a:gridCol w="1466679">
                  <a:extLst>
                    <a:ext uri="{9D8B030D-6E8A-4147-A177-3AD203B41FA5}">
                      <a16:colId xmlns:a16="http://schemas.microsoft.com/office/drawing/2014/main" val="3867919154"/>
                    </a:ext>
                  </a:extLst>
                </a:gridCol>
              </a:tblGrid>
              <a:tr h="410400"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НДФЛ, исчисленный и удержанный в период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Код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в поле 5 уведомления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Срок сдачи уведомления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Срок уплаты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Строки расчета 6-НДФЛ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410400"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solidFill>
                      <a:srgbClr val="F3F0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разделе 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разделе 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00416"/>
                  </a:ext>
                </a:extLst>
              </a:tr>
              <a:tr h="442696">
                <a:tc gridSpan="6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месяцев</a:t>
                      </a:r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(срок сдачи расчета 6-НДФЛ 25.10.2024)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164968"/>
                  </a:ext>
                </a:extLst>
              </a:tr>
              <a:tr h="36868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01.07 – 22.07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33/01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25.07.2024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29.07.2024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488248"/>
                  </a:ext>
                </a:extLst>
              </a:tr>
              <a:tr h="364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23.07 – 31.07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33/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05.08.2024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05.08.2024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684438"/>
                  </a:ext>
                </a:extLst>
              </a:tr>
              <a:tr h="422442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01.08 – 22.08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33/02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26.08.2024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28.08.2024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049374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23.08 – 31.08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33/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03.09.2024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05.09.2024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065585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01.09 – 22.09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33/03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25.09.2024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30.09.2024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475382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23.09 – 30.09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33/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03.10.2024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07.10.2024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010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4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187380" y="113553"/>
            <a:ext cx="8119617" cy="365125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</a:t>
            </a:r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5102" y="1051415"/>
            <a:ext cx="10431895" cy="5189467"/>
          </a:xfrm>
          <a:ln>
            <a:noFill/>
          </a:ln>
        </p:spPr>
        <p:txBody>
          <a:bodyPr>
            <a:noAutofit/>
          </a:bodyPr>
          <a:lstStyle/>
          <a:p>
            <a:pPr fontAlgn="base"/>
            <a:r>
              <a:rPr lang="ru-RU" b="1" dirty="0" smtClean="0"/>
              <a:t>Календарь по НДФЛ для 2024 года</a:t>
            </a:r>
            <a:endParaRPr lang="ru-RU" b="1" dirty="0"/>
          </a:p>
          <a:p>
            <a:pPr fontAlgn="base"/>
            <a:endParaRPr lang="ru-RU" sz="4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838198" y="1939225"/>
          <a:ext cx="10330142" cy="3632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7183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1677084">
                  <a:extLst>
                    <a:ext uri="{9D8B030D-6E8A-4147-A177-3AD203B41FA5}">
                      <a16:colId xmlns:a16="http://schemas.microsoft.com/office/drawing/2014/main" val="1049582276"/>
                    </a:ext>
                  </a:extLst>
                </a:gridCol>
                <a:gridCol w="1590974">
                  <a:extLst>
                    <a:ext uri="{9D8B030D-6E8A-4147-A177-3AD203B41FA5}">
                      <a16:colId xmlns:a16="http://schemas.microsoft.com/office/drawing/2014/main" val="4085561841"/>
                    </a:ext>
                  </a:extLst>
                </a:gridCol>
                <a:gridCol w="1578672">
                  <a:extLst>
                    <a:ext uri="{9D8B030D-6E8A-4147-A177-3AD203B41FA5}">
                      <a16:colId xmlns:a16="http://schemas.microsoft.com/office/drawing/2014/main" val="148284628"/>
                    </a:ext>
                  </a:extLst>
                </a:gridCol>
                <a:gridCol w="1369550">
                  <a:extLst>
                    <a:ext uri="{9D8B030D-6E8A-4147-A177-3AD203B41FA5}">
                      <a16:colId xmlns:a16="http://schemas.microsoft.com/office/drawing/2014/main" val="1902754518"/>
                    </a:ext>
                  </a:extLst>
                </a:gridCol>
                <a:gridCol w="1466679">
                  <a:extLst>
                    <a:ext uri="{9D8B030D-6E8A-4147-A177-3AD203B41FA5}">
                      <a16:colId xmlns:a16="http://schemas.microsoft.com/office/drawing/2014/main" val="3867919154"/>
                    </a:ext>
                  </a:extLst>
                </a:gridCol>
              </a:tblGrid>
              <a:tr h="410400"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НДФЛ, исчисленный и</a:t>
                      </a:r>
                      <a:r>
                        <a:rPr lang="ru-RU" sz="1800" b="1" dirty="0" smtClean="0"/>
                        <a:t> 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удержанный в период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Код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в поле 5 уведомления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Срок сдачи уведомления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Срок уплаты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Строки расчета 6-НДФЛ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410400">
                <a:tc v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solidFill>
                      <a:srgbClr val="F3F0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разделе 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разделе 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500416"/>
                  </a:ext>
                </a:extLst>
              </a:tr>
              <a:tr h="433413">
                <a:tc gridSpan="6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Год (срок сдачи расчета 6-НДФЛ 25.02.2025)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6FAB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164968"/>
                  </a:ext>
                </a:extLst>
              </a:tr>
              <a:tr h="36868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01.10 – 22.10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34/01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25.10.2024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28.10.2024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488248"/>
                  </a:ext>
                </a:extLst>
              </a:tr>
              <a:tr h="364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23.10 – 31.10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34/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05.11.2024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05.11.2024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684438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01.11 – 22.11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34/02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25.11.2024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28.11.2024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049374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23.11 – 30.11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34/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03.12.2024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05.12.2024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065585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01.12 – 22.12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34/03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25.12.2024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28.12.2024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475382"/>
                  </a:ext>
                </a:extLst>
              </a:tr>
              <a:tr h="410400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23.12 – 31.12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34/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28.12.2024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28.12.2024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000" marR="90000" marT="46800" marB="46800"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010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839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</a:t>
            </a:r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036145"/>
            <a:ext cx="10649607" cy="5446681"/>
          </a:xfrm>
        </p:spPr>
        <p:txBody>
          <a:bodyPr/>
          <a:lstStyle/>
          <a:p>
            <a:pPr fontAlgn="base"/>
            <a:r>
              <a:rPr lang="ru-RU" b="1" dirty="0" smtClean="0"/>
              <a:t>Что сделать, чтобы подавать одно уведомление за месяц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Изменить </a:t>
            </a:r>
            <a:r>
              <a:rPr lang="ru-RU" dirty="0"/>
              <a:t>сроки выплаты </a:t>
            </a:r>
            <a:r>
              <a:rPr lang="ru-RU" dirty="0" smtClean="0"/>
              <a:t>зарплаты так, </a:t>
            </a:r>
            <a:r>
              <a:rPr lang="ru-RU" dirty="0"/>
              <a:t>чтобы обе даты попадали в период с 1-го по 22-е число каждого </a:t>
            </a:r>
            <a:r>
              <a:rPr lang="ru-RU" dirty="0" smtClean="0"/>
              <a:t>месяца. Например, 5-го</a:t>
            </a:r>
            <a:r>
              <a:rPr lang="ru-RU" dirty="0"/>
              <a:t> числа зарплата за вторую половину предыдущего </a:t>
            </a:r>
            <a:r>
              <a:rPr lang="ru-RU" dirty="0" smtClean="0"/>
              <a:t>месяца и 20-го</a:t>
            </a:r>
            <a:r>
              <a:rPr lang="ru-RU" dirty="0"/>
              <a:t> числа — зарплата за первую половину текущего. </a:t>
            </a:r>
            <a:endParaRPr lang="ru-RU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Больничные </a:t>
            </a:r>
            <a:r>
              <a:rPr lang="ru-RU" dirty="0"/>
              <a:t>за первые 3 дня выплачивать, как и положено, вместе с ближайшей </a:t>
            </a:r>
            <a:r>
              <a:rPr lang="ru-RU" dirty="0" smtClean="0"/>
              <a:t>зарплатой.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Отпускные выдавать </a:t>
            </a:r>
            <a:r>
              <a:rPr lang="ru-RU" dirty="0"/>
              <a:t>раньше, чем за минимальные 3 дня до начала отпуска — так, чтобы выплата была не позже 22-го числа. </a:t>
            </a:r>
            <a:endParaRPr lang="ru-RU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Сроки </a:t>
            </a:r>
            <a:r>
              <a:rPr lang="ru-RU" dirty="0"/>
              <a:t>выплат при заключении ГПД с </a:t>
            </a:r>
            <a:r>
              <a:rPr lang="ru-RU" dirty="0" smtClean="0"/>
              <a:t>физлицами устанавливать так</a:t>
            </a:r>
            <a:r>
              <a:rPr lang="ru-RU" dirty="0"/>
              <a:t>, чтобы выплата была не позже 22-го числа. </a:t>
            </a:r>
          </a:p>
          <a:p>
            <a:pPr fontAlgn="base"/>
            <a:r>
              <a:rPr lang="ru-RU" dirty="0" smtClean="0"/>
              <a:t>Тогда останется только одно уведомление в месяц со сроком сдачи 25-го числа и сроком уплаты налога 28-го числа того же месяца. И не </a:t>
            </a:r>
            <a:r>
              <a:rPr lang="ru-RU" dirty="0"/>
              <a:t>придется сдавать уведомление</a:t>
            </a:r>
            <a:r>
              <a:rPr lang="ru-RU" dirty="0" smtClean="0"/>
              <a:t> за период с 23-го по 31-е каждого месяца.</a:t>
            </a:r>
            <a:endParaRPr lang="ru-RU" dirty="0"/>
          </a:p>
          <a:p>
            <a:pPr fontAlgn="base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14952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15138</TotalTime>
  <Words>642</Words>
  <Application>Microsoft Office PowerPoint</Application>
  <PresentationFormat>Широкоэкранный</PresentationFormat>
  <Paragraphs>245</Paragraphs>
  <Slides>8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Алексеева Елена Анатольевна</cp:lastModifiedBy>
  <cp:revision>1484</cp:revision>
  <dcterms:created xsi:type="dcterms:W3CDTF">2022-05-22T12:20:38Z</dcterms:created>
  <dcterms:modified xsi:type="dcterms:W3CDTF">2024-01-17T20:56:37Z</dcterms:modified>
</cp:coreProperties>
</file>