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7"/>
  </p:notesMasterIdLst>
  <p:handoutMasterIdLst>
    <p:handoutMasterId r:id="rId8"/>
  </p:handoutMasterIdLst>
  <p:sldIdLst>
    <p:sldId id="798" r:id="rId3"/>
    <p:sldId id="799" r:id="rId4"/>
    <p:sldId id="804" r:id="rId5"/>
    <p:sldId id="805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98"/>
            <p14:sldId id="799"/>
            <p14:sldId id="804"/>
            <p14:sldId id="8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6E0EB"/>
    <a:srgbClr val="C1B1D1"/>
    <a:srgbClr val="8D6FAB"/>
    <a:srgbClr val="987DB3"/>
    <a:srgbClr val="9B6EBC"/>
    <a:srgbClr val="764696"/>
    <a:srgbClr val="FF9999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1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>
              <a:solidFill>
                <a:srgbClr val="50236E"/>
              </a:solidFill>
            </a:endParaRPr>
          </a:p>
          <a:p>
            <a:r>
              <a:rPr lang="ru-RU" b="1" dirty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13%</a:t>
            </a: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2721</a:t>
                      </a: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2720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</a:rPr>
                        <a:t>Все прочие подарки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/>
                  <a:t>3.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РФ):</a:t>
                </a:r>
                <a:endParaRPr lang="en-US" sz="2000" i="1" dirty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4.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перерасчета:</a:t>
                </a:r>
                <a: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6855" y="5374558"/>
              <a:ext cx="241489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dirty="0">
                  <a:solidFill>
                    <a:srgbClr val="50236E"/>
                  </a:solidFill>
                </a:rPr>
                <a:t>Материалы по теме</a:t>
              </a:r>
            </a:p>
          </p:txBody>
        </p: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87" y="5398268"/>
            <a:ext cx="321909" cy="32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 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2023 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 июля 2023 г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12:00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Лекторы</a:t>
            </a: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 1 </a:t>
            </a:r>
            <a:r>
              <a:rPr lang="ru-RU" dirty="0" err="1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16981"/>
            <a:ext cx="1643743" cy="37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имущество: на что надо обратить внимание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C6EE038-2FBA-4A43-A256-2BA0F07D57D2}"/>
              </a:ext>
            </a:extLst>
          </p:cNvPr>
          <p:cNvSpPr/>
          <p:nvPr/>
        </p:nvSpPr>
        <p:spPr>
          <a:xfrm>
            <a:off x="810245" y="1928828"/>
            <a:ext cx="10571509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50236E"/>
                </a:solidFill>
              </a:rPr>
              <a:t>Завершена рассылка сообщений об имущественных налогах за 2023 г.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07.06.2024 ФНС объявила, что все сообщения об исчисленных инспекциями суммах налогов в отношении транспортных средств и недвижимости, принадлежавших юрлицам в течение 2023 г., направлены адресатам-налогоплательщикам.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сообщения включены расчеты: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транспортного налога,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земельного налога,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налога на имущество организаций по «кадастровой» недвижимости.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E12647F4-E987-43E3-8A1B-5A178E3AB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6" y="757504"/>
            <a:ext cx="9429488" cy="68481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4000" b="1" dirty="0">
                <a:solidFill>
                  <a:srgbClr val="50236E"/>
                </a:solidFill>
              </a:rPr>
              <a:t>Налог на имущество: на что надо обратить внимание </a:t>
            </a:r>
          </a:p>
        </p:txBody>
      </p:sp>
    </p:spTree>
    <p:extLst>
      <p:ext uri="{BB962C8B-B14F-4D97-AF65-F5344CB8AC3E}">
        <p14:creationId xmlns:p14="http://schemas.microsoft.com/office/powerpoint/2010/main" val="2817902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имущество: на что надо обратить внимание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6B7EA86-B845-45CD-B1D7-407C10DF67BB}"/>
              </a:ext>
            </a:extLst>
          </p:cNvPr>
          <p:cNvSpPr/>
          <p:nvPr/>
        </p:nvSpPr>
        <p:spPr>
          <a:xfrm>
            <a:off x="700578" y="778417"/>
            <a:ext cx="110298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не согласны с расчетом, в ответ направьте пояснения со своим расчетом (приложите к нему пояснения и/или документы, подтверждающие, в частности, обоснованность применения пониженных налоговых ставок и льгот). Срок - 20 рабочих дней, но и при пропуске этого срока инспекция все равно рассмотрит пояснения и при необходимости пересчитает налог (ст. 386 НК РФ, Письмо Минфина от 19.06.2019 N 03-05-05-02/44672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).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 результатах рассмотрения проинформируют в течение месяца.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не получили сообщение с расчетом налога, направьте в ИФНС заявление о выдаче сообщения. А о приобретенной в 2023 г. недвижимости, облагаемой по кадастровой стоимости, на которую вы не получили расчет налога за 2023 г., до 31.12.2024 подайте в инспекцию сообщение (ст. 23 НК РФ).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организация применяет льготу в отношении какого-либо объекта, по нему сообщение направлять не требуется.</a:t>
            </a:r>
          </a:p>
        </p:txBody>
      </p:sp>
    </p:spTree>
    <p:extLst>
      <p:ext uri="{BB962C8B-B14F-4D97-AF65-F5344CB8AC3E}">
        <p14:creationId xmlns:p14="http://schemas.microsoft.com/office/powerpoint/2010/main" val="333166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имущество: на что надо обратить внимание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096EEA9-D05C-42B1-A971-8B0D6FB1FC36}"/>
              </a:ext>
            </a:extLst>
          </p:cNvPr>
          <p:cNvSpPr/>
          <p:nvPr/>
        </p:nvSpPr>
        <p:spPr>
          <a:xfrm>
            <a:off x="721038" y="736873"/>
            <a:ext cx="1067089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50236E"/>
                </a:solidFill>
              </a:rPr>
              <a:t>Уведомления об авансах по имущественным налогам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ЕНП-уведомление нужно подавать по тем платежам, которые перечисляют до сдачи декларации или без нее. Авансовые платежи по налогам на имущество, транспорт и землю под эти правила подпадают. В том числе не сдают квартальную отчетность и по налогу на имущество (ст. 386 НК РФ).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ЕНП-уведомление нужно перед тем, как будете перечислять платеж. Сумма определяется с учетом аванса по всей недвижимости:  как облагаемой налогом по кадастровой стоимости, так и по среднегодовой стоимости.  Код периода – 34/02.</a:t>
            </a:r>
          </a:p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Срок уплаты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авансового платежа за полугодие </a:t>
            </a:r>
            <a:r>
              <a:rPr lang="ru-RU" sz="2400" b="1" dirty="0">
                <a:solidFill>
                  <a:srgbClr val="50236E"/>
                </a:solidFill>
              </a:rPr>
              <a:t>29.07.2024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(28.07.2024 – ВС).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 УСН налог платят только с недвижимости, облагаемой по кадастровой стоимости. Декларацию не сдают. При ЕСХН - только по имуществу, не используемому в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сельхоздеятельности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(ст. ст. 346.1, 346.11, 386 НК РФ).</a:t>
            </a:r>
          </a:p>
        </p:txBody>
      </p:sp>
    </p:spTree>
    <p:extLst>
      <p:ext uri="{BB962C8B-B14F-4D97-AF65-F5344CB8AC3E}">
        <p14:creationId xmlns:p14="http://schemas.microsoft.com/office/powerpoint/2010/main" val="32511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имущество: на что надо обратить внимание</a:t>
            </a:r>
          </a:p>
        </p:txBody>
      </p:sp>
      <p:sp>
        <p:nvSpPr>
          <p:cNvPr id="3" name="Объект 9">
            <a:extLst>
              <a:ext uri="{FF2B5EF4-FFF2-40B4-BE49-F238E27FC236}">
                <a16:creationId xmlns:a16="http://schemas.microsoft.com/office/drawing/2014/main" id="{B20FF922-B409-46DF-9D34-AA8F830B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878"/>
            <a:ext cx="10515600" cy="5442705"/>
          </a:xfrm>
        </p:spPr>
        <p:txBody>
          <a:bodyPr/>
          <a:lstStyle/>
          <a:p>
            <a:r>
              <a:rPr lang="ru-RU" sz="3000" b="1" dirty="0">
                <a:solidFill>
                  <a:srgbClr val="50236E"/>
                </a:solidFill>
              </a:rPr>
              <a:t>Уведомления по налогу на имущество, </a:t>
            </a:r>
          </a:p>
          <a:p>
            <a:r>
              <a:rPr lang="ru-RU" sz="3000" b="1" dirty="0">
                <a:solidFill>
                  <a:srgbClr val="50236E"/>
                </a:solidFill>
              </a:rPr>
              <a:t>транспортному и земельному налогам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D34C2FA7-70D1-4784-B45E-A70AF63AC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129251"/>
              </p:ext>
            </p:extLst>
          </p:nvPr>
        </p:nvGraphicFramePr>
        <p:xfrm>
          <a:off x="838200" y="2422796"/>
          <a:ext cx="10515600" cy="37133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02276">
                  <a:extLst>
                    <a:ext uri="{9D8B030D-6E8A-4147-A177-3AD203B41FA5}">
                      <a16:colId xmlns:a16="http://schemas.microsoft.com/office/drawing/2014/main" val="2331302576"/>
                    </a:ext>
                  </a:extLst>
                </a:gridCol>
                <a:gridCol w="1843599">
                  <a:extLst>
                    <a:ext uri="{9D8B030D-6E8A-4147-A177-3AD203B41FA5}">
                      <a16:colId xmlns:a16="http://schemas.microsoft.com/office/drawing/2014/main" val="1869446768"/>
                    </a:ext>
                  </a:extLst>
                </a:gridCol>
                <a:gridCol w="3084282">
                  <a:extLst>
                    <a:ext uri="{9D8B030D-6E8A-4147-A177-3AD203B41FA5}">
                      <a16:colId xmlns:a16="http://schemas.microsoft.com/office/drawing/2014/main" val="466002459"/>
                    </a:ext>
                  </a:extLst>
                </a:gridCol>
                <a:gridCol w="3085443">
                  <a:extLst>
                    <a:ext uri="{9D8B030D-6E8A-4147-A177-3AD203B41FA5}">
                      <a16:colId xmlns:a16="http://schemas.microsoft.com/office/drawing/2014/main" val="25570987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Период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C6B7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Код периода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C6B7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Срок сдачи уведомления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C6B7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Срок уплаты налога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C6B7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146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 квартал 2024 г.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34/01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25.04.2024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02.05.2024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942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 квартал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(полугодие)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34/02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25.07.2024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29.07.2024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559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 квартал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(9 месяцев)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34/03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25.10.2024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28.10.2024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5309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 квартал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(год)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34/04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25.02.2025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28.02.2025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370" marR="39370" marT="64770" marB="64770">
                    <a:solidFill>
                      <a:srgbClr val="E8E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479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711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9285</TotalTime>
  <Words>453</Words>
  <Application>Microsoft Office PowerPoint</Application>
  <PresentationFormat>Широкоэкранный</PresentationFormat>
  <Paragraphs>51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1224</cp:revision>
  <dcterms:created xsi:type="dcterms:W3CDTF">2022-05-22T12:20:38Z</dcterms:created>
  <dcterms:modified xsi:type="dcterms:W3CDTF">2024-07-09T08:24:39Z</dcterms:modified>
</cp:coreProperties>
</file>