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692" r:id="rId3"/>
    <p:sldId id="736" r:id="rId4"/>
    <p:sldId id="737" r:id="rId5"/>
    <p:sldId id="738" r:id="rId6"/>
    <p:sldId id="73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692"/>
            <p14:sldId id="736"/>
            <p14:sldId id="737"/>
            <p14:sldId id="738"/>
            <p14:sldId id="7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62" autoAdjust="0"/>
    <p:restoredTop sz="96163" autoAdjust="0"/>
  </p:normalViewPr>
  <p:slideViewPr>
    <p:cSldViewPr snapToGrid="0">
      <p:cViewPr>
        <p:scale>
          <a:sx n="50" d="100"/>
          <a:sy n="50" d="100"/>
        </p:scale>
        <p:origin x="1752" y="4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edresurs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учесть при составлении бухгалтерской отчетности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 fontAlgn="base"/>
            <a:r>
              <a:rPr lang="ru-RU" sz="4400" b="1" dirty="0" smtClean="0">
                <a:solidFill>
                  <a:srgbClr val="50236E"/>
                </a:solidFill>
              </a:rPr>
              <a:t>Бухгалтерская отчетность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Состав бухгалтерской отчетности: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бухгалтерский баланс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 финансовых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результатах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об изменениях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капитала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 движении денежных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средств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пояснения.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320658"/>
              </p:ext>
            </p:extLst>
          </p:nvPr>
        </p:nvGraphicFramePr>
        <p:xfrm>
          <a:off x="838200" y="1768336"/>
          <a:ext cx="10515600" cy="10643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94636">
                  <a:extLst>
                    <a:ext uri="{9D8B030D-6E8A-4147-A177-3AD203B41FA5}">
                      <a16:colId xmlns:a16="http://schemas.microsoft.com/office/drawing/2014/main" val="3370842948"/>
                    </a:ext>
                  </a:extLst>
                </a:gridCol>
                <a:gridCol w="5120964">
                  <a:extLst>
                    <a:ext uri="{9D8B030D-6E8A-4147-A177-3AD203B41FA5}">
                      <a16:colId xmlns:a16="http://schemas.microsoft.com/office/drawing/2014/main" val="3415713961"/>
                    </a:ext>
                  </a:extLst>
                </a:gridCol>
              </a:tblGrid>
              <a:tr h="354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Форма отчета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469711"/>
                  </a:ext>
                </a:extLst>
              </a:tr>
              <a:tr h="35477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 апреля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316666"/>
                  </a:ext>
                </a:extLst>
              </a:tr>
              <a:tr h="354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Бухгалтерская отчетность за 2023 г.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Приказ Минфина от 02.07.2010 № 66н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069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0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учесть при составлении бухгалтерской отчетности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Упрощенная отчетность для МП, не подлежащих обязательному аудиту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(Приложение № 5 к Приказу № 66н):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бухгалтерский баланс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 финансовых результатах.</a:t>
            </a: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Какие ООО обязаны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провести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аудит отчетности за 2023 г.: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налоговые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доходы за 2022 г. больше 800 млн руб. (сумма строк 010 и 020 Листа 02 декларации по налогу на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прибыль)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сумма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активов на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31.12.2022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больше 400 млн руб. (строка 1600 баланса).</a:t>
            </a: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Полный перечень случаев проведения обязательного аудита отчетности за 2023 г.: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https://minfin.gov.ru/ → Деятельность → Аудиторская деятельность → Деятельность аудиторских организаций и индивидуальных аудиторов → Информация Минфина от 10.01.2024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5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учесть при составлении бухгалтерской отчетности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Срок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подачи в ИФНС аудиторского заключения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(п. 5 ст. 18 Закона от 06.12.2011 № 402-ФЗ):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или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вместе с годовой бухгалтерской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отчетностью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или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не позднее 10 рабочих дней со дня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подписания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, но не позднее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31.12.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→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Сведения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об аудиторском заключении не позднее 3 рабочих дней после подписания размещаем на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федресурсе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https://fedresurs.ru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/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Переход на ФСБУ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14/2022 «Нематериальные активы»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(п. 52, 53 ФСБУ):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корректируем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остатки по счетам 04, 05, 97 и т.д. в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межотчетный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период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/ на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01.01.2024 (результаты записей не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отражаем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показателях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отчетов - 2023)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 ретроспективном переходе пересчитываем сравнительные показатели в </a:t>
            </a:r>
            <a:r>
              <a:rPr lang="ru-RU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бухотчетности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за 2024 г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43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учесть при составлении бухгалтерской отчетности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Отражение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в бухотчетности за 2023 г. налога на сверхприбыль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(Информационное сообщение Минфина от 14.09.2023 № ИС-учет-46;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Письмо Минфина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от 26.12.2023 № 07-04-09/126152):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перечисленный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бюджет обеспечительный платеж (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Дт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счета 68,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субсчет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«Расчеты по обеспечительному платежу» -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Кт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счета 51) – в составе дебиторской задолженности 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оценочное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обязательство по налогу на сверхприбыль (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Дт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счета 99 –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Кт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счета 96,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субсчет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«Резерв по налогу на прибыль») – в составе оценочных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обязательств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сумма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оценочного обязательства по налогу на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сверхприбыль, признанная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расходом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 строке 2460 «Прочее» отчета о финансовых результатах (после статей «в том числе текущий налог на прибыль» и «в том числе отложенный налог на прибыль»).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0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smtClean="0"/>
              <a:t>Что учесть при составлении бухгалтерской отчетности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764699"/>
              </p:ext>
            </p:extLst>
          </p:nvPr>
        </p:nvGraphicFramePr>
        <p:xfrm>
          <a:off x="838200" y="1091564"/>
          <a:ext cx="10515600" cy="4805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251">
                  <a:extLst>
                    <a:ext uri="{9D8B030D-6E8A-4147-A177-3AD203B41FA5}">
                      <a16:colId xmlns:a16="http://schemas.microsoft.com/office/drawing/2014/main" val="1604708235"/>
                    </a:ext>
                  </a:extLst>
                </a:gridCol>
                <a:gridCol w="5258349">
                  <a:extLst>
                    <a:ext uri="{9D8B030D-6E8A-4147-A177-3AD203B41FA5}">
                      <a16:colId xmlns:a16="http://schemas.microsoft.com/office/drawing/2014/main" val="35400700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нарушения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Штраф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2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Непредставление бухгалтерской отчетности в ИФНС (ст. 4.1.2, 19.7 КоАП РФ; Письмо Минфина от 30.09.2020 № 03-01-03/85745)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МП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 1 500 до 2 500 руб.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остальных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юрлиц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- от 3 000 до 5 000 руб.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должностных лиц – от 300 до 500 руб.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99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Отсутствие аудиторского заключения, если проведение аудита является обязательным (ч. 1 ст. 15.11 КоАП РФ)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должностных лиц – от 5 000 до 10 000 руб.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541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Непредставление (несвоевременное представление) аудиторского заключения в ИФНС (ст. 4.1.2, 19.7 КоАП РФ)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МП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 1 500 до 2 500 руб.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остальных 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юрлиц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- от 3 000 до 5 000 руб.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должностных лиц – от 300 до 500 руб.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315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Нарушение срока размещения сведений об аудите на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Федресурсе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(ч. 6 ст. 14.25 КоАП РФ)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должностных лиц – 5 000 руб.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221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Неразмещение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сведений (размещение недостоверных сведений) об обязательном аудите на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Федресурсе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(ч. 7 ст. 14.25 КоАП РФ)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- на должностных лиц – от 5 000 до 10 000 руб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103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0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8562</TotalTime>
  <Words>621</Words>
  <Application>Microsoft Office PowerPoint</Application>
  <PresentationFormat>Широкоэкранный</PresentationFormat>
  <Paragraphs>53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2024-01-23T20:53:41Z</dcterms:modified>
</cp:coreProperties>
</file>