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22"/>
  </p:notesMasterIdLst>
  <p:handoutMasterIdLst>
    <p:handoutMasterId r:id="rId23"/>
  </p:handoutMasterIdLst>
  <p:sldIdLst>
    <p:sldId id="775" r:id="rId3"/>
    <p:sldId id="777" r:id="rId4"/>
    <p:sldId id="781" r:id="rId5"/>
    <p:sldId id="778" r:id="rId6"/>
    <p:sldId id="996" r:id="rId7"/>
    <p:sldId id="782" r:id="rId8"/>
    <p:sldId id="776" r:id="rId9"/>
    <p:sldId id="784" r:id="rId10"/>
    <p:sldId id="786" r:id="rId11"/>
    <p:sldId id="787" r:id="rId12"/>
    <p:sldId id="788" r:id="rId13"/>
    <p:sldId id="790" r:id="rId14"/>
    <p:sldId id="791" r:id="rId15"/>
    <p:sldId id="792" r:id="rId16"/>
    <p:sldId id="793" r:id="rId17"/>
    <p:sldId id="794" r:id="rId18"/>
    <p:sldId id="795" r:id="rId19"/>
    <p:sldId id="796" r:id="rId20"/>
    <p:sldId id="79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75"/>
            <p14:sldId id="777"/>
            <p14:sldId id="781"/>
            <p14:sldId id="778"/>
            <p14:sldId id="996"/>
            <p14:sldId id="782"/>
            <p14:sldId id="776"/>
            <p14:sldId id="784"/>
            <p14:sldId id="786"/>
            <p14:sldId id="787"/>
            <p14:sldId id="788"/>
            <p14:sldId id="790"/>
            <p14:sldId id="791"/>
            <p14:sldId id="792"/>
            <p14:sldId id="793"/>
            <p14:sldId id="794"/>
            <p14:sldId id="795"/>
            <p14:sldId id="796"/>
            <p14:sldId id="7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6E0EB"/>
    <a:srgbClr val="C1B1D1"/>
    <a:srgbClr val="8D6FAB"/>
    <a:srgbClr val="987DB3"/>
    <a:srgbClr val="9B6EBC"/>
    <a:srgbClr val="764696"/>
    <a:srgbClr val="FF9999"/>
    <a:srgbClr val="E94537"/>
    <a:srgbClr val="00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1" autoAdjust="0"/>
    <p:restoredTop sz="9616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>
              <a:solidFill>
                <a:srgbClr val="50236E"/>
              </a:solidFill>
            </a:endParaRPr>
          </a:p>
          <a:p>
            <a:r>
              <a:rPr lang="ru-RU" b="1" dirty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13%</a:t>
            </a: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2721</a:t>
                      </a: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/>
                        <a:t>2720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</a:rPr>
                        <a:t>Все прочие подарки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/>
                  <a:t>3.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РФ):</a:t>
                </a:r>
                <a:endParaRPr lang="en-US" sz="2000" i="1" dirty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4.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перерасчета:</a:t>
                </a:r>
                <a: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76855" y="5374558"/>
              <a:ext cx="241489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>
                  <a:solidFill>
                    <a:srgbClr val="50236E"/>
                  </a:solidFill>
                </a:rPr>
                <a:t>Материалы по теме</a:t>
              </a:r>
            </a:p>
          </p:txBody>
        </p: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>
                  <a:solidFill>
                    <a:srgbClr val="E6E0EB"/>
                  </a:solidFill>
                </a:rPr>
                <a:t>М</a:t>
              </a:r>
              <a:endParaRPr lang="ru-RU" sz="2800" b="1" dirty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E94537"/>
                    </a:solidFill>
                  </a:rPr>
                  <a:t>Важно</a:t>
                </a: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87" y="5398268"/>
            <a:ext cx="321909" cy="321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 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2023 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 июля 2023 г</a:t>
            </a:r>
            <a:r>
              <a:rPr lang="en-US" b="1" dirty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12:00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Лекторы</a:t>
            </a: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 1 </a:t>
            </a:r>
            <a:r>
              <a:rPr lang="ru-RU" dirty="0" err="1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Текст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/>
              <a:t>Образцы чего-то там</a:t>
            </a:r>
            <a:endParaRPr lang="ru-RU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11435443" y="6374953"/>
            <a:ext cx="609600" cy="365125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 fontScale="77500" lnSpcReduction="20000"/>
          </a:bodyPr>
          <a:lstStyle/>
          <a:p>
            <a:pPr algn="r"/>
            <a:fld id="{BD563453-3FA6-4338-97E6-31B88F33F074}" type="slidenum">
              <a:rPr lang="ru-RU" sz="2800" b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/>
              <a:t>‹#›</a:t>
            </a:fld>
            <a:endParaRPr lang="ru-RU" sz="2800" b="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16981"/>
            <a:ext cx="1643743" cy="379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B6138594-A1B2-45E3-AC3C-136349D5E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0830"/>
            <a:ext cx="10515600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4000" b="1" dirty="0">
                <a:solidFill>
                  <a:srgbClr val="50236E"/>
                </a:solidFill>
              </a:rPr>
              <a:t>Налог на прибыль: декларация за полугодие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1B0DD947-F134-4564-A7BF-6065C0425A26}"/>
              </a:ext>
            </a:extLst>
          </p:cNvPr>
          <p:cNvSpPr/>
          <p:nvPr/>
        </p:nvSpPr>
        <p:spPr>
          <a:xfrm>
            <a:off x="838200" y="1648871"/>
            <a:ext cx="10439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Форма декларации относительно предыдущей отчетности не изменилась.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Каждая организация должна заполнить титульный лист, подраздел 1.1, Лист 02 и приложения к нему: № 1 и № 2. Остальные листы, разделы и приложения нужны, только если у вас были отражаемые в них операции. </a:t>
            </a:r>
          </a:p>
          <a:p>
            <a:endParaRPr lang="ru-RU" sz="2400" b="1" dirty="0">
              <a:solidFill>
                <a:srgbClr val="50236E"/>
              </a:solidFill>
              <a:ea typeface="Calibri" panose="020F0502020204030204" pitchFamily="34" charset="0"/>
            </a:endParaRPr>
          </a:p>
          <a:p>
            <a:r>
              <a:rPr lang="ru-RU" sz="2400" b="1" dirty="0">
                <a:solidFill>
                  <a:srgbClr val="50236E"/>
                </a:solidFill>
                <a:ea typeface="Calibri" panose="020F0502020204030204" pitchFamily="34" charset="0"/>
              </a:rPr>
              <a:t>Код отчетного периода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Код периода зависит от того, как часто компания сдает декларации по налогу на прибыль: Приложение N 1 к Порядку заполнения декларации по налогу на прибыль (подп. 3 п. 3.2 Порядка заполнения декларации, Приказ ФНС от 26.11.2014 № ММВ-7-3/600@). 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А это, в свою очередь, зависит от выбранного способа уплаты авансовых платежей по налогу на прибыль.</a:t>
            </a:r>
          </a:p>
        </p:txBody>
      </p:sp>
    </p:spTree>
    <p:extLst>
      <p:ext uri="{BB962C8B-B14F-4D97-AF65-F5344CB8AC3E}">
        <p14:creationId xmlns:p14="http://schemas.microsoft.com/office/powerpoint/2010/main" val="29597772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3F1FEC5-C47F-4A44-A514-AAFA88B52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0100" y="992053"/>
            <a:ext cx="10515600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4000" b="1" dirty="0">
                <a:solidFill>
                  <a:srgbClr val="50236E"/>
                </a:solidFill>
              </a:rPr>
              <a:t>Отражаем убыток предыдущих лет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B0271C-8904-498B-A6C4-9E01BF670ED7}"/>
              </a:ext>
            </a:extLst>
          </p:cNvPr>
          <p:cNvSpPr/>
          <p:nvPr/>
        </p:nvSpPr>
        <p:spPr>
          <a:xfrm>
            <a:off x="857250" y="1676866"/>
            <a:ext cx="10439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Если в предыдущем календарном году (годах) образовался убыток, то по общему правилу его можно перенести на будущее.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Переносить убытки можно только в той очередности, в какой они возникли (п. 3 ст. 283 НК РФ).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FDF4B5-1164-498D-B435-27EE043DE1D2}"/>
              </a:ext>
            </a:extLst>
          </p:cNvPr>
          <p:cNvSpPr txBox="1"/>
          <p:nvPr/>
        </p:nvSpPr>
        <p:spPr>
          <a:xfrm>
            <a:off x="876300" y="5644202"/>
            <a:ext cx="10477500" cy="830997"/>
          </a:xfrm>
          <a:prstGeom prst="rect">
            <a:avLst/>
          </a:prstGeom>
          <a:solidFill>
            <a:srgbClr val="E4E4E8"/>
          </a:solidFill>
          <a:ln w="15875">
            <a:solidFill>
              <a:srgbClr val="50236E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b="1" dirty="0">
                <a:cs typeface="Times New Roman" panose="02020603050405020304" pitchFamily="18" charset="0"/>
              </a:rPr>
              <a:t>Ограничений по сроку переноса нет. Убытки на текущий период можно переносить независимо от периода их получения.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EB2165D-CF5B-48B8-A1C4-D45B168C3C65}"/>
              </a:ext>
            </a:extLst>
          </p:cNvPr>
          <p:cNvSpPr/>
          <p:nvPr/>
        </p:nvSpPr>
        <p:spPr>
          <a:xfrm>
            <a:off x="857250" y="3889876"/>
            <a:ext cx="1082247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Налоговую базу до 31 декабря 2026 г. можно уменьшать на убытки прошлых лет </a:t>
            </a:r>
            <a:r>
              <a:rPr lang="ru-RU" sz="2400" b="1" dirty="0">
                <a:solidFill>
                  <a:srgbClr val="9966FF"/>
                </a:solidFill>
                <a:ea typeface="Calibri" panose="020F0502020204030204" pitchFamily="34" charset="0"/>
              </a:rPr>
              <a:t>не более чем на 50%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(п. 2.1 ст. 283 НК РФ). 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Это ограничение не распространяется на особые категории организаций, для которых есть пониженные ставки налога (п. 2.1 ст. 283 НК РФ).</a:t>
            </a:r>
          </a:p>
          <a:p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5128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040AE36-9466-4C6F-B2F3-9AC9AE3C10CA}"/>
              </a:ext>
            </a:extLst>
          </p:cNvPr>
          <p:cNvSpPr/>
          <p:nvPr/>
        </p:nvSpPr>
        <p:spPr>
          <a:xfrm>
            <a:off x="733425" y="910457"/>
            <a:ext cx="10439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При составлении отчетности за полугодие 2024 г. (январь – июнь 2024 г.) не надо заполнять </a:t>
            </a:r>
            <a:r>
              <a:rPr lang="ru-RU" sz="2400" dirty="0">
                <a:solidFill>
                  <a:srgbClr val="50236E"/>
                </a:solidFill>
                <a:ea typeface="Calibri" panose="020F0502020204030204" pitchFamily="34" charset="0"/>
              </a:rPr>
              <a:t>Приложение N 4 к листу 02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декларации по налогу на прибыль, где показывается расчет суммы убытка или части убытка, уменьшающего налоговую базу.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     Оно включается в состав декларации только за I квартал и </a:t>
            </a:r>
            <a:r>
              <a:rPr lang="ru-RU" sz="2400" dirty="0">
                <a:solidFill>
                  <a:srgbClr val="50236E"/>
                </a:solidFill>
                <a:ea typeface="Calibri" panose="020F0502020204030204" pitchFamily="34" charset="0"/>
              </a:rPr>
              <a:t>налоговый период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(п. 1.1 Порядка заполнения декларации, утв. Приказом ФНС от 23.09.2019 N ММВ-7-3/475@).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Сумму убытка прошлых лет, которая уменьшает налоговую базу текущего отчетного (налогового) периода,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надо отражать в декларации по строке 110 листа 02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42328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719642-55E1-4AA6-BC2D-EE238D9DD9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166" y="601063"/>
            <a:ext cx="11085667" cy="5073803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BC160248-D2D1-47D0-87AC-20536EFC8D21}"/>
              </a:ext>
            </a:extLst>
          </p:cNvPr>
          <p:cNvSpPr/>
          <p:nvPr/>
        </p:nvSpPr>
        <p:spPr>
          <a:xfrm>
            <a:off x="196056" y="3020180"/>
            <a:ext cx="11963400" cy="1143000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FCB194D-FAB3-4606-8410-08F3ED13C786}"/>
              </a:ext>
            </a:extLst>
          </p:cNvPr>
          <p:cNvSpPr/>
          <p:nvPr/>
        </p:nvSpPr>
        <p:spPr>
          <a:xfrm>
            <a:off x="828501" y="5876711"/>
            <a:ext cx="10534996" cy="369332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Может быть заполнена в декларации по налогу на прибыль за любой период: отчетный и по итогам года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435445EF-80B3-4629-87E7-7BE52E0E3A9F}"/>
              </a:ext>
            </a:extLst>
          </p:cNvPr>
          <p:cNvCxnSpPr/>
          <p:nvPr/>
        </p:nvCxnSpPr>
        <p:spPr>
          <a:xfrm flipV="1">
            <a:off x="5823772" y="4163180"/>
            <a:ext cx="448888" cy="172437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922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820CC45-2C22-4F3C-8077-1EE18700AE59}"/>
              </a:ext>
            </a:extLst>
          </p:cNvPr>
          <p:cNvSpPr/>
          <p:nvPr/>
        </p:nvSpPr>
        <p:spPr>
          <a:xfrm>
            <a:off x="734637" y="746973"/>
            <a:ext cx="10439400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500" b="1" dirty="0">
                <a:solidFill>
                  <a:srgbClr val="50236E"/>
                </a:solidFill>
                <a:ea typeface="Calibri" panose="020F0502020204030204" pitchFamily="34" charset="0"/>
              </a:rPr>
              <a:t>Убыток прошлых лет должен быть подтвержден</a:t>
            </a:r>
          </a:p>
          <a:p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Письмо Минфина от 25.03.2024 № 03-03-06/2/26403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Надо </a:t>
            </a:r>
            <a:r>
              <a:rPr lang="ru-RU" sz="2400" b="1" dirty="0">
                <a:solidFill>
                  <a:srgbClr val="9966FF"/>
                </a:solidFill>
                <a:ea typeface="Calibri" panose="020F0502020204030204" pitchFamily="34" charset="0"/>
              </a:rPr>
              <a:t>хранить документы в течение всего срока, когда уменьшаете налоговую базу на суммы ранее полученных убытков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(п. 4 ст. 283 НК РФ). Не зависимо от того, были ли проведены за периоды получения убытков выездные проверки.</a:t>
            </a: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Если подтверждающих </a:t>
            </a:r>
            <a:r>
              <a:rPr lang="ru-RU" sz="2400" b="1" dirty="0">
                <a:solidFill>
                  <a:srgbClr val="9966FF"/>
                </a:solidFill>
                <a:ea typeface="Calibri" panose="020F0502020204030204" pitchFamily="34" charset="0"/>
              </a:rPr>
              <a:t>документов нет, то нет и права учесть убытки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при расчете налога на прибыль (п. 1 ст. 252, п. 49 ст. 270 НК РФ).</a:t>
            </a:r>
          </a:p>
          <a:p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Документами, подтверждающими размер понесенного убытка, является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первичная бухгалтерская документация, которая подтверждает полученный финансовый результат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(ст. 313 НК РФ, Письмо Минфина от 03.04.2007 N 03-03-06/1/206, Определение ВС РФ от 30.09.2019 N 305-ЭС19-9969, Постановление ВАС РФ от 24.07.2012 N 3546/12).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3758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13E86B9-9DB6-4B2F-9058-9F0F3A80DD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757504"/>
            <a:ext cx="10515600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4000" b="1" dirty="0">
                <a:solidFill>
                  <a:srgbClr val="50236E"/>
                </a:solidFill>
              </a:rPr>
              <a:t>Интересные разъяснения чиновников по налогу на прибыль за последний квартал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FEEFE6E-0A85-4D66-8DD1-4DA7A39CFDB2}"/>
              </a:ext>
            </a:extLst>
          </p:cNvPr>
          <p:cNvSpPr/>
          <p:nvPr/>
        </p:nvSpPr>
        <p:spPr>
          <a:xfrm>
            <a:off x="771525" y="2789224"/>
            <a:ext cx="107061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Письмо Минфина от 15.02.2024 № 03-03-05/13092</a:t>
            </a:r>
          </a:p>
          <a:p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Чтобы включить в налоговые расходы затраты на услуги транспортной экспедиции, необходимы экспедиторские документы. Они являются неотъемлемой частью договора транспортной экспедиции: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поручение экспедитору;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экспедиторская расписка;</a:t>
            </a:r>
          </a:p>
          <a:p>
            <a:pPr marL="1257300" lvl="2" indent="-342900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складская расписка.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FF09F3CB-D0A9-48C2-8F5A-C9CBFE1429DA}"/>
              </a:ext>
            </a:extLst>
          </p:cNvPr>
          <p:cNvSpPr txBox="1">
            <a:spLocks/>
          </p:cNvSpPr>
          <p:nvPr/>
        </p:nvSpPr>
        <p:spPr>
          <a:xfrm>
            <a:off x="771525" y="2205079"/>
            <a:ext cx="10515600" cy="68481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sz="3000" b="1" dirty="0">
                <a:solidFill>
                  <a:srgbClr val="50236E"/>
                </a:solidFill>
              </a:rPr>
              <a:t>Подтверждение расходов на транспортную экспедицию </a:t>
            </a:r>
          </a:p>
        </p:txBody>
      </p:sp>
    </p:spTree>
    <p:extLst>
      <p:ext uri="{BB962C8B-B14F-4D97-AF65-F5344CB8AC3E}">
        <p14:creationId xmlns:p14="http://schemas.microsoft.com/office/powerpoint/2010/main" val="1671760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AADD6A-A9C0-4497-9DAB-0495BA58D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757504"/>
            <a:ext cx="10515600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3000" b="1" dirty="0">
                <a:solidFill>
                  <a:srgbClr val="50236E"/>
                </a:solidFill>
              </a:rPr>
              <a:t>Компенсация за использование личного авто работника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29717A5-64C2-4500-B976-47FACD24104E}"/>
              </a:ext>
            </a:extLst>
          </p:cNvPr>
          <p:cNvSpPr/>
          <p:nvPr/>
        </p:nvSpPr>
        <p:spPr>
          <a:xfrm>
            <a:off x="771525" y="1211273"/>
            <a:ext cx="107061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Письмо УФНС по г. Москве от 04.06.2024 № 16-17/069746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Компенсации за использование личных авто работников для служебных поездок учитываются в составе прочих расходов. Но лишь в пределах лимита.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С 01.01.2024 нормативы для учета таких расходов составляют: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для легковых автомобилей с объемом двигателя до 2000 куб. см включительно – 2400 рублей в месяц;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для машин с объемом двигателя свыше 2000 куб. см – 3000 рублей в месяц;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для мотоциклов – 1 200 рублей в месяц.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В «прибыльных» целях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датой осуществления расходов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в виде компенсации за использование личного транспорта сотрудников в рабочих целях признается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дата перечисления денежных средств с расчетного счета (выплаты из кассы)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налогоплательщика (подп.4 п. 7 ст. 272 НК).</a:t>
            </a:r>
          </a:p>
        </p:txBody>
      </p:sp>
    </p:spTree>
    <p:extLst>
      <p:ext uri="{BB962C8B-B14F-4D97-AF65-F5344CB8AC3E}">
        <p14:creationId xmlns:p14="http://schemas.microsoft.com/office/powerpoint/2010/main" val="10826720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F10000-2565-4A59-B19A-C7AFE3A67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757504"/>
            <a:ext cx="10515600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3000" b="1" dirty="0">
                <a:solidFill>
                  <a:srgbClr val="50236E"/>
                </a:solidFill>
              </a:rPr>
              <a:t>Модернизация НМА в налоговом учете: особенности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0200679-EC60-45FA-8702-A62D30130EDF}"/>
              </a:ext>
            </a:extLst>
          </p:cNvPr>
          <p:cNvSpPr/>
          <p:nvPr/>
        </p:nvSpPr>
        <p:spPr>
          <a:xfrm>
            <a:off x="771525" y="1211273"/>
            <a:ext cx="107061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Письма Минфина от 04.04.2024 № 03-03-06/2/30746, от 04.03.2024 № 03-03-06/1/19130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Затраты на достройку, дооборудование, модернизацию НМА с 31.08.2023 включаются в его первоначальную стоимость.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Это правило: 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распространяется даже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на полностью </a:t>
            </a:r>
            <a:r>
              <a:rPr lang="ru-RU" sz="2400" b="1" dirty="0" err="1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самортизированные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 НМА;</a:t>
            </a:r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применяется даже когда изначально НМА стоил менее 100 тыс. рублей.</a:t>
            </a:r>
          </a:p>
          <a:p>
            <a:pPr lvl="1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Если первоначальная стоимость НМА, затраты на приобретение которого изначально отнесены к материальным расходам, после проведения модернизации превысит 100 тыс. руб., такой НМА в «прибыльных» целях следует считать амортизируемым имуществом, а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расходы на проведение модернизации нужно учитывать путем начисления амортизации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70597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F1E486E-2D44-4A17-83D5-1D9A2FEB1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757504"/>
            <a:ext cx="10515600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3000" b="1" dirty="0">
                <a:solidFill>
                  <a:srgbClr val="50236E"/>
                </a:solidFill>
              </a:rPr>
              <a:t>Амортизация при простое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2C290B6-0E21-45DB-AE39-DEA938B4ED6A}"/>
              </a:ext>
            </a:extLst>
          </p:cNvPr>
          <p:cNvSpPr/>
          <p:nvPr/>
        </p:nvSpPr>
        <p:spPr>
          <a:xfrm>
            <a:off x="771525" y="1211273"/>
            <a:ext cx="107061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Письма Минфина от 03.04.2024 № 03-03-06/3/30336, от 11.08.2023 № 03-03-06/1/75383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Даже если амортизируемое имущество временно не используется (находится в простое, но на консервацию не переведено), в целях налога на прибыль амортизация по нему продолжает начисляться в общем порядке.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Ранее Минфин уже разъяснял, что в период, когда временно приостановлена деятельность всего предприятия, возникающие расходы (в том числе по амортизации ОС) можно учитывать в «прибыльной» базе. Главное, чтобы деятельность в целом была направлена на получение доходов.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При этом затраты во время простоя, относящиеся обычно к прямым расходам (зарплата работников, амортизация оборудования), учитываются в составе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внереализационных расходов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. А косвенные расходы учитываются для «прибыльных» целей в составе соответствующих групп расходов.</a:t>
            </a:r>
          </a:p>
        </p:txBody>
      </p:sp>
    </p:spTree>
    <p:extLst>
      <p:ext uri="{BB962C8B-B14F-4D97-AF65-F5344CB8AC3E}">
        <p14:creationId xmlns:p14="http://schemas.microsoft.com/office/powerpoint/2010/main" val="3912022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A78E439-C7F2-4178-8181-7CE5F4A17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757504"/>
            <a:ext cx="8850647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3000" b="1" dirty="0">
                <a:solidFill>
                  <a:srgbClr val="50236E"/>
                </a:solidFill>
              </a:rPr>
              <a:t>Пересчет транспортного налога к уменьшению: влияние на налог на прибыль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E1E8067-FBEE-4745-BB32-0FA86B1D6D6D}"/>
              </a:ext>
            </a:extLst>
          </p:cNvPr>
          <p:cNvSpPr/>
          <p:nvPr/>
        </p:nvSpPr>
        <p:spPr>
          <a:xfrm>
            <a:off x="742950" y="1825715"/>
            <a:ext cx="1070610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Письмо Минфина от  25.04.2024 № 03-03-06/1/38979</a:t>
            </a:r>
          </a:p>
          <a:p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Организации, представившей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уточненку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 к уменьшению по транспортному налогу, нет необходимости подавать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уточненку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 по налогу на прибыль.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Учет в составе «прибыльных» расходов первоначальной завышенной суммы транспортного налога не является ни ошибкой, ни искажением.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Последующий пересчет налога в меньшую сторону и подача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уточненки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 к уменьшению – это новое обстоятельство. Поэтому соответствующая корректировка учитывается в базе по налогу на прибыль как внереализационный доход текущего отчетного (налогового) периода.</a:t>
            </a:r>
          </a:p>
        </p:txBody>
      </p:sp>
    </p:spTree>
    <p:extLst>
      <p:ext uri="{BB962C8B-B14F-4D97-AF65-F5344CB8AC3E}">
        <p14:creationId xmlns:p14="http://schemas.microsoft.com/office/powerpoint/2010/main" val="3587606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2F71B7-2216-4930-9940-D4A290D6C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525" y="757504"/>
            <a:ext cx="10515600" cy="684813"/>
          </a:xfrm>
          <a:solidFill>
            <a:schemeClr val="bg1"/>
          </a:solidFill>
        </p:spPr>
        <p:txBody>
          <a:bodyPr/>
          <a:lstStyle/>
          <a:p>
            <a:pPr fontAlgn="base"/>
            <a:r>
              <a:rPr lang="ru-RU" sz="3000" b="1" dirty="0">
                <a:solidFill>
                  <a:srgbClr val="50236E"/>
                </a:solidFill>
              </a:rPr>
              <a:t>«Товарные» расходы УСН-периода: можно ли учесть в «прибыльной» базе после перехода на ОСН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862C077-C094-418D-A21D-115AD947C93D}"/>
              </a:ext>
            </a:extLst>
          </p:cNvPr>
          <p:cNvSpPr/>
          <p:nvPr/>
        </p:nvSpPr>
        <p:spPr>
          <a:xfrm>
            <a:off x="742950" y="1825715"/>
            <a:ext cx="107061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Письмо Минфина от 07.03.2024 № 03-03-07/20497</a:t>
            </a:r>
          </a:p>
          <a:p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При УСН расходы на покупку товаров для перепродажи учитываются в налоговой базе по мере реализации этих товаров. Если в «упрощенном» периоде приобретенные товары не были проданы, то в УСН-расходы их стоимость не попала.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Поэтому если товары были приобретены и оплачены в период применения УСН, а реализованы уже после перехода на ОСН, затраты на покупку этих товаров можно включить в состав «прибыльных» расходов.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7292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627B2CCE-1886-4AD2-A129-79ABFB040D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6613154"/>
              </p:ext>
            </p:extLst>
          </p:nvPr>
        </p:nvGraphicFramePr>
        <p:xfrm>
          <a:off x="871453" y="1325563"/>
          <a:ext cx="10375667" cy="4359593"/>
        </p:xfrm>
        <a:graphic>
          <a:graphicData uri="http://schemas.openxmlformats.org/drawingml/2006/table">
            <a:tbl>
              <a:tblPr firstRow="1" bandRow="1" bandCol="1">
                <a:effectLst/>
                <a:tableStyleId>{5C22544A-7EE6-4342-B048-85BDC9FD1C3A}</a:tableStyleId>
              </a:tblPr>
              <a:tblGrid>
                <a:gridCol w="6776256">
                  <a:extLst>
                    <a:ext uri="{9D8B030D-6E8A-4147-A177-3AD203B41FA5}">
                      <a16:colId xmlns:a16="http://schemas.microsoft.com/office/drawing/2014/main" val="2747300180"/>
                    </a:ext>
                  </a:extLst>
                </a:gridCol>
                <a:gridCol w="3599411">
                  <a:extLst>
                    <a:ext uri="{9D8B030D-6E8A-4147-A177-3AD203B41FA5}">
                      <a16:colId xmlns:a16="http://schemas.microsoft.com/office/drawing/2014/main" val="2226308499"/>
                    </a:ext>
                  </a:extLst>
                </a:gridCol>
              </a:tblGrid>
              <a:tr h="426948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2400" dirty="0">
                          <a:solidFill>
                            <a:schemeClr val="dk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Способ уплаты «прибыльных» авансов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2400" baseline="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Код налогового периода, </a:t>
                      </a:r>
                      <a:r>
                        <a:rPr lang="ru-RU" sz="2000" baseline="0" dirty="0">
                          <a:solidFill>
                            <a:schemeClr val="tx1"/>
                          </a:solidFill>
                          <a:latin typeface="+mn-lt"/>
                          <a:cs typeface="Times New Roman" panose="02020603050405020304" pitchFamily="18" charset="0"/>
                        </a:rPr>
                        <a:t>указываемый на титульном листе декларации по итогам полугодия 2024 г.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5911876"/>
                  </a:ext>
                </a:extLst>
              </a:tr>
              <a:tr h="754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Организация перечисляет только ежеквартальные авансы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31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0099848"/>
                  </a:ext>
                </a:extLst>
              </a:tr>
              <a:tr h="754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Организация перечисляет ежемесячные авансы с доплатой по итогам квартала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347455"/>
                  </a:ext>
                </a:extLst>
              </a:tr>
              <a:tr h="7544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Организация перечисляет авансы исходя из фактически полученной прибыли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40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8D6FAB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01116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276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D352D6C9-6DF2-4E5A-B361-70ACDD1E81C1}"/>
              </a:ext>
            </a:extLst>
          </p:cNvPr>
          <p:cNvSpPr/>
          <p:nvPr/>
        </p:nvSpPr>
        <p:spPr>
          <a:xfrm>
            <a:off x="638174" y="876491"/>
            <a:ext cx="10182225" cy="5037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Сроки сдачи декларации за отчетный период зависят от способа уплаты авансовых платежей по налогу на прибыль (п. 3, 4 ст. 289 НК РФ):</a:t>
            </a:r>
          </a:p>
          <a:p>
            <a:pPr marL="342900" indent="-342900" algn="just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При уплате квартальных авансовых платежей, декларацию по налогу на прибыль по итогам полугодия 2024 г. нужно сдать </a:t>
            </a:r>
            <a:r>
              <a:rPr lang="ru-RU" sz="2400" b="1" u="sng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не позднее 25 июля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marL="342900" lvl="0" indent="-342900" algn="just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342900" algn="l"/>
              </a:tabLst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Если вы платите ежемесячные авансовые платежи исходя из фактической прибыли, декларацию вам нужно сдавать каждый месяц не позднее 25-го числа месяца, следующего за отчетным периодом.</a:t>
            </a:r>
          </a:p>
          <a:p>
            <a:pPr marL="342900" lvl="0" indent="-342900" algn="just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342900" algn="l"/>
              </a:tabLst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 представление декларации по налогу на прибыль за отчетный период позже установленного срока организация будет оштрафована на 200 руб. (п. 1 ст. 126 НК РФ, Письмо ФНС от 22.08.2014 N СА-4-7/16692 (п. 17)). </a:t>
            </a:r>
          </a:p>
          <a:p>
            <a:pPr lvl="0" algn="just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tabLst>
                <a:tab pos="342900" algn="l"/>
              </a:tabLst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За просрочку с подачей годовой декларации штраф больше.</a:t>
            </a:r>
          </a:p>
        </p:txBody>
      </p:sp>
    </p:spTree>
    <p:extLst>
      <p:ext uri="{BB962C8B-B14F-4D97-AF65-F5344CB8AC3E}">
        <p14:creationId xmlns:p14="http://schemas.microsoft.com/office/powerpoint/2010/main" val="2733631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3F84D39-8D54-4B35-BDCD-72E72FB20309}"/>
              </a:ext>
            </a:extLst>
          </p:cNvPr>
          <p:cNvSpPr/>
          <p:nvPr/>
        </p:nvSpPr>
        <p:spPr>
          <a:xfrm>
            <a:off x="743251" y="677737"/>
            <a:ext cx="10439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По общему правилу декларацию (расчет) следует представлять в электронной форме (п. 3 ст. 80 НК РФ).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Сдавать декларацию на бумажном носителе могут:</a:t>
            </a:r>
          </a:p>
          <a:p>
            <a:pPr lvl="1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•	организации, в которых за предшествующий год среднесписочная численность работников не превысила 100 человек;</a:t>
            </a:r>
          </a:p>
          <a:p>
            <a:pPr lvl="1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•	вновь созданные организации, в которых численность работников не превышает 100 человек.</a:t>
            </a:r>
          </a:p>
          <a:p>
            <a:pPr lvl="1"/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В общем случае когда есть обособленные подразделения и среднесписочная численность работников превышает 100 человек, то надо подавать декларацию в электронной форме как по месту нахождения организации, так и по месту нахождения подразделений.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</a:rPr>
              <a:t>Крупнейшие налогоплательщики по общему правилу сдают декларацию только в электронной форме (п. 3 ст. 80 НК РФ).</a:t>
            </a:r>
          </a:p>
        </p:txBody>
      </p:sp>
    </p:spTree>
    <p:extLst>
      <p:ext uri="{BB962C8B-B14F-4D97-AF65-F5344CB8AC3E}">
        <p14:creationId xmlns:p14="http://schemas.microsoft.com/office/powerpoint/2010/main" val="3672415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2BAC96F0-E100-4759-B56E-A6C4971435F5}"/>
              </a:ext>
            </a:extLst>
          </p:cNvPr>
          <p:cNvSpPr txBox="1">
            <a:spLocks/>
          </p:cNvSpPr>
          <p:nvPr/>
        </p:nvSpPr>
        <p:spPr>
          <a:xfrm>
            <a:off x="698177" y="988325"/>
            <a:ext cx="9539465" cy="907124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>
                <a:solidFill>
                  <a:srgbClr val="50236E"/>
                </a:solidFill>
                <a:latin typeface="+mn-lt"/>
                <a:cs typeface="Times New Roman" panose="02020603050405020304" pitchFamily="18" charset="0"/>
              </a:rPr>
              <a:t>1 июля ФНС обновила контрольные соотношения по налогу на прибыль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AB0DF22-6E5E-48CA-B906-5B53A9D5147D}"/>
              </a:ext>
            </a:extLst>
          </p:cNvPr>
          <p:cNvSpPr/>
          <p:nvPr/>
        </p:nvSpPr>
        <p:spPr>
          <a:xfrm>
            <a:off x="698177" y="2024780"/>
            <a:ext cx="104746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Письмо ФНС России от 01.07.2024 N СД-4-3/7429@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С помощью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внутридокументных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соотношений выясняется, нет ли противоречий между показателями декларации.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 новой редакции обычных КС  ФНС уточнила, что соотношения 1.45, 1.46, 1.49 и 1.51 выполняются, если строка 120 листа 02 больше 0.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Исключены некоторые </a:t>
            </a:r>
            <a:r>
              <a:rPr lang="ru-RU" sz="2400" dirty="0" err="1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внутридокументные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соотношения. К примеру,  1.18.2;  1.18.3; 1.18.4; 1.41; 1.43; 1.52.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740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68AF01-A876-4F72-B61E-2A663A02567B}"/>
              </a:ext>
            </a:extLst>
          </p:cNvPr>
          <p:cNvSpPr txBox="1">
            <a:spLocks/>
          </p:cNvSpPr>
          <p:nvPr/>
        </p:nvSpPr>
        <p:spPr>
          <a:xfrm>
            <a:off x="838200" y="1114441"/>
            <a:ext cx="10515600" cy="487212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rgbClr val="50236E"/>
                </a:solidFill>
              </a:rPr>
              <a:t>Заполнение строк декларации за полугодие 202</a:t>
            </a:r>
            <a:r>
              <a:rPr lang="en-US" b="1" dirty="0">
                <a:solidFill>
                  <a:srgbClr val="50236E"/>
                </a:solidFill>
              </a:rPr>
              <a:t>4</a:t>
            </a:r>
            <a:r>
              <a:rPr lang="ru-RU" b="1" dirty="0">
                <a:solidFill>
                  <a:srgbClr val="50236E"/>
                </a:solidFill>
              </a:rPr>
              <a:t> при уплате </a:t>
            </a:r>
            <a:r>
              <a:rPr lang="ru-RU" b="1" u="sng" dirty="0">
                <a:solidFill>
                  <a:srgbClr val="50236E"/>
                </a:solidFill>
              </a:rPr>
              <a:t>только квартальных авансов </a:t>
            </a:r>
          </a:p>
          <a:p>
            <a:endParaRPr lang="ru-RU" b="1" dirty="0">
              <a:solidFill>
                <a:srgbClr val="50236E"/>
              </a:solidFill>
            </a:endParaRPr>
          </a:p>
          <a:p>
            <a:endParaRPr lang="ru-RU" b="1" dirty="0">
              <a:solidFill>
                <a:srgbClr val="50236E"/>
              </a:solidFill>
            </a:endParaRPr>
          </a:p>
          <a:p>
            <a:endParaRPr lang="ru-RU" b="1" dirty="0">
              <a:solidFill>
                <a:srgbClr val="50236E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AAA68E1F-80FA-40FE-BF2E-CFDA22A69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421801"/>
              </p:ext>
            </p:extLst>
          </p:nvPr>
        </p:nvGraphicFramePr>
        <p:xfrm>
          <a:off x="940510" y="2237410"/>
          <a:ext cx="10156115" cy="45720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4678257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355504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5122354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Строки 180 / 190 / 200 листа 02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Аванс по итогам полугодия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34A5E455-01C8-494D-8A65-34C85087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9610637"/>
              </p:ext>
            </p:extLst>
          </p:nvPr>
        </p:nvGraphicFramePr>
        <p:xfrm>
          <a:off x="959559" y="3240875"/>
          <a:ext cx="10175165" cy="82296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2553543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363572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2495550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53373455"/>
                    </a:ext>
                  </a:extLst>
                </a:gridCol>
                <a:gridCol w="4305300">
                  <a:extLst>
                    <a:ext uri="{9D8B030D-6E8A-4147-A177-3AD203B41FA5}">
                      <a16:colId xmlns:a16="http://schemas.microsoft.com/office/drawing/2014/main" val="1306841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/>
                        <a:t>Строки 210 / 220 / 230 листа 02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/>
                        <a:t>Авансы по итогам I квартала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/>
                        <a:t>строки 180 / 190 / 200 листа 02 декларации за I квартал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52D0F073-6F2A-4BE3-B611-379E847C05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684389"/>
              </p:ext>
            </p:extLst>
          </p:nvPr>
        </p:nvGraphicFramePr>
        <p:xfrm>
          <a:off x="940509" y="4610100"/>
          <a:ext cx="10213266" cy="118872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3469566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447675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3295650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  <a:gridCol w="428625">
                  <a:extLst>
                    <a:ext uri="{9D8B030D-6E8A-4147-A177-3AD203B41FA5}">
                      <a16:colId xmlns:a16="http://schemas.microsoft.com/office/drawing/2014/main" val="205337345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1306841005"/>
                    </a:ext>
                  </a:extLst>
                </a:gridCol>
              </a:tblGrid>
              <a:tr h="113345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/>
                        <a:t>Строки 290 / 300 / 310 / 320 / 330 / 340 листа 02 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/>
                        <a:t>Ежемесячные авансы, подлежащие уплате в следующем квартале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/>
                        <a:t>Прочерки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dirty="0"/>
                        <a:t>(не заполняем в эл. декларации)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591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EBEF9752-FC76-425F-B22F-56DFFDB4CFB3}"/>
              </a:ext>
            </a:extLst>
          </p:cNvPr>
          <p:cNvSpPr/>
          <p:nvPr/>
        </p:nvSpPr>
        <p:spPr>
          <a:xfrm>
            <a:off x="616743" y="4508051"/>
            <a:ext cx="10958513" cy="175811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В строке 210 листа 02 надо указывать общую сумму всех </a:t>
            </a:r>
            <a:r>
              <a:rPr lang="ru-RU" sz="2400" b="1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начисленных авансовых платежей, которую надо было уплатить </a:t>
            </a: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с начала года. Не имеет значения, уплачены эти суммы в бюджет или нет.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ü"/>
            </a:pPr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ea typeface="Times New Roman" panose="02020603050405020304" pitchFamily="18" charset="0"/>
              </a:rPr>
              <a:t>По строкам 220 и 230 идет разбивка данных сумм по бюджетам.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C86B115-70E6-47E3-B98F-40E5D5132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009" y="1050488"/>
            <a:ext cx="10957981" cy="291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2323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ECCDD0-DE82-4F5D-9BD4-6D6B652D1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773" y="844854"/>
            <a:ext cx="10515600" cy="5442705"/>
          </a:xfrm>
        </p:spPr>
        <p:txBody>
          <a:bodyPr/>
          <a:lstStyle/>
          <a:p>
            <a:r>
              <a:rPr lang="ru-RU" b="1" dirty="0">
                <a:solidFill>
                  <a:srgbClr val="50236E"/>
                </a:solidFill>
              </a:rPr>
              <a:t>Заполнение строк декларации за полугодие 202</a:t>
            </a:r>
            <a:r>
              <a:rPr lang="en-US" b="1" dirty="0">
                <a:solidFill>
                  <a:srgbClr val="50236E"/>
                </a:solidFill>
              </a:rPr>
              <a:t>4</a:t>
            </a:r>
            <a:r>
              <a:rPr lang="ru-RU" b="1" dirty="0">
                <a:solidFill>
                  <a:srgbClr val="50236E"/>
                </a:solidFill>
              </a:rPr>
              <a:t> </a:t>
            </a:r>
            <a:r>
              <a:rPr lang="ru-RU" b="1" u="sng" dirty="0">
                <a:solidFill>
                  <a:srgbClr val="50236E"/>
                </a:solidFill>
              </a:rPr>
              <a:t>при уплате ежемесячных авансов в течение квартала 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11CABD70-7C16-4844-90E0-426781351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4155431"/>
              </p:ext>
            </p:extLst>
          </p:nvPr>
        </p:nvGraphicFramePr>
        <p:xfrm>
          <a:off x="838199" y="1901666"/>
          <a:ext cx="10601327" cy="45720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5437843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413605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4749879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Строки 180 / 190 / 200 листа 02</a:t>
                      </a:r>
                      <a:endParaRPr lang="ru-RU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Аванс по итогам полугодия</a:t>
                      </a:r>
                      <a:endParaRPr lang="ru-RU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E067AC4-67D1-4139-AB74-833ACE0D2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5110226"/>
              </p:ext>
            </p:extLst>
          </p:nvPr>
        </p:nvGraphicFramePr>
        <p:xfrm>
          <a:off x="838196" y="2600123"/>
          <a:ext cx="10600459" cy="70104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2702562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282007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3649338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  <a:gridCol w="282007">
                  <a:extLst>
                    <a:ext uri="{9D8B030D-6E8A-4147-A177-3AD203B41FA5}">
                      <a16:colId xmlns:a16="http://schemas.microsoft.com/office/drawing/2014/main" val="2053373455"/>
                    </a:ext>
                  </a:extLst>
                </a:gridCol>
                <a:gridCol w="3684545">
                  <a:extLst>
                    <a:ext uri="{9D8B030D-6E8A-4147-A177-3AD203B41FA5}">
                      <a16:colId xmlns:a16="http://schemas.microsoft.com/office/drawing/2014/main" val="1306841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Строки 210 / 220 / 230 листа 02</a:t>
                      </a:r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строки 180 / 190 / 200 листа 02 декларации за I квартал</a:t>
                      </a:r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>
                          <a:solidFill>
                            <a:schemeClr val="tx1"/>
                          </a:solidFill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строки 290 / 300 / 310 листа 02 декларации за I квартал</a:t>
                      </a:r>
                      <a:endParaRPr lang="ru-RU" sz="20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B540152-1DE6-4B00-BAC6-33F613F5E4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939306"/>
              </p:ext>
            </p:extLst>
          </p:nvPr>
        </p:nvGraphicFramePr>
        <p:xfrm>
          <a:off x="838196" y="3542421"/>
          <a:ext cx="10558031" cy="82296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3087492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280941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2057256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  <a:gridCol w="280941">
                  <a:extLst>
                    <a:ext uri="{9D8B030D-6E8A-4147-A177-3AD203B41FA5}">
                      <a16:colId xmlns:a16="http://schemas.microsoft.com/office/drawing/2014/main" val="2053373455"/>
                    </a:ext>
                  </a:extLst>
                </a:gridCol>
                <a:gridCol w="2057256">
                  <a:extLst>
                    <a:ext uri="{9D8B030D-6E8A-4147-A177-3AD203B41FA5}">
                      <a16:colId xmlns:a16="http://schemas.microsoft.com/office/drawing/2014/main" val="1306841005"/>
                    </a:ext>
                  </a:extLst>
                </a:gridCol>
                <a:gridCol w="280941">
                  <a:extLst>
                    <a:ext uri="{9D8B030D-6E8A-4147-A177-3AD203B41FA5}">
                      <a16:colId xmlns:a16="http://schemas.microsoft.com/office/drawing/2014/main" val="950954877"/>
                    </a:ext>
                  </a:extLst>
                </a:gridCol>
                <a:gridCol w="2513204">
                  <a:extLst>
                    <a:ext uri="{9D8B030D-6E8A-4147-A177-3AD203B41FA5}">
                      <a16:colId xmlns:a16="http://schemas.microsoft.com/office/drawing/2014/main" val="933881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Строки 270 / 271 листа 02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Налог к доплате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aseline="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строки 190 / 200 листа 02 </a:t>
                      </a:r>
                      <a:endParaRPr lang="ru-RU" sz="2400" b="1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0" baseline="0" dirty="0"/>
                        <a:t>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строки 220 / 230 листа 02</a:t>
                      </a:r>
                      <a:endParaRPr lang="ru-RU" sz="2400" b="1" baseline="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5F05EE27-0D75-406C-820B-FCA88278B0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2098947"/>
              </p:ext>
            </p:extLst>
          </p:nvPr>
        </p:nvGraphicFramePr>
        <p:xfrm>
          <a:off x="838199" y="4652973"/>
          <a:ext cx="10600457" cy="100584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2194353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229667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2696578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  <a:gridCol w="229667">
                  <a:extLst>
                    <a:ext uri="{9D8B030D-6E8A-4147-A177-3AD203B41FA5}">
                      <a16:colId xmlns:a16="http://schemas.microsoft.com/office/drawing/2014/main" val="2053373455"/>
                    </a:ext>
                  </a:extLst>
                </a:gridCol>
                <a:gridCol w="2225310">
                  <a:extLst>
                    <a:ext uri="{9D8B030D-6E8A-4147-A177-3AD203B41FA5}">
                      <a16:colId xmlns:a16="http://schemas.microsoft.com/office/drawing/2014/main" val="1306841005"/>
                    </a:ext>
                  </a:extLst>
                </a:gridCol>
                <a:gridCol w="229667">
                  <a:extLst>
                    <a:ext uri="{9D8B030D-6E8A-4147-A177-3AD203B41FA5}">
                      <a16:colId xmlns:a16="http://schemas.microsoft.com/office/drawing/2014/main" val="950954877"/>
                    </a:ext>
                  </a:extLst>
                </a:gridCol>
                <a:gridCol w="2795215">
                  <a:extLst>
                    <a:ext uri="{9D8B030D-6E8A-4147-A177-3AD203B41FA5}">
                      <a16:colId xmlns:a16="http://schemas.microsoft.com/office/drawing/2014/main" val="9338810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sz="2000" dirty="0"/>
                        <a:t>Строки 290 / 300 / 310 листа 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aseline="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Общая сумма ежемесячных авансов на III квартал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aseline="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sz="2000" dirty="0"/>
                        <a:t>строки 180 / 190 / 200</a:t>
                      </a:r>
                      <a:r>
                        <a:rPr lang="en-US" sz="2000" dirty="0"/>
                        <a:t> </a:t>
                      </a:r>
                      <a:r>
                        <a:rPr lang="ru-RU" sz="2000" dirty="0"/>
                        <a:t>листа 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baseline="0" dirty="0"/>
                        <a:t>−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ru-RU" sz="2000" dirty="0"/>
                        <a:t>строки 180 / 190 / 200 листа 02 декларации за I квартал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7CF340E8-4994-4281-B52B-DF22F13A5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378622"/>
              </p:ext>
            </p:extLst>
          </p:nvPr>
        </p:nvGraphicFramePr>
        <p:xfrm>
          <a:off x="838196" y="6026065"/>
          <a:ext cx="10600459" cy="457200"/>
        </p:xfrm>
        <a:graphic>
          <a:graphicData uri="http://schemas.openxmlformats.org/drawingml/2006/table">
            <a:tbl>
              <a:tblPr bandRow="1" bandCol="1">
                <a:tableStyleId>{5C22544A-7EE6-4342-B048-85BDC9FD1C3A}</a:tableStyleId>
              </a:tblPr>
              <a:tblGrid>
                <a:gridCol w="7311509">
                  <a:extLst>
                    <a:ext uri="{9D8B030D-6E8A-4147-A177-3AD203B41FA5}">
                      <a16:colId xmlns:a16="http://schemas.microsoft.com/office/drawing/2014/main" val="2162386571"/>
                    </a:ext>
                  </a:extLst>
                </a:gridCol>
                <a:gridCol w="526121">
                  <a:extLst>
                    <a:ext uri="{9D8B030D-6E8A-4147-A177-3AD203B41FA5}">
                      <a16:colId xmlns:a16="http://schemas.microsoft.com/office/drawing/2014/main" val="3225267694"/>
                    </a:ext>
                  </a:extLst>
                </a:gridCol>
                <a:gridCol w="2762829">
                  <a:extLst>
                    <a:ext uri="{9D8B030D-6E8A-4147-A177-3AD203B41FA5}">
                      <a16:colId xmlns:a16="http://schemas.microsoft.com/office/drawing/2014/main" val="2700874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Строки 320 / 330 / 340 листа 02 </a:t>
                      </a:r>
                      <a:endParaRPr lang="ru-RU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>
                          <a:solidFill>
                            <a:schemeClr val="tx1"/>
                          </a:solidFill>
                        </a:rPr>
                        <a:t>=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прочерки</a:t>
                      </a:r>
                      <a:endParaRPr lang="ru-RU" sz="24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57810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1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algn="r">
              <a:defRPr/>
            </a:pPr>
            <a:r>
              <a:rPr lang="ru-RU" dirty="0"/>
              <a:t>Налог на прибыль: интересные разъяснения чиновников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17EEA56-3510-4EA3-B8AA-F97698BF81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9" y="689614"/>
            <a:ext cx="10448926" cy="6055909"/>
          </a:xfrm>
          <a:prstGeom prst="rect">
            <a:avLst/>
          </a:prstGeom>
        </p:spPr>
      </p:pic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045388BC-1D67-4E2B-BC52-18F6582F83B6}"/>
              </a:ext>
            </a:extLst>
          </p:cNvPr>
          <p:cNvSpPr/>
          <p:nvPr/>
        </p:nvSpPr>
        <p:spPr>
          <a:xfrm>
            <a:off x="380999" y="1876425"/>
            <a:ext cx="11210925" cy="1133475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A2F5D9FC-914A-466F-8D71-3C3D010FE93C}"/>
              </a:ext>
            </a:extLst>
          </p:cNvPr>
          <p:cNvCxnSpPr/>
          <p:nvPr/>
        </p:nvCxnSpPr>
        <p:spPr>
          <a:xfrm>
            <a:off x="1076325" y="2181225"/>
            <a:ext cx="4524375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22728EDF-00F6-43B0-BC51-26B569A6BD35}"/>
              </a:ext>
            </a:extLst>
          </p:cNvPr>
          <p:cNvCxnSpPr>
            <a:cxnSpLocks/>
          </p:cNvCxnSpPr>
          <p:nvPr/>
        </p:nvCxnSpPr>
        <p:spPr>
          <a:xfrm>
            <a:off x="5986461" y="3717568"/>
            <a:ext cx="5081589" cy="6707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AB447227-0FFF-4F13-B0B6-BF0302033594}"/>
              </a:ext>
            </a:extLst>
          </p:cNvPr>
          <p:cNvCxnSpPr>
            <a:cxnSpLocks/>
          </p:cNvCxnSpPr>
          <p:nvPr/>
        </p:nvCxnSpPr>
        <p:spPr>
          <a:xfrm>
            <a:off x="4868600" y="2181225"/>
            <a:ext cx="1285874" cy="1536343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CB7E5820-3F3E-40BB-A6A7-F35DAB1F9119}"/>
              </a:ext>
            </a:extLst>
          </p:cNvPr>
          <p:cNvSpPr/>
          <p:nvPr/>
        </p:nvSpPr>
        <p:spPr>
          <a:xfrm>
            <a:off x="380998" y="3063236"/>
            <a:ext cx="11210925" cy="1789421"/>
          </a:xfrm>
          <a:prstGeom prst="roundRect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2175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9284</TotalTime>
  <Words>1782</Words>
  <Application>Microsoft Office PowerPoint</Application>
  <PresentationFormat>Широкоэкранный</PresentationFormat>
  <Paragraphs>164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Филимонова ЕВГЕНИЯ Михайловна (ИГК)</cp:lastModifiedBy>
  <cp:revision>1223</cp:revision>
  <dcterms:created xsi:type="dcterms:W3CDTF">2022-05-22T12:20:38Z</dcterms:created>
  <dcterms:modified xsi:type="dcterms:W3CDTF">2024-07-09T07:57:52Z</dcterms:modified>
</cp:coreProperties>
</file>