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8"/>
  </p:notesMasterIdLst>
  <p:handoutMasterIdLst>
    <p:handoutMasterId r:id="rId9"/>
  </p:handoutMasterIdLst>
  <p:sldIdLst>
    <p:sldId id="866" r:id="rId3"/>
    <p:sldId id="865" r:id="rId4"/>
    <p:sldId id="867" r:id="rId5"/>
    <p:sldId id="868" r:id="rId6"/>
    <p:sldId id="88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866"/>
            <p14:sldId id="865"/>
            <p14:sldId id="867"/>
            <p14:sldId id="868"/>
            <p14:sldId id="8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B1D1"/>
    <a:srgbClr val="E6E0EB"/>
    <a:srgbClr val="FF9999"/>
    <a:srgbClr val="8D6FAB"/>
    <a:srgbClr val="9B6EBC"/>
    <a:srgbClr val="987DB3"/>
    <a:srgbClr val="764696"/>
    <a:srgbClr val="50236E"/>
    <a:srgbClr val="E94537"/>
    <a:srgbClr val="00B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53" autoAdjust="0"/>
    <p:restoredTop sz="96163" autoAdjust="0"/>
  </p:normalViewPr>
  <p:slideViewPr>
    <p:cSldViewPr snapToGrid="0">
      <p:cViewPr varScale="1">
        <p:scale>
          <a:sx n="111" d="100"/>
          <a:sy n="111" d="100"/>
        </p:scale>
        <p:origin x="18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 smtClean="0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 smtClean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 smtClean="0">
              <a:solidFill>
                <a:srgbClr val="50236E"/>
              </a:solidFill>
            </a:endParaRPr>
          </a:p>
          <a:p>
            <a:r>
              <a:rPr lang="ru-RU" b="1" dirty="0" smtClean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самостоятельно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подать 3-НДФЛ и заплатить налог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2721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2720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Все прочие подарки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 smtClean="0"/>
                  <a:t>3</a:t>
                </a:r>
                <a:r>
                  <a:rPr lang="ru-RU" dirty="0"/>
                  <a:t>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</a:t>
                </a:r>
                <a:r>
                  <a:rPr lang="ru-RU" dirty="0" smtClean="0"/>
                  <a:t>):</a:t>
                </a:r>
                <a:endParaRPr lang="en-US" sz="2000" i="1" dirty="0" smtClean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 smtClean="0"/>
                  <a:t>4</a:t>
                </a:r>
                <a:r>
                  <a:rPr lang="ru-RU" dirty="0"/>
                  <a:t>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</a:t>
                </a:r>
                <a:r>
                  <a:rPr lang="ru-RU" dirty="0" smtClean="0"/>
                  <a:t>:</a:t>
                </a:r>
                <a: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  <a:endParaRPr lang="ru-RU" sz="2400" dirty="0" smtClean="0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E94537"/>
                    </a:solidFill>
                  </a:rPr>
                  <a:t>Важно</a:t>
                </a:r>
                <a:endParaRPr lang="ru-RU" sz="2000" b="1" dirty="0">
                  <a:solidFill>
                    <a:srgbClr val="E94537"/>
                  </a:solidFill>
                </a:endParaRP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 smtClean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2023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 июля 2023 г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12:00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Лекторы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 1 </a:t>
            </a:r>
            <a:r>
              <a:rPr lang="ru-RU" dirty="0" err="1" smtClean="0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8374"/>
            <a:ext cx="1098707" cy="335716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1435443" y="6374953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77500" lnSpcReduction="20000"/>
          </a:bodyPr>
          <a:lstStyle/>
          <a:p>
            <a:pPr algn="r"/>
            <a:fld id="{BD563453-3FA6-4338-97E6-31B88F33F074}" type="slidenum">
              <a:rPr lang="ru-RU" sz="2800" b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‹#›</a:t>
            </a:fld>
            <a:endParaRPr lang="ru-RU" sz="2800" b="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Другие изменения, влияющие на работу ЮЛ и ИП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Новшества для ИП</a:t>
            </a:r>
          </a:p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Новшество 1.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Вводится пятиступенчатая шкала ставок НДФЛ для ИП на ОСН (п.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1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ст. 224 НК РФ).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489904"/>
              </p:ext>
            </p:extLst>
          </p:nvPr>
        </p:nvGraphicFramePr>
        <p:xfrm>
          <a:off x="838201" y="2459196"/>
          <a:ext cx="10515599" cy="33585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93654">
                  <a:extLst>
                    <a:ext uri="{9D8B030D-6E8A-4147-A177-3AD203B41FA5}">
                      <a16:colId xmlns:a16="http://schemas.microsoft.com/office/drawing/2014/main" val="2789957536"/>
                    </a:ext>
                  </a:extLst>
                </a:gridCol>
                <a:gridCol w="6021945">
                  <a:extLst>
                    <a:ext uri="{9D8B030D-6E8A-4147-A177-3AD203B41FA5}">
                      <a16:colId xmlns:a16="http://schemas.microsoft.com/office/drawing/2014/main" val="190346393"/>
                    </a:ext>
                  </a:extLst>
                </a:gridCol>
              </a:tblGrid>
              <a:tr h="3674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Сумма налоговой базы (далее – НБ)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Расчет налога с 2025 г.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755222"/>
                  </a:ext>
                </a:extLst>
              </a:tr>
              <a:tr h="3674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До 2 400 000 руб. включительно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НБ * 13%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021020"/>
                  </a:ext>
                </a:extLst>
              </a:tr>
              <a:tr h="7520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От 2 400 001 руб. до 5 000 000 руб. включительно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312 000 руб. + (НБ – 2 400 000 руб.) * 15%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51340"/>
                  </a:ext>
                </a:extLst>
              </a:tr>
              <a:tr h="7520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От 5 000 001 руб. до 20 000 000 руб. включительно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702 000 руб. + (НБ – 5 000 000 руб.) * 18%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413576"/>
                  </a:ext>
                </a:extLst>
              </a:tr>
              <a:tr h="7520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От 20 000 001 руб. до 50 000 000 руб. включительно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3 402 000 руб. + (НБ – 20 000 000 руб.) * 20%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146527"/>
                  </a:ext>
                </a:extLst>
              </a:tr>
              <a:tr h="3674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От 50 000 001 руб.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9 402 000 руб. + (НБ – 50 000 000 руб.) * 22%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943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514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Другие изменения, влияющие на работу ЮЛ и ИП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2.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Увеличены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фиксированные страховые взносы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ИП за себя и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изменен срок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уплаты (п. 1.2 ст. 430,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2 ст. 432 НК РФ).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124768"/>
              </p:ext>
            </p:extLst>
          </p:nvPr>
        </p:nvGraphicFramePr>
        <p:xfrm>
          <a:off x="838200" y="1939285"/>
          <a:ext cx="10515601" cy="30700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4834">
                  <a:extLst>
                    <a:ext uri="{9D8B030D-6E8A-4147-A177-3AD203B41FA5}">
                      <a16:colId xmlns:a16="http://schemas.microsoft.com/office/drawing/2014/main" val="1559757080"/>
                    </a:ext>
                  </a:extLst>
                </a:gridCol>
                <a:gridCol w="3504834">
                  <a:extLst>
                    <a:ext uri="{9D8B030D-6E8A-4147-A177-3AD203B41FA5}">
                      <a16:colId xmlns:a16="http://schemas.microsoft.com/office/drawing/2014/main" val="4053741165"/>
                    </a:ext>
                  </a:extLst>
                </a:gridCol>
                <a:gridCol w="3505933">
                  <a:extLst>
                    <a:ext uri="{9D8B030D-6E8A-4147-A177-3AD203B41FA5}">
                      <a16:colId xmlns:a16="http://schemas.microsoft.com/office/drawing/2014/main" val="3509806828"/>
                    </a:ext>
                  </a:extLst>
                </a:gridCol>
              </a:tblGrid>
              <a:tr h="375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Показатель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За 2024 г.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За 2025 г.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683328"/>
                  </a:ext>
                </a:extLst>
              </a:tr>
              <a:tr h="767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Фиксированные взносы на ОПС и ОМС за год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49 500 руб.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53 658 руб.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063274"/>
                  </a:ext>
                </a:extLst>
              </a:tr>
              <a:tr h="1159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Срок уплаты фиксированных взносов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Не позднее 31 декабря 2024 г. (с учетом праздников – не позднее 09.01.2025 г.)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Не позднее 28 декабря 2025 г.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024691"/>
                  </a:ext>
                </a:extLst>
              </a:tr>
              <a:tr h="767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Максимальный размер 1%-</a:t>
                      </a:r>
                      <a:r>
                        <a:rPr lang="ru-RU" sz="2000" b="0" dirty="0" err="1">
                          <a:solidFill>
                            <a:schemeClr val="tx1"/>
                          </a:solidFill>
                          <a:effectLst/>
                        </a:rPr>
                        <a:t>ных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 взносов на ОПС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277 571 руб.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300 888 руб.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607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043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Другие изменения, влияющие на работу ЮЛ и ИП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3. С 01.01.2024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ИП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 ОСН при расчете 1%-</a:t>
            </a:r>
            <a:r>
              <a:rPr lang="ru-RU" dirty="0" err="1">
                <a:ea typeface="Times New Roman" panose="02020603050405020304" pitchFamily="18" charset="0"/>
                <a:cs typeface="Calibri" panose="020F0502020204030204" pitchFamily="34" charset="0"/>
              </a:rPr>
              <a:t>ных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взносов могут уменьшить доход на профессиональные вычеты, указанные в ст. 221 НК РФ, но за исключением страховых взносов на ОПС и ОМС (подп. 1 п. 9 ст. 430 НК РФ). </a:t>
            </a: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При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расчете 1%-</a:t>
            </a:r>
            <a:r>
              <a:rPr lang="ru-RU" dirty="0" err="1">
                <a:ea typeface="Times New Roman" panose="02020603050405020304" pitchFamily="18" charset="0"/>
                <a:cs typeface="Calibri" panose="020F0502020204030204" pitchFamily="34" charset="0"/>
              </a:rPr>
              <a:t>ных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взносов за 2024 г.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фиксированные взносы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за 2024 г. в размере 49 500 руб.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уменьшение дохода не учитываются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4.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08.08.2024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крайний срок уплаты авансовых платежей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ИП на общем режиме налогообложения перенесен с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25-го на 28-е число первого месяца, следующего за I кварталом, полугодием, 9 месяцами налогового периода (п. 8 ст. 227 НК РФ).</a:t>
            </a:r>
          </a:p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5.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 2025 г. ИП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на УСН с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объектом «доходы минус расходы» учитывают в составе расходов страховые взносы за себя, п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одлежащие уплате в данном налоговом периоде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. Взносы считаются подлежащими уплате в данном налоговом периоде в том числе в случае, если срок уплаты взносов приходится на первый рабочий день следующего года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91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Другие изменения, влияющие на работу ЮЛ и ИП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Взносы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, уплаченные после 31 декабря 2024 г. за расчетные периоды, предшествующие 2025 г., учитываются в расходах при определении налоговой базы за 2025 – 2027 гг. (подп. 3 п. 2 ст. 346.17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</a:p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Новшество 6.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ИП на патенте с местом жительства в новых регионах (ДНР, ЛНР, Запорожская область, Херсонская область) вправе уменьшить налог на сумму расходов на приобретение одного экземпляра ККТ в размере не более 28 000 руб. при условии регистрации ККТ по адресу ее установки (применения), находящемуся на указанной территории, до 31.12.2025 включительно. Налог уменьшается за 2024 и/или 2025 гг. по выбору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предпринимателя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(п. 1.3 ст. 346.51 НК РФ).</a:t>
            </a: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7.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 2025 г.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для ИП на патенте: если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срок окончания действия патента приходится на 31 декабря, уплата налога производится не позднее 28 декабря (п. 2 ст. 346.51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05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Другие изменения, влияющие на работу ЮЛ и ИП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8.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 2025 г. можно применять патент при производстве или продаже серебра (подп. 8 п. 6 ст. 346.43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Новшество 9.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На 2025 - 2026 гг. продлено действие налоговых каникул (применение ставки 0% в течение 2-х налоговых периодов) для ИП, впервые зарегистрированных после вступления в силу регионального Закона о каникулах (ст. 5 Закона от 08.08.2024 № 259-ФЗ):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на УСН – ведущих деятельность в производственной, социальной и(или) научной сферах, а также в сфере бытовых услуг населению и услуг по предоставлению мест для временного проживания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на ПСН -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ведущих деятельность в производственной, социальной и(или) научной сферах, а также в сфере бытовых услуг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населению.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■</a:t>
            </a: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98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9854</TotalTime>
  <Words>682</Words>
  <Application>Microsoft Office PowerPoint</Application>
  <PresentationFormat>Широкоэкранный</PresentationFormat>
  <Paragraphs>48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Филимонова ЕВГЕНИЯ Михайловна (ИГК)</cp:lastModifiedBy>
  <cp:revision>1354</cp:revision>
  <dcterms:created xsi:type="dcterms:W3CDTF">2022-05-22T12:20:38Z</dcterms:created>
  <dcterms:modified xsi:type="dcterms:W3CDTF">2024-08-29T12:35:34Z</dcterms:modified>
</cp:coreProperties>
</file>