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2" r:id="rId2"/>
  </p:sldMasterIdLst>
  <p:notesMasterIdLst>
    <p:notesMasterId r:id="rId16"/>
  </p:notesMasterIdLst>
  <p:handoutMasterIdLst>
    <p:handoutMasterId r:id="rId17"/>
  </p:handoutMasterIdLst>
  <p:sldIdLst>
    <p:sldId id="688" r:id="rId3"/>
    <p:sldId id="714" r:id="rId4"/>
    <p:sldId id="721" r:id="rId5"/>
    <p:sldId id="705" r:id="rId6"/>
    <p:sldId id="708" r:id="rId7"/>
    <p:sldId id="702" r:id="rId8"/>
    <p:sldId id="703" r:id="rId9"/>
    <p:sldId id="700" r:id="rId10"/>
    <p:sldId id="704" r:id="rId11"/>
    <p:sldId id="758" r:id="rId12"/>
    <p:sldId id="710" r:id="rId13"/>
    <p:sldId id="707" r:id="rId14"/>
    <p:sldId id="706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2B2B238-2913-4008-9088-17A27468866F}">
          <p14:sldIdLst>
            <p14:sldId id="688"/>
            <p14:sldId id="714"/>
            <p14:sldId id="721"/>
            <p14:sldId id="705"/>
            <p14:sldId id="708"/>
            <p14:sldId id="702"/>
            <p14:sldId id="703"/>
            <p14:sldId id="700"/>
            <p14:sldId id="704"/>
            <p14:sldId id="758"/>
            <p14:sldId id="710"/>
            <p14:sldId id="707"/>
            <p14:sldId id="7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0EB"/>
    <a:srgbClr val="987DB3"/>
    <a:srgbClr val="C1B1D1"/>
    <a:srgbClr val="8D6FAB"/>
    <a:srgbClr val="9B6EBC"/>
    <a:srgbClr val="764696"/>
    <a:srgbClr val="50236E"/>
    <a:srgbClr val="FF9999"/>
    <a:srgbClr val="E94537"/>
    <a:srgbClr val="00B8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1" autoAdjust="0"/>
    <p:restoredTop sz="96163" autoAdjust="0"/>
  </p:normalViewPr>
  <p:slideViewPr>
    <p:cSldViewPr snapToGrid="0">
      <p:cViewPr varScale="1">
        <p:scale>
          <a:sx n="68" d="100"/>
          <a:sy n="68" d="100"/>
        </p:scale>
        <p:origin x="846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3180" y="3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90DA9-5C82-41C2-9ABC-5E213CFCBA2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A69FD-619B-43E3-97BD-AC581237EC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246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FC64A-9265-4364-8EF6-C8B55523F3AA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C1802-43F1-4CB0-8A95-CD6ACD8B6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769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2/24/6232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грамма вебина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>
          <a:xfrm>
            <a:off x="839788" y="603411"/>
            <a:ext cx="10515600" cy="1087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50236E"/>
                </a:solidFill>
                <a:latin typeface="+mn-lt"/>
              </a:rPr>
              <a:t>Программа </a:t>
            </a:r>
            <a:r>
              <a:rPr lang="ru-RU" dirty="0" err="1" smtClean="0">
                <a:solidFill>
                  <a:srgbClr val="50236E"/>
                </a:solidFill>
                <a:latin typeface="+mn-lt"/>
              </a:rPr>
              <a:t>вебинара</a:t>
            </a:r>
            <a:endParaRPr lang="ru-RU" dirty="0">
              <a:solidFill>
                <a:srgbClr val="50236E"/>
              </a:solidFill>
              <a:latin typeface="+mn-lt"/>
            </a:endParaRP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0448642" cy="4498975"/>
          </a:xfrm>
        </p:spPr>
        <p:txBody>
          <a:bodyPr numCol="2" spcCol="360000">
            <a:noAutofit/>
          </a:bodyPr>
          <a:lstStyle>
            <a:lvl1pPr marL="342900" indent="-342900" defTabSz="914400">
              <a:defRPr/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521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ТИЛЕЙ ЗАГОЛОВКОВ 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4400" b="1" dirty="0" smtClean="0">
                <a:solidFill>
                  <a:srgbClr val="50236E"/>
                </a:solidFill>
              </a:rPr>
              <a:t>Заголовок 1 Страховые взносы: заполняем РСВ</a:t>
            </a:r>
          </a:p>
          <a:p>
            <a:pPr>
              <a:lnSpc>
                <a:spcPts val="4400"/>
              </a:lnSpc>
            </a:pPr>
            <a:r>
              <a:rPr lang="ru-RU" sz="3800" dirty="0">
                <a:solidFill>
                  <a:srgbClr val="50236E"/>
                </a:solidFill>
              </a:rPr>
              <a:t>Заголовок 2 Компенсация за задержку зарплаты </a:t>
            </a:r>
            <a:endParaRPr lang="ru-RU" sz="4400" b="1" dirty="0" smtClean="0">
              <a:solidFill>
                <a:srgbClr val="50236E"/>
              </a:solidFill>
            </a:endParaRPr>
          </a:p>
          <a:p>
            <a:r>
              <a:rPr lang="ru-RU" b="1" dirty="0" smtClean="0">
                <a:solidFill>
                  <a:srgbClr val="50236E"/>
                </a:solidFill>
              </a:rPr>
              <a:t>Заголовок 3 Позиция Минфина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самостоятельно подать 3-НДФЛ и заплатить налог.</a:t>
            </a:r>
          </a:p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4: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работник уехал за границу в середине года и к концу 2022 г. стал нерезидентом. Нужно: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пересчитать НДФЛ с доходов, выплаченных за период работы в РФ, по ставке 30% вместо 13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%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68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ТАБЛИ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самостоятельно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подать 3-НДФЛ и заплатить налог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58608556"/>
              </p:ext>
            </p:extLst>
          </p:nvPr>
        </p:nvGraphicFramePr>
        <p:xfrm>
          <a:off x="838199" y="3429000"/>
          <a:ext cx="10515600" cy="2707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362">
                  <a:extLst>
                    <a:ext uri="{9D8B030D-6E8A-4147-A177-3AD203B41FA5}">
                      <a16:colId xmlns:a16="http://schemas.microsoft.com/office/drawing/2014/main" val="1678515630"/>
                    </a:ext>
                  </a:extLst>
                </a:gridCol>
                <a:gridCol w="5510038">
                  <a:extLst>
                    <a:ext uri="{9D8B030D-6E8A-4147-A177-3AD203B41FA5}">
                      <a16:colId xmlns:a16="http://schemas.microsoft.com/office/drawing/2014/main" val="122021470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73430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Код дохода</a:t>
                      </a:r>
                      <a:endParaRPr lang="ru-RU" sz="15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Расшифровка</a:t>
                      </a:r>
                      <a:endParaRPr lang="ru-RU" sz="15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Пояснение</a:t>
                      </a: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08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2721</a:t>
                      </a:r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</a:rPr>
                        <a:t>Стоимость имущества, полученного в порядке дарения (за исключением имущества, полученного в порядке дарения, налоговая база по которому определяется в соответствии с пунктом 6 статьи 210 Кодекса)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Указывается: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- стоимость ценных бумаг, полученных физлицами в порядке дарения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- стоимость любого имущества, полученного в порядке дарения физлицами – нерезидентами РФ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65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2720</a:t>
                      </a:r>
                      <a:endParaRPr lang="ru-RU" sz="1500" dirty="0"/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</a:rPr>
                        <a:t>Стоимость имущества, полученного в порядке дарения, налоговая база, по которому определяется в соответствии с пунктом 6 статьи 210 Кодекса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Все прочие подарки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90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46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ФОРМ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</p:spPr>
            <p:txBody>
              <a:bodyPr>
                <a:noAutofit/>
              </a:bodyPr>
              <a:lstStyle/>
              <a:p>
                <a:r>
                  <a:rPr lang="ru-RU" dirty="0" smtClean="0"/>
                  <a:t>3</a:t>
                </a:r>
                <a:r>
                  <a:rPr lang="ru-RU" dirty="0"/>
                  <a:t>. Начиная с ноября </a:t>
                </a:r>
                <a:r>
                  <a:rPr lang="ru-RU" dirty="0" err="1"/>
                  <a:t>доудерживаем</a:t>
                </a:r>
                <a:r>
                  <a:rPr lang="ru-RU" dirty="0"/>
                  <a:t> НДФЛ из последующих выплат этому работнику. Соблюдаем ограничение – удержания не могут превышать 20% от начисленной суммы (п. 4 ст. 226 НК РФ; ст. 138 ТК РФ</a:t>
                </a:r>
                <a:r>
                  <a:rPr lang="ru-RU" dirty="0" smtClean="0"/>
                  <a:t>):</a:t>
                </a:r>
                <a:endParaRPr lang="en-US" sz="2000" i="1" dirty="0" smtClean="0"/>
              </a:p>
              <a:p>
                <a:pPr>
                  <a:lnSpc>
                    <a:spcPts val="2400"/>
                  </a:lnSpc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− 30 000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 ×30%</m:t>
                          </m:r>
                        </m:e>
                      </m:d>
                      <m:r>
                        <a:rPr lang="ru-RU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×20%=4 200 руб</m:t>
                      </m:r>
                      <m:r>
                        <a:rPr lang="en-US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i="1" dirty="0">
                  <a:solidFill>
                    <a:srgbClr val="8D6FAB"/>
                  </a:solidFill>
                </a:endParaRPr>
              </a:p>
              <a:p>
                <a:r>
                  <a:rPr lang="ru-RU" dirty="0" smtClean="0"/>
                  <a:t>4</a:t>
                </a:r>
                <a:r>
                  <a:rPr lang="ru-RU" dirty="0"/>
                  <a:t>. Рассчитываем сумму неудержанного налога по состоянию на 31.12.2022:</a:t>
                </a:r>
              </a:p>
              <a:p>
                <a:pPr>
                  <a:lnSpc>
                    <a:spcPts val="24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51 000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4 200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000" i="1" dirty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2 мес.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42 600 руб.</m:t>
                      </m:r>
                    </m:oMath>
                  </m:oMathPara>
                </a14:m>
                <a:endParaRPr lang="ru-RU" sz="2000" dirty="0">
                  <a:solidFill>
                    <a:srgbClr val="8D6FAB"/>
                  </a:solidFill>
                </a:endParaRPr>
              </a:p>
              <a:p>
                <a:r>
                  <a:rPr lang="ru-RU" dirty="0"/>
                  <a:t>5. В 6-НДФЛ за 2022 г. (Письмо ФНС от 30.04.2021 № БС-4-11/6168@):</a:t>
                </a:r>
              </a:p>
              <a:p>
                <a:pPr lvl="1"/>
                <a:r>
                  <a:rPr lang="ru-RU" dirty="0"/>
                  <a:t>в разделе 1 в поле 020 отражаем удержанные за октябрь-декабрь суммы НДФЛ с учетом перерасчета</a:t>
                </a:r>
                <a:r>
                  <a:rPr lang="ru-RU" dirty="0" smtClean="0"/>
                  <a:t>:</a:t>
                </a:r>
                <a:r>
                  <a:rPr lang="en-US" sz="2000" i="1" dirty="0" smtClean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US" sz="2000" i="1" dirty="0" smtClean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000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 мес.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30% + 4 200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2 мес.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35 400</m:t>
                    </m:r>
                  </m:oMath>
                </a14:m>
                <a:endParaRPr lang="ru-RU" sz="2000" dirty="0">
                  <a:solidFill>
                    <a:srgbClr val="8D6FAB"/>
                  </a:solidFill>
                  <a:latin typeface="Cambria Math" panose="02040503050406030204" pitchFamily="18" charset="0"/>
                </a:endParaRPr>
              </a:p>
              <a:p>
                <a:pPr lvl="1"/>
                <a:r>
                  <a:rPr lang="ru-RU" dirty="0"/>
                  <a:t>в разделе 2 по ставке 30% отражаем итоговые показатели по работнику:</a:t>
                </a:r>
              </a:p>
              <a:p>
                <a:pPr>
                  <a:lnSpc>
                    <a:spcPts val="2400"/>
                  </a:lnSpc>
                </a:pPr>
                <a:endParaRPr lang="ru-RU" dirty="0"/>
              </a:p>
            </p:txBody>
          </p:sp>
        </mc:Choice>
        <mc:Fallback xmlns="">
          <p:sp>
            <p:nvSpPr>
              <p:cNvPr id="4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  <a:blipFill>
                <a:blip r:embed="rId2"/>
                <a:stretch>
                  <a:fillRect l="-870" t="-1570" r="-5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506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Страховые взносы: заполняем РСВ, ПСВ, ЕФС-1</a:t>
            </a:r>
            <a:endParaRPr lang="ru-RU" dirty="0"/>
          </a:p>
        </p:txBody>
      </p:sp>
      <p:sp>
        <p:nvSpPr>
          <p:cNvPr id="4" name="Текс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962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СЫЛКИ НА СТА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grpSp>
        <p:nvGrpSpPr>
          <p:cNvPr id="4" name="Группа 3"/>
          <p:cNvGrpSpPr/>
          <p:nvPr userDrawn="1"/>
        </p:nvGrpSpPr>
        <p:grpSpPr>
          <a:xfrm>
            <a:off x="838200" y="5318272"/>
            <a:ext cx="10515600" cy="1200329"/>
            <a:chOff x="838200" y="5318272"/>
            <a:chExt cx="10515600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5318272"/>
              <a:ext cx="10515600" cy="1200329"/>
            </a:xfrm>
            <a:prstGeom prst="rect">
              <a:avLst/>
            </a:prstGeom>
            <a:solidFill>
              <a:srgbClr val="50236E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800" b="1" dirty="0" smtClean="0">
                <a:solidFill>
                  <a:srgbClr val="E6E0EB"/>
                </a:solidFill>
              </a:endParaRPr>
            </a:p>
            <a:p>
              <a:r>
                <a:rPr lang="ru-RU" sz="2400" dirty="0"/>
                <a:t>Статья </a:t>
              </a:r>
              <a:r>
                <a:rPr lang="ru-RU" sz="2400" b="1" dirty="0"/>
                <a:t>«Особые налоговые правила для ДНР, ЛНР, Запорожской и Херсонской областей» </a:t>
              </a:r>
              <a:r>
                <a:rPr lang="ru-RU" sz="2400" dirty="0"/>
                <a:t>в ГК 2022, № 24 </a:t>
              </a:r>
              <a:r>
                <a:rPr lang="ru-RU" sz="2400" dirty="0">
                  <a:hlinkClick r:id="rId2"/>
                </a:rPr>
                <a:t>https://glavkniga.ru/elver/2022/24/6232</a:t>
              </a:r>
              <a:r>
                <a:rPr lang="ru-RU" sz="2400" dirty="0"/>
                <a:t> </a:t>
              </a: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963521" y="5374558"/>
              <a:ext cx="2728226" cy="400110"/>
              <a:chOff x="1559286" y="4473896"/>
              <a:chExt cx="2728226" cy="400110"/>
            </a:xfrm>
          </p:grpSpPr>
          <p:pic>
            <p:nvPicPr>
              <p:cNvPr id="7" name="Рисунок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9286" y="4497607"/>
                <a:ext cx="321909" cy="321909"/>
              </a:xfrm>
              <a:prstGeom prst="rect">
                <a:avLst/>
              </a:prstGeom>
            </p:spPr>
          </p:pic>
          <p:sp>
            <p:nvSpPr>
              <p:cNvPr id="8" name="Прямоугольник 7"/>
              <p:cNvSpPr/>
              <p:nvPr/>
            </p:nvSpPr>
            <p:spPr>
              <a:xfrm>
                <a:off x="1872620" y="4473896"/>
                <a:ext cx="24148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50236E"/>
                    </a:solidFill>
                  </a:rPr>
                  <a:t>Материалы по теме</a:t>
                </a:r>
              </a:p>
            </p:txBody>
          </p:sp>
        </p:grpSp>
      </p:grpSp>
      <p:grpSp>
        <p:nvGrpSpPr>
          <p:cNvPr id="9" name="Группа 8"/>
          <p:cNvGrpSpPr/>
          <p:nvPr userDrawn="1"/>
        </p:nvGrpSpPr>
        <p:grpSpPr>
          <a:xfrm>
            <a:off x="838200" y="4281951"/>
            <a:ext cx="10515600" cy="830997"/>
            <a:chOff x="893900" y="2202671"/>
            <a:chExt cx="10515600" cy="830997"/>
          </a:xfrm>
        </p:grpSpPr>
        <p:sp>
          <p:nvSpPr>
            <p:cNvPr id="10" name="TextBox 9"/>
            <p:cNvSpPr txBox="1"/>
            <p:nvPr/>
          </p:nvSpPr>
          <p:spPr>
            <a:xfrm>
              <a:off x="893900" y="2202671"/>
              <a:ext cx="10515600" cy="830997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800" b="1" dirty="0" smtClean="0">
                <a:solidFill>
                  <a:srgbClr val="E6E0EB"/>
                </a:solidFill>
              </a:endParaRPr>
            </a:p>
            <a:p>
              <a:r>
                <a:rPr lang="ru-RU" sz="2400" dirty="0"/>
                <a:t>Уведомление об исчисленных суммах налога на прибыль не подаем.</a:t>
              </a:r>
              <a:endParaRPr lang="ru-RU" sz="2400" dirty="0" smtClean="0"/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1002987" y="2258957"/>
              <a:ext cx="1250718" cy="400110"/>
              <a:chOff x="1002987" y="2258957"/>
              <a:chExt cx="1250718" cy="40011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1332555" y="2258957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E94537"/>
                    </a:solidFill>
                  </a:rPr>
                  <a:t>Важно</a:t>
                </a:r>
                <a:endParaRPr lang="ru-RU" sz="2000" b="1" dirty="0">
                  <a:solidFill>
                    <a:srgbClr val="E94537"/>
                  </a:solidFill>
                </a:endParaRPr>
              </a:p>
            </p:txBody>
          </p:sp>
          <p:pic>
            <p:nvPicPr>
              <p:cNvPr id="13" name="Рисунок 1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2987" y="2288035"/>
                <a:ext cx="329568" cy="329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151356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" y="2738401"/>
            <a:ext cx="12191999" cy="4119599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107671" y="3339573"/>
            <a:ext cx="9511997" cy="2411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</a:pPr>
            <a:r>
              <a:rPr lang="ru-RU" sz="6000" b="1" dirty="0">
                <a:solidFill>
                  <a:schemeClr val="bg1"/>
                </a:solidFill>
                <a:latin typeface="+mj-lt"/>
              </a:rPr>
              <a:t>Готовимся к сдаче отчетности за </a:t>
            </a:r>
            <a:r>
              <a:rPr lang="en-US" sz="6000" b="1" dirty="0" smtClean="0">
                <a:solidFill>
                  <a:schemeClr val="bg1"/>
                </a:solidFill>
                <a:latin typeface="+mj-lt"/>
              </a:rPr>
              <a:t>II</a:t>
            </a:r>
            <a:r>
              <a:rPr lang="ru-RU" sz="60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квартал </a:t>
            </a:r>
            <a:endParaRPr lang="en-US" sz="6000" b="1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ts val="6000"/>
              </a:lnSpc>
            </a:pPr>
            <a:r>
              <a:rPr lang="ru-RU" sz="6000" b="1" dirty="0" smtClean="0">
                <a:solidFill>
                  <a:schemeClr val="bg1"/>
                </a:solidFill>
                <a:latin typeface="+mj-lt"/>
              </a:rPr>
              <a:t>2023 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г.</a:t>
            </a: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7530057" y="2230202"/>
            <a:ext cx="13917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М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Филимонова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,</a:t>
            </a:r>
            <a:endParaRPr lang="ru-RU" sz="12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9043666" y="2243139"/>
            <a:ext cx="1306512" cy="402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А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Шаронова</a:t>
            </a: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240379" y="2232575"/>
            <a:ext cx="1712841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12 июля 2023 г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43467" y="2232575"/>
            <a:ext cx="716863" cy="369333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12:00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96000" y="2232575"/>
            <a:ext cx="1059585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Лекторы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379" y="588077"/>
            <a:ext cx="2135670" cy="65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601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06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0"/>
            <a:ext cx="12192000" cy="590081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914405"/>
            <a:ext cx="105399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Заголовок 1 </a:t>
            </a:r>
            <a:r>
              <a:rPr lang="ru-RU" dirty="0" err="1" smtClean="0"/>
              <a:t>ур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199" y="2239968"/>
            <a:ext cx="10515600" cy="4223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34183" y="112477"/>
            <a:ext cx="8119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bg1"/>
                </a:solidFill>
              </a:defRPr>
            </a:lvl1pPr>
          </a:lstStyle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28374"/>
            <a:ext cx="1098707" cy="33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9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9" r:id="rId2"/>
    <p:sldLayoutId id="2147483680" r:id="rId3"/>
    <p:sldLayoutId id="2147483681" r:id="rId4"/>
    <p:sldLayoutId id="2147483678" r:id="rId5"/>
    <p:sldLayoutId id="2147483685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50236E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87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lavkniga.ru/elver/2023/19/6731" TargetMode="External"/><Relationship Id="rId2" Type="http://schemas.openxmlformats.org/officeDocument/2006/relationships/hyperlink" Target="https://glavkniga.ru/elver/2024/1/6885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glavkniga.ru/elver/2024/3/6929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3/8/643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Что представить в Социальный фонд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 fontAlgn="base"/>
            <a:r>
              <a:rPr lang="ru-RU" sz="4400" b="1" dirty="0" smtClean="0">
                <a:solidFill>
                  <a:srgbClr val="50236E"/>
                </a:solidFill>
              </a:rPr>
              <a:t>Отчетность работодателей в СФР</a:t>
            </a: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617652"/>
              </p:ext>
            </p:extLst>
          </p:nvPr>
        </p:nvGraphicFramePr>
        <p:xfrm>
          <a:off x="838200" y="1934450"/>
          <a:ext cx="10515600" cy="34724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87798">
                  <a:extLst>
                    <a:ext uri="{9D8B030D-6E8A-4147-A177-3AD203B41FA5}">
                      <a16:colId xmlns:a16="http://schemas.microsoft.com/office/drawing/2014/main" val="3836260046"/>
                    </a:ext>
                  </a:extLst>
                </a:gridCol>
                <a:gridCol w="5827802">
                  <a:extLst>
                    <a:ext uri="{9D8B030D-6E8A-4147-A177-3AD203B41FA5}">
                      <a16:colId xmlns:a16="http://schemas.microsoft.com/office/drawing/2014/main" val="2723039521"/>
                    </a:ext>
                  </a:extLst>
                </a:gridCol>
              </a:tblGrid>
              <a:tr h="3858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Вид отчета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Форма отчета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943124"/>
                  </a:ext>
                </a:extLst>
              </a:tr>
              <a:tr h="38582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25 января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089150"/>
                  </a:ext>
                </a:extLst>
              </a:tr>
              <a:tr h="7716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Сведения о взносах на травматизм – раздел 2 ЕФС-1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Приказ СФР от 17.11.2023 № 2281 – 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</a:rPr>
                        <a:t>новая форма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714092"/>
                  </a:ext>
                </a:extLst>
              </a:tr>
              <a:tr h="7716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Сведения о периодах работы (стажа) – подраздел 1.2 подраздела 1 ЕФС-1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Приказ СФР от 17.11.2023 № 2281 – 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</a:rPr>
                        <a:t>новая форма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826326"/>
                  </a:ext>
                </a:extLst>
              </a:tr>
              <a:tr h="38582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15 апреля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500796"/>
                  </a:ext>
                </a:extLst>
              </a:tr>
              <a:tr h="7716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Подтверждение основного вида деятельности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Приказ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Минздравсоцразвития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 от 31.01.2006 № 55</a:t>
                      </a:r>
                    </a:p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199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41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Что представить в Социальный фонд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Состав отчетности:</a:t>
            </a:r>
            <a:endParaRPr lang="ru-RU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титульный лист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подраздел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1 разд.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подраздел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1.2 </a:t>
            </a:r>
            <a:r>
              <a:rPr lang="ru-RU" dirty="0" err="1">
                <a:ea typeface="Times New Roman" panose="02020603050405020304" pitchFamily="18" charset="0"/>
                <a:cs typeface="Calibri" panose="020F0502020204030204" pitchFamily="34" charset="0"/>
              </a:rPr>
              <a:t>подр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. 1 разд. 1 – отдельно на каждого человека </a:t>
            </a: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подраздел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2 разд. 1 «Основание для отражения данных о периодах работы … в условиях, дающих право на досрочное назначение пенсии…» - на застрахованных лицах, занятых на работах, предусмотренных ч. 1 ст. 30 и ст. 31 Закона от 28.12.2013 №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400-ФЗ: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подземные работы, работы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с вредными условиями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труда, горячие цеха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работы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с повышенной интенсивностью и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тяжестью в текстильной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промышленности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у женщин и т.д. 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05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Что представить в Социальный фонд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Ответственность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штраф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на работодателя за нарушение срока подачи, за подачу неполных и/или недостоверных сведений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- 500 руб. за каждое застрахованное лицо, которое должно быть указано в отчете (ч. 3 ст. 17 Закона от 01.04.1996 № 27-ФЗ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</a:p>
          <a:p>
            <a:pPr>
              <a:spcAft>
                <a:spcPts val="800"/>
              </a:spcAft>
            </a:pPr>
            <a:endParaRPr lang="ru-RU" b="1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b="1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штраф на должностное лицо за неподачу отчета в срок, подачу неполных или искаженных сведений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– 300 – 500 руб. (ч. 1 ст. 15.33.2 КоАП РФ)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3132801"/>
            <a:ext cx="10515600" cy="830997"/>
          </a:xfrm>
          <a:prstGeom prst="rect">
            <a:avLst/>
          </a:prstGeom>
          <a:solidFill>
            <a:srgbClr val="E4E4E8"/>
          </a:solidFill>
          <a:ln w="15875">
            <a:solidFill>
              <a:srgbClr val="50236E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В течение первых 10 календарных дней со дня получения из СФР требования </a:t>
            </a:r>
            <a:r>
              <a:rPr lang="ru-RU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об уплате штрафа можно </a:t>
            </a:r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заплатить штраф со скидкой 50</a:t>
            </a:r>
            <a:r>
              <a:rPr lang="ru-RU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%.</a:t>
            </a:r>
            <a:endParaRPr lang="ru-RU" sz="2400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93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Что представить в Социальный фонд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штраф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за несоблюдение порядка представления отчета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– 1 000 руб. (ч. 4 ст. 17 Закона от 01.04.1996 № 27-ФЗ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).</a:t>
            </a:r>
          </a:p>
          <a:p>
            <a:pPr>
              <a:spcAft>
                <a:spcPts val="800"/>
              </a:spcAft>
            </a:pP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Справка.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ЕФС-1 подаем в электронном виде, если численность застрахованных лиц (включая работающих по ГПД) за отчетный год более 10 человек (неважно, на сколько человек поданы сведения о стаже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).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76ECD1-F0A1-44C6-0324-8F8B8CB97F63}"/>
              </a:ext>
            </a:extLst>
          </p:cNvPr>
          <p:cNvSpPr txBox="1"/>
          <p:nvPr/>
        </p:nvSpPr>
        <p:spPr>
          <a:xfrm>
            <a:off x="838200" y="3293942"/>
            <a:ext cx="10515600" cy="2803844"/>
          </a:xfrm>
          <a:prstGeom prst="rect">
            <a:avLst/>
          </a:prstGeom>
          <a:solidFill>
            <a:srgbClr val="50236E">
              <a:alpha val="14118"/>
            </a:srgb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400" b="1" dirty="0">
                <a:solidFill>
                  <a:srgbClr val="E6E0EB"/>
                </a:solidFill>
              </a:rPr>
              <a:t>М</a:t>
            </a:r>
            <a:endParaRPr lang="ru-RU" sz="2800" b="1" dirty="0">
              <a:solidFill>
                <a:srgbClr val="E6E0EB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400" dirty="0"/>
              <a:t>Статья </a:t>
            </a:r>
            <a:r>
              <a:rPr lang="ru-RU" sz="2400" b="1" dirty="0" smtClean="0"/>
              <a:t>«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Заполняем подраздел 1.2 ЕФС-1, или Как отчитаться о стаже за 2023 год</a:t>
            </a:r>
            <a:r>
              <a:rPr lang="ru-RU" sz="2400" b="1" dirty="0" smtClean="0"/>
              <a:t>» </a:t>
            </a:r>
            <a:r>
              <a:rPr lang="ru-RU" sz="2400" dirty="0"/>
              <a:t>в </a:t>
            </a:r>
            <a:r>
              <a:rPr lang="ru-RU" sz="2400" kern="0" dirty="0">
                <a:effectLst/>
                <a:ea typeface="Times New Roman" panose="02020603050405020304" pitchFamily="18" charset="0"/>
              </a:rPr>
              <a:t>ГК, </a:t>
            </a:r>
            <a:r>
              <a:rPr lang="ru-RU" sz="2400" kern="0" dirty="0" smtClean="0">
                <a:effectLst/>
                <a:ea typeface="Times New Roman" panose="02020603050405020304" pitchFamily="18" charset="0"/>
              </a:rPr>
              <a:t>2024, </a:t>
            </a:r>
            <a:r>
              <a:rPr lang="ru-RU" sz="2400" kern="0" dirty="0">
                <a:effectLst/>
                <a:ea typeface="Times New Roman" panose="02020603050405020304" pitchFamily="18" charset="0"/>
              </a:rPr>
              <a:t>№ </a:t>
            </a:r>
            <a:r>
              <a:rPr lang="ru-RU" sz="2400" kern="0" dirty="0" smtClean="0">
                <a:effectLst/>
                <a:ea typeface="Times New Roman" panose="02020603050405020304" pitchFamily="18" charset="0"/>
              </a:rPr>
              <a:t>1, </a:t>
            </a:r>
            <a:r>
              <a:rPr lang="ru-RU" sz="240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ru-RU" sz="2400" u="sng" dirty="0" smtClean="0">
                <a:solidFill>
                  <a:srgbClr val="7030A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glavkniga.ru/elver/2024/1/6885</a:t>
            </a:r>
            <a:r>
              <a:rPr lang="ru-RU" sz="2400" dirty="0" smtClean="0">
                <a:solidFill>
                  <a:srgbClr val="7030A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400" dirty="0"/>
              <a:t>Статья </a:t>
            </a:r>
            <a:r>
              <a:rPr lang="ru-RU" sz="2400" b="1" dirty="0"/>
              <a:t>«Сведения о стаже сотрудников по форме ЕФС-1: на кого их надо </a:t>
            </a:r>
            <a:r>
              <a:rPr lang="ru-RU" sz="2400" b="1" dirty="0" smtClean="0"/>
              <a:t>подавать»</a:t>
            </a:r>
            <a:r>
              <a:rPr lang="ru-RU" sz="2400" dirty="0" smtClean="0"/>
              <a:t> в ГК, 2023, № 19, </a:t>
            </a:r>
            <a:r>
              <a:rPr lang="en-US" sz="2400" dirty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glavkniga.ru/elver/2023/19/6731</a:t>
            </a:r>
            <a:endParaRPr lang="ru-RU" sz="2400" dirty="0" smtClean="0"/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400" dirty="0"/>
              <a:t>Статья </a:t>
            </a:r>
            <a:r>
              <a:rPr lang="ru-RU" sz="2400" b="1" dirty="0"/>
              <a:t>«Подача подраздела </a:t>
            </a:r>
            <a:r>
              <a:rPr lang="ru-RU" sz="2400" b="1" dirty="0" smtClean="0"/>
              <a:t>1.2 формы </a:t>
            </a:r>
            <a:r>
              <a:rPr lang="ru-RU" sz="2400" b="1" dirty="0"/>
              <a:t>ЕФС-1 в </a:t>
            </a:r>
            <a:r>
              <a:rPr lang="ru-RU" sz="2400" b="1" dirty="0" err="1" smtClean="0"/>
              <a:t>межотчетный</a:t>
            </a:r>
            <a:r>
              <a:rPr lang="ru-RU" sz="2400" b="1" dirty="0" smtClean="0"/>
              <a:t> период</a:t>
            </a:r>
            <a:r>
              <a:rPr lang="ru-RU" sz="2400" b="1" dirty="0"/>
              <a:t>: есть </a:t>
            </a:r>
            <a:r>
              <a:rPr lang="ru-RU" sz="2400" b="1" dirty="0" smtClean="0"/>
              <a:t>изменения» </a:t>
            </a:r>
            <a:r>
              <a:rPr lang="ru-RU" sz="2400" dirty="0" smtClean="0"/>
              <a:t>в ГК, 2024, № 2, </a:t>
            </a:r>
            <a:r>
              <a:rPr lang="en-US" sz="2400" dirty="0" smtClean="0">
                <a:hlinkClick r:id="rId4"/>
              </a:rPr>
              <a:t>https</a:t>
            </a:r>
            <a:r>
              <a:rPr lang="en-US" sz="2400" dirty="0">
                <a:hlinkClick r:id="rId4"/>
              </a:rPr>
              <a:t>://</a:t>
            </a:r>
            <a:r>
              <a:rPr lang="en-US" sz="2400" dirty="0" smtClean="0">
                <a:hlinkClick r:id="rId4"/>
              </a:rPr>
              <a:t>glavkniga.ru/elver/2024/3/6929</a:t>
            </a:r>
            <a:r>
              <a:rPr lang="ru-RU" sz="2400" dirty="0" smtClean="0"/>
              <a:t> </a:t>
            </a:r>
            <a:endParaRPr lang="ru-RU" sz="24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227C1FC-C81F-5F66-EBB1-A2EEC7F4C5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3521" y="3373939"/>
            <a:ext cx="321909" cy="32190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36C1B50-D111-21D8-A1CD-7C15A0675C15}"/>
              </a:ext>
            </a:extLst>
          </p:cNvPr>
          <p:cNvSpPr/>
          <p:nvPr/>
        </p:nvSpPr>
        <p:spPr>
          <a:xfrm>
            <a:off x="1276855" y="3350228"/>
            <a:ext cx="24148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50236E"/>
                </a:solidFill>
              </a:rPr>
              <a:t>Материалы по теме</a:t>
            </a:r>
          </a:p>
        </p:txBody>
      </p:sp>
    </p:spTree>
    <p:extLst>
      <p:ext uri="{BB962C8B-B14F-4D97-AF65-F5344CB8AC3E}">
        <p14:creationId xmlns:p14="http://schemas.microsoft.com/office/powerpoint/2010/main" val="241343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Что представить в Социальный фонд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Срок подачи в течение </a:t>
            </a: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года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(п. 2, 4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ст. 11 Закона от 01.04.1996 № 27-ФЗ)</a:t>
            </a: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endParaRPr lang="ru-RU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при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выходе работника на пенсию (тип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сведений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«Назначение пенсии») – в течение 3-х календарных дней со дня поступления запроса от СФР или обращения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работника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 2024 г.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при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подаче работником заявления о предоставлении отпуска по </a:t>
            </a:r>
            <a:r>
              <a:rPr lang="ru-RU" dirty="0" err="1">
                <a:ea typeface="Times New Roman" panose="02020603050405020304" pitchFamily="18" charset="0"/>
                <a:cs typeface="Calibri" panose="020F0502020204030204" pitchFamily="34" charset="0"/>
              </a:rPr>
              <a:t>БиР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 или отпуска по уходу за ребенком (тип сведений «Назначение выплат по ОСС») - в течение 3-х календарных дней со дня поступления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заявления.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→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Подаем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сведения, даже если у работника не было периодов, подлежащих указанию в подразделах «Территориальные условия», «Особенности исчисления страхового стажа», «Условия досрочного назначения страховой пенсии», «Результат специальной оценки условий труда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».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■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2847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Что представить в Социальный фонд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>
                <a:solidFill>
                  <a:srgbClr val="50236E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Раздел 2 «Сведения о начисленных страховых взносах …» </a:t>
            </a:r>
            <a:r>
              <a:rPr lang="ru-RU" b="1" dirty="0" smtClean="0">
                <a:solidFill>
                  <a:srgbClr val="50236E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ЕФС-1 за 2023 г.</a:t>
            </a:r>
            <a:endParaRPr lang="ru-RU" b="1" dirty="0">
              <a:solidFill>
                <a:srgbClr val="50236E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u="sng" dirty="0">
                <a:ea typeface="Times New Roman" panose="02020603050405020304" pitchFamily="18" charset="0"/>
                <a:cs typeface="Calibri" panose="020F0502020204030204" pitchFamily="34" charset="0"/>
              </a:rPr>
              <a:t>Приказ СФР от 17.11.2023 № 2281 – с 1 января 2024 г.</a:t>
            </a:r>
          </a:p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Обязательные листы:</a:t>
            </a:r>
            <a:endParaRPr lang="ru-RU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титульный лист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раздел 2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подраздел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2.1 «Расчет сумм страховых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взносов»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подраздел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2.3 «Сведения о результатах … медосмотров и … </a:t>
            </a:r>
            <a:r>
              <a:rPr lang="ru-RU" dirty="0" err="1">
                <a:ea typeface="Times New Roman" panose="02020603050405020304" pitchFamily="18" charset="0"/>
                <a:cs typeface="Calibri" panose="020F0502020204030204" pitchFamily="34" charset="0"/>
              </a:rPr>
              <a:t>спецоценке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». Указываем данные по состоянию на 01.01.2023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5275637"/>
            <a:ext cx="10515600" cy="1200329"/>
          </a:xfrm>
          <a:prstGeom prst="rect">
            <a:avLst/>
          </a:prstGeom>
          <a:solidFill>
            <a:srgbClr val="E4E4E8"/>
          </a:solidFill>
          <a:ln w="15875">
            <a:solidFill>
              <a:srgbClr val="50236E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ru-RU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ЕФС-1 </a:t>
            </a:r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подаем в электронном виде, если численность застрахованных лиц (включая работающих по ГПД, на вознаграждения которым начисляются взносы на травматизм) за отчетный год более 10 человек.</a:t>
            </a:r>
          </a:p>
        </p:txBody>
      </p:sp>
    </p:spTree>
    <p:extLst>
      <p:ext uri="{BB962C8B-B14F-4D97-AF65-F5344CB8AC3E}">
        <p14:creationId xmlns:p14="http://schemas.microsoft.com/office/powerpoint/2010/main" val="121995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Что представить в Социальный фонд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endParaRPr lang="ru-RU" b="1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b="1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Новое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 поле «Льгота» ставим «Х», если используется льгота согласно п. 2 ст. 2 Закона от 22.12.2005 № 179-ФЗ (общественные организации инвалидов и т.д.).</a:t>
            </a: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 графе 4 «на конец предыдущего отчетного периода» подраздела 2.1 указываем данные за 9 месяцев 2023 г.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76ECD1-F0A1-44C6-0324-8F8B8CB97F63}"/>
              </a:ext>
            </a:extLst>
          </p:cNvPr>
          <p:cNvSpPr txBox="1"/>
          <p:nvPr/>
        </p:nvSpPr>
        <p:spPr>
          <a:xfrm>
            <a:off x="838200" y="4513261"/>
            <a:ext cx="10515600" cy="1217769"/>
          </a:xfrm>
          <a:prstGeom prst="rect">
            <a:avLst/>
          </a:prstGeom>
          <a:solidFill>
            <a:srgbClr val="50236E">
              <a:alpha val="14118"/>
            </a:srgb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400" b="1" dirty="0">
                <a:solidFill>
                  <a:srgbClr val="E6E0EB"/>
                </a:solidFill>
              </a:rPr>
              <a:t>М</a:t>
            </a:r>
            <a:endParaRPr lang="ru-RU" sz="2800" b="1" dirty="0">
              <a:solidFill>
                <a:srgbClr val="E6E0EB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400" dirty="0" smtClean="0"/>
              <a:t>Статья </a:t>
            </a:r>
            <a:r>
              <a:rPr lang="ru-RU" sz="2400" b="1" dirty="0"/>
              <a:t>«Заполняем ЕФС-1, или Как отчитаться о взносах на травматизм»</a:t>
            </a:r>
            <a:r>
              <a:rPr lang="ru-RU" sz="2400" dirty="0" smtClean="0"/>
              <a:t> в ГК, 2023, № 8,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glavkniga.ru/elver/2023/</a:t>
            </a:r>
            <a:r>
              <a:rPr lang="ru-RU" sz="2400" dirty="0" smtClean="0">
                <a:hlinkClick r:id="rId2"/>
              </a:rPr>
              <a:t>8</a:t>
            </a:r>
            <a:r>
              <a:rPr lang="en-US" sz="2400" dirty="0" smtClean="0">
                <a:hlinkClick r:id="rId2"/>
              </a:rPr>
              <a:t>/6</a:t>
            </a:r>
            <a:r>
              <a:rPr lang="ru-RU" sz="2400" dirty="0" smtClean="0">
                <a:hlinkClick r:id="rId2"/>
              </a:rPr>
              <a:t>438</a:t>
            </a:r>
            <a:endParaRPr lang="ru-RU" sz="24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227C1FC-C81F-5F66-EBB1-A2EEC7F4C5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521" y="4593258"/>
            <a:ext cx="321909" cy="32190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36C1B50-D111-21D8-A1CD-7C15A0675C15}"/>
              </a:ext>
            </a:extLst>
          </p:cNvPr>
          <p:cNvSpPr/>
          <p:nvPr/>
        </p:nvSpPr>
        <p:spPr>
          <a:xfrm>
            <a:off x="1276855" y="4569547"/>
            <a:ext cx="24148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50236E"/>
                </a:solidFill>
              </a:rPr>
              <a:t>Материалы по теме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600168"/>
              </p:ext>
            </p:extLst>
          </p:nvPr>
        </p:nvGraphicFramePr>
        <p:xfrm>
          <a:off x="838200" y="1036145"/>
          <a:ext cx="10515600" cy="15579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2797">
                  <a:extLst>
                    <a:ext uri="{9D8B030D-6E8A-4147-A177-3AD203B41FA5}">
                      <a16:colId xmlns:a16="http://schemas.microsoft.com/office/drawing/2014/main" val="297205467"/>
                    </a:ext>
                  </a:extLst>
                </a:gridCol>
                <a:gridCol w="696036">
                  <a:extLst>
                    <a:ext uri="{9D8B030D-6E8A-4147-A177-3AD203B41FA5}">
                      <a16:colId xmlns:a16="http://schemas.microsoft.com/office/drawing/2014/main" val="605089897"/>
                    </a:ext>
                  </a:extLst>
                </a:gridCol>
                <a:gridCol w="2647666">
                  <a:extLst>
                    <a:ext uri="{9D8B030D-6E8A-4147-A177-3AD203B41FA5}">
                      <a16:colId xmlns:a16="http://schemas.microsoft.com/office/drawing/2014/main" val="579212241"/>
                    </a:ext>
                  </a:extLst>
                </a:gridCol>
                <a:gridCol w="477671">
                  <a:extLst>
                    <a:ext uri="{9D8B030D-6E8A-4147-A177-3AD203B41FA5}">
                      <a16:colId xmlns:a16="http://schemas.microsoft.com/office/drawing/2014/main" val="2867023827"/>
                    </a:ext>
                  </a:extLst>
                </a:gridCol>
                <a:gridCol w="4161430">
                  <a:extLst>
                    <a:ext uri="{9D8B030D-6E8A-4147-A177-3AD203B41FA5}">
                      <a16:colId xmlns:a16="http://schemas.microsoft.com/office/drawing/2014/main" val="4133387514"/>
                    </a:ext>
                  </a:extLst>
                </a:gridCol>
              </a:tblGrid>
              <a:tr h="1557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Численность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работающих застрахованных лиц в отчетном периоде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=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Физлица, с которыми заключены действующие трудовые договоры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Физлица, с которыми заключены договоры ГПХ, обязывающие начислять взносы, независимо от факта начисления взносов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87DB3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913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484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Что представить в Социальный фонд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Ответственность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штраф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за непредставление в срок отчета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- 5% суммы взносов, начисленной к уплате за последние три месяца отчетного (расчетного) периода, за каждый полный или неполный месяц, но не более 30% указанной суммы и не менее 1000 руб. (ст. 26.30 Закона от 24.07.1998 № 125-ФЗ)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штраф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на </a:t>
            </a: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должностное лицо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за непредставление отчета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– 300 – 500 руб. (ч. 2 ст. 15.33 КоАП РФ)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штраф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за несоблюдение порядка представления отчета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– 1 000 руб. (ч. 4 ст. 17 Закона от 01.04.1996 № 27-ФЗ). ■</a:t>
            </a:r>
          </a:p>
        </p:txBody>
      </p:sp>
    </p:spTree>
    <p:extLst>
      <p:ext uri="{BB962C8B-B14F-4D97-AF65-F5344CB8AC3E}">
        <p14:creationId xmlns:p14="http://schemas.microsoft.com/office/powerpoint/2010/main" val="21959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Что представить в Социальный фонд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>
                <a:solidFill>
                  <a:srgbClr val="50236E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Подраздел 1.2 </a:t>
            </a:r>
            <a:r>
              <a:rPr lang="ru-RU" b="1" dirty="0" err="1">
                <a:solidFill>
                  <a:srgbClr val="50236E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подр</a:t>
            </a:r>
            <a:r>
              <a:rPr lang="ru-RU" b="1" dirty="0">
                <a:solidFill>
                  <a:srgbClr val="50236E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ru-RU" b="1" dirty="0" smtClean="0">
                <a:solidFill>
                  <a:srgbClr val="50236E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1 «Сведения </a:t>
            </a:r>
            <a:r>
              <a:rPr lang="ru-RU" b="1" dirty="0">
                <a:solidFill>
                  <a:srgbClr val="50236E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о страховом стаже» </a:t>
            </a:r>
            <a:r>
              <a:rPr lang="ru-RU" b="1" dirty="0" smtClean="0">
                <a:solidFill>
                  <a:srgbClr val="50236E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ЕФС-1 за 2023 г.</a:t>
            </a:r>
            <a:endParaRPr lang="ru-RU" b="1" dirty="0">
              <a:solidFill>
                <a:srgbClr val="50236E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u="sng" dirty="0">
                <a:ea typeface="Times New Roman" panose="02020603050405020304" pitchFamily="18" charset="0"/>
                <a:cs typeface="Calibri" panose="020F0502020204030204" pitchFamily="34" charset="0"/>
              </a:rPr>
              <a:t>Приказ СФР от 17.11.2023 № 2281 – с 1 января 2024 г.</a:t>
            </a:r>
          </a:p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На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кого </a:t>
            </a: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подаем по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итогам календарного года: </a:t>
            </a:r>
            <a:endParaRPr lang="ru-RU" b="1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1. на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физлиц (ТД и ГПД), у которых были периоды, влияющие на формирование пенсионных прав (п. 3 ст. 11 Закона от 01.04.1996 № 27-ФЗ): 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работа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, дающая право на досрочное назначение страховой пенсии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(например, работы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с вредными и тяжелыми условиями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труда)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отпуск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по уходу за ребенком в возрасте от 1,5 до 3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лет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отпуск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без сохранения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зарплаты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периоды простоя или отстранения от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работы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52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Что представить в Социальный фонд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освобождение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от работы для выполнения </a:t>
            </a:r>
            <a:r>
              <a:rPr lang="ru-RU" dirty="0" err="1" smtClean="0">
                <a:ea typeface="Times New Roman" panose="02020603050405020304" pitchFamily="18" charset="0"/>
                <a:cs typeface="Calibri" panose="020F0502020204030204" pitchFamily="34" charset="0"/>
              </a:rPr>
              <a:t>гособязанностей</a:t>
            </a: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работа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вахтовым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методом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периоды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приостановления действия договора (ст. 351.7 ТК РФ) и т.д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→ По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разъяснениям территориальных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ОСФР,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представление страхователем отчета в отношении работников, периоды работы которых не поименованы в п. 3 ст. 11 Закона № 27-ФЗ, не является ошибкой.</a:t>
            </a: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DEAFB2-B08D-79EE-0555-D38BA1168826}"/>
              </a:ext>
            </a:extLst>
          </p:cNvPr>
          <p:cNvSpPr txBox="1"/>
          <p:nvPr/>
        </p:nvSpPr>
        <p:spPr>
          <a:xfrm>
            <a:off x="838200" y="2939308"/>
            <a:ext cx="10515600" cy="1532727"/>
          </a:xfrm>
          <a:prstGeom prst="rect">
            <a:avLst/>
          </a:prstGeom>
          <a:solidFill>
            <a:srgbClr val="E94537">
              <a:alpha val="14118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E6E0E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E6E0E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r>
              <a:rPr lang="ru-RU" sz="2400" dirty="0"/>
              <a:t>Если в 2023 г. не было работников, у которых имеются периоды, учитываемые при подсчете стажа в особом порядке или дающие право на льготный стаж, сведения о стаже по итогам 2023 г. не сдаем.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A887AA6-3BF2-C696-9CA5-4925F9CC7C5B}"/>
              </a:ext>
            </a:extLst>
          </p:cNvPr>
          <p:cNvSpPr/>
          <p:nvPr/>
        </p:nvSpPr>
        <p:spPr>
          <a:xfrm>
            <a:off x="1276855" y="2965202"/>
            <a:ext cx="9211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9453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Важно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C7DA3CD-04B4-9E55-84FA-24B888A7AA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87" y="2994280"/>
            <a:ext cx="329568" cy="32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73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Что представить в Социальный фонд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Пример.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В 2023 г. работник был в отпуске за свой счет с 13 по 26 ноября. Иных периодов, влияющих на стаж, не было.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96" y="1769339"/>
            <a:ext cx="10628704" cy="222076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8200" y="4403129"/>
            <a:ext cx="10515600" cy="1569660"/>
          </a:xfrm>
          <a:prstGeom prst="rect">
            <a:avLst/>
          </a:prstGeom>
          <a:solidFill>
            <a:srgbClr val="E4E4E8"/>
          </a:solidFill>
          <a:ln w="15875">
            <a:solidFill>
              <a:srgbClr val="50236E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Периоды больничного (код ВРНЕТРУД), отпуска по беременности (ДЕКРЕТ), отпуска по уходу за ребенком до 1,5 лет (ДЕТИ), ежегодного отпуска (ДЛОТПУСК) указываем по работникам, в отношении которых есть обязанность представить подраздел 1.2.</a:t>
            </a:r>
          </a:p>
        </p:txBody>
      </p:sp>
    </p:spTree>
    <p:extLst>
      <p:ext uri="{BB962C8B-B14F-4D97-AF65-F5344CB8AC3E}">
        <p14:creationId xmlns:p14="http://schemas.microsoft.com/office/powerpoint/2010/main" val="305363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Что представить в Социальный фонд России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0667" y="868297"/>
            <a:ext cx="10223133" cy="5464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72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Что представить в Социальный фонд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r>
              <a:rPr lang="ru-RU" dirty="0" smtClean="0"/>
              <a:t>2. </a:t>
            </a:r>
            <a:r>
              <a:rPr lang="ru-RU" dirty="0"/>
              <a:t>на </a:t>
            </a:r>
            <a:r>
              <a:rPr lang="ru-RU" dirty="0" smtClean="0"/>
              <a:t>работников, </a:t>
            </a:r>
            <a:r>
              <a:rPr lang="ru-RU" dirty="0"/>
              <a:t>по </a:t>
            </a:r>
            <a:r>
              <a:rPr lang="ru-RU" dirty="0" smtClean="0"/>
              <a:t>которым </a:t>
            </a:r>
            <a:r>
              <a:rPr lang="ru-RU" dirty="0"/>
              <a:t>в отчетном году сдали подраздел 1.2 при оформлении </a:t>
            </a:r>
            <a:r>
              <a:rPr lang="ru-RU" dirty="0" smtClean="0"/>
              <a:t>пенсии. Подаем отчет с </a:t>
            </a:r>
            <a:r>
              <a:rPr lang="ru-RU" dirty="0"/>
              <a:t>типом сведений «Исходная», даже если не было «особых» периодов </a:t>
            </a:r>
            <a:r>
              <a:rPr lang="ru-RU" dirty="0" smtClean="0"/>
              <a:t>стажа (</a:t>
            </a:r>
            <a:r>
              <a:rPr lang="ru-RU" dirty="0"/>
              <a:t>п. 55 Порядка заполнения ЕФС-1, утв. Приказом СФР от 17.11.2023 № 2281</a:t>
            </a:r>
            <a:r>
              <a:rPr lang="ru-RU" dirty="0" smtClean="0"/>
              <a:t>).</a:t>
            </a:r>
            <a:endParaRPr lang="ru-RU" dirty="0"/>
          </a:p>
          <a:p>
            <a:pPr>
              <a:spcAft>
                <a:spcPts val="800"/>
              </a:spcAft>
            </a:pPr>
            <a:endParaRPr lang="ru-RU" b="1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Новое в заполнении отчета: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 в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графе 4 указываем код «ОКУ» для выделения периодов работы в местностях с особыми климатическими условиями, не относящимися к районам Крайнего Севера и приравненным к ним местностям (ст. 148 ТК РФ). </a:t>
            </a: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Дополнительно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 графе 5 указываем районный коэффициент, предусмотренный за работу в местности со сложными климатическими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условиями в формате «Х.Х» или «Х.ХХ».</a:t>
            </a: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02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гк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sz="4000"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8563</TotalTime>
  <Words>1316</Words>
  <Application>Microsoft Office PowerPoint</Application>
  <PresentationFormat>Широкоэкранный</PresentationFormat>
  <Paragraphs>99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Wingdings</vt:lpstr>
      <vt:lpstr>Тема гк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Алексеева Елена Анатольевна</cp:lastModifiedBy>
  <cp:revision>1120</cp:revision>
  <dcterms:created xsi:type="dcterms:W3CDTF">2022-05-22T12:20:38Z</dcterms:created>
  <dcterms:modified xsi:type="dcterms:W3CDTF">2024-01-23T20:38:28Z</dcterms:modified>
</cp:coreProperties>
</file>