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16"/>
  </p:notesMasterIdLst>
  <p:handoutMasterIdLst>
    <p:handoutMasterId r:id="rId17"/>
  </p:handoutMasterIdLst>
  <p:sldIdLst>
    <p:sldId id="688" r:id="rId3"/>
    <p:sldId id="714" r:id="rId4"/>
    <p:sldId id="721" r:id="rId5"/>
    <p:sldId id="705" r:id="rId6"/>
    <p:sldId id="708" r:id="rId7"/>
    <p:sldId id="702" r:id="rId8"/>
    <p:sldId id="703" r:id="rId9"/>
    <p:sldId id="700" r:id="rId10"/>
    <p:sldId id="704" r:id="rId11"/>
    <p:sldId id="758" r:id="rId12"/>
    <p:sldId id="710" r:id="rId13"/>
    <p:sldId id="707" r:id="rId14"/>
    <p:sldId id="70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688"/>
            <p14:sldId id="714"/>
            <p14:sldId id="721"/>
            <p14:sldId id="705"/>
            <p14:sldId id="708"/>
            <p14:sldId id="702"/>
            <p14:sldId id="703"/>
            <p14:sldId id="700"/>
            <p14:sldId id="704"/>
            <p14:sldId id="758"/>
            <p14:sldId id="710"/>
            <p14:sldId id="707"/>
            <p14:sldId id="7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0EB"/>
    <a:srgbClr val="987DB3"/>
    <a:srgbClr val="C1B1D1"/>
    <a:srgbClr val="8D6FAB"/>
    <a:srgbClr val="9B6EBC"/>
    <a:srgbClr val="764696"/>
    <a:srgbClr val="50236E"/>
    <a:srgbClr val="FF9999"/>
    <a:srgbClr val="E94537"/>
    <a:srgbClr val="00B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6163" autoAdjust="0"/>
  </p:normalViewPr>
  <p:slideViewPr>
    <p:cSldViewPr snapToGrid="0">
      <p:cViewPr varScale="1">
        <p:scale>
          <a:sx n="68" d="100"/>
          <a:sy n="68" d="100"/>
        </p:scale>
        <p:origin x="84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lavkniga.ru/elver/2023/19/6731" TargetMode="External"/><Relationship Id="rId2" Type="http://schemas.openxmlformats.org/officeDocument/2006/relationships/hyperlink" Target="https://glavkniga.ru/elver/2024/1/688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glavkniga.ru/elver/2024/3/692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3/8/643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fontAlgn="base"/>
            <a:r>
              <a:rPr lang="ru-RU" sz="4400" b="1" dirty="0" smtClean="0">
                <a:solidFill>
                  <a:srgbClr val="50236E"/>
                </a:solidFill>
              </a:rPr>
              <a:t>Отчетность работодателей в СФР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617652"/>
              </p:ext>
            </p:extLst>
          </p:nvPr>
        </p:nvGraphicFramePr>
        <p:xfrm>
          <a:off x="838200" y="1934450"/>
          <a:ext cx="10515600" cy="34724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7798">
                  <a:extLst>
                    <a:ext uri="{9D8B030D-6E8A-4147-A177-3AD203B41FA5}">
                      <a16:colId xmlns:a16="http://schemas.microsoft.com/office/drawing/2014/main" val="3836260046"/>
                    </a:ext>
                  </a:extLst>
                </a:gridCol>
                <a:gridCol w="5827802">
                  <a:extLst>
                    <a:ext uri="{9D8B030D-6E8A-4147-A177-3AD203B41FA5}">
                      <a16:colId xmlns:a16="http://schemas.microsoft.com/office/drawing/2014/main" val="2723039521"/>
                    </a:ext>
                  </a:extLst>
                </a:gridCol>
              </a:tblGrid>
              <a:tr h="3858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Вид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Форма отчета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43124"/>
                  </a:ext>
                </a:extLst>
              </a:tr>
              <a:tr h="3858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25 января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089150"/>
                  </a:ext>
                </a:extLst>
              </a:tr>
              <a:tr h="771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Сведения о взносах на травматизм – раздел 2 ЕФС-1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СФР от 17.11.2023 № 2281 –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новая форма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714092"/>
                  </a:ext>
                </a:extLst>
              </a:tr>
              <a:tr h="771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Сведения о периодах работы (стажа) – подраздел 1.2 подраздела 1 ЕФС-1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СФР от 17.11.2023 № 2281 – </a:t>
                      </a: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новая форма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826326"/>
                  </a:ext>
                </a:extLst>
              </a:tr>
              <a:tr h="3858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15 апреля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87DB3">
                        <a:alpha val="6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500796"/>
                  </a:ext>
                </a:extLst>
              </a:tr>
              <a:tr h="7716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Подтверждение основного вида деятельности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Приказ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Минздравсоцразвития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от 31.01.2006 № 55</a:t>
                      </a:r>
                    </a:p>
                    <a:p>
                      <a:pPr indent="44958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6E0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199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41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Состав отчетности:</a:t>
            </a:r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титульный лист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1 разд.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1.2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подр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. 1 разд. 1 – отдельно на каждого человека </a:t>
            </a: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2 разд. 1 «Основание для отражения данных о периодах работы … в условиях, дающих право на досрочное назначение пенсии…» - на застрахованных лицах, занятых на работах, предусмотренных ч. 1 ст. 30 и ст. 31 Закона от 28.12.2013 №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400-ФЗ: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подземные работы, работы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 вредными условиями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труда, горячие цеха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работы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 повышенной интенсивностью 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тяжестью в текстильной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промышленности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у женщин и т.д. 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ü"/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Ответственность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штраф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на работодателя за нарушение срока подачи, за подачу неполных и/или недостоверных сведений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- 500 руб. за каждое застрахованное лицо, которое должно быть указано в отчете (ч. 3 ст. 17 Закона от 01.04.1996 № 27-ФЗ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</a:p>
          <a:p>
            <a:pPr>
              <a:spcAft>
                <a:spcPts val="800"/>
              </a:spcAft>
            </a:pPr>
            <a:endParaRPr lang="ru-RU" b="1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b="1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штраф на должностное лицо за неподачу отчета в срок, подачу неполных или искаженных сведений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– 300 – 500 руб. (ч. 1 ст. 15.33.2 КоАП РФ)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132801"/>
            <a:ext cx="10515600" cy="830997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В течение первых 10 календарных дней со дня получения из СФР требования 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об уплате штрафа можно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заплатить штраф со скидкой 50</a:t>
            </a: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%.</a:t>
            </a:r>
            <a:endParaRPr lang="ru-RU" sz="240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93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штраф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за несоблюдение порядка представления отчета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– 1 000 руб. (ч. 4 ст. 17 Закона от 01.04.1996 № 27-ФЗ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</a:p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Справка.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ЕФС-1 подаем в электронном виде, если численность застрахованных лиц (включая работающих по ГПД) за отчетный год более 10 человек (неважно, на сколько человек поданы сведения о стаже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6ECD1-F0A1-44C6-0324-8F8B8CB97F63}"/>
              </a:ext>
            </a:extLst>
          </p:cNvPr>
          <p:cNvSpPr txBox="1"/>
          <p:nvPr/>
        </p:nvSpPr>
        <p:spPr>
          <a:xfrm>
            <a:off x="838200" y="3293942"/>
            <a:ext cx="10515600" cy="2803844"/>
          </a:xfrm>
          <a:prstGeom prst="rect">
            <a:avLst/>
          </a:prstGeom>
          <a:solidFill>
            <a:srgbClr val="50236E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E6E0EB"/>
                </a:solidFill>
              </a:rPr>
              <a:t>М</a:t>
            </a:r>
            <a:endParaRPr lang="ru-RU" sz="2800" b="1" dirty="0">
              <a:solidFill>
                <a:srgbClr val="E6E0EB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dirty="0"/>
              <a:t>Статья </a:t>
            </a:r>
            <a:r>
              <a:rPr lang="ru-RU" sz="2400" b="1" dirty="0" smtClean="0"/>
              <a:t>«</a:t>
            </a:r>
            <a:r>
              <a:rPr lang="ru-RU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Заполняем подраздел 1.2 ЕФС-1, или Как отчитаться о стаже за 2023 год</a:t>
            </a:r>
            <a:r>
              <a:rPr lang="ru-RU" sz="2400" b="1" dirty="0" smtClean="0"/>
              <a:t>» </a:t>
            </a:r>
            <a:r>
              <a:rPr lang="ru-RU" sz="2400" dirty="0"/>
              <a:t>в </a:t>
            </a:r>
            <a:r>
              <a:rPr lang="ru-RU" sz="2400" kern="0" dirty="0">
                <a:effectLst/>
                <a:ea typeface="Times New Roman" panose="02020603050405020304" pitchFamily="18" charset="0"/>
              </a:rPr>
              <a:t>ГК, </a:t>
            </a:r>
            <a:r>
              <a:rPr lang="ru-RU" sz="2400" kern="0" dirty="0" smtClean="0">
                <a:effectLst/>
                <a:ea typeface="Times New Roman" panose="02020603050405020304" pitchFamily="18" charset="0"/>
              </a:rPr>
              <a:t>2024, </a:t>
            </a:r>
            <a:r>
              <a:rPr lang="ru-RU" sz="2400" kern="0" dirty="0">
                <a:effectLst/>
                <a:ea typeface="Times New Roman" panose="02020603050405020304" pitchFamily="18" charset="0"/>
              </a:rPr>
              <a:t>№ </a:t>
            </a:r>
            <a:r>
              <a:rPr lang="ru-RU" sz="2400" kern="0" dirty="0" smtClean="0">
                <a:effectLst/>
                <a:ea typeface="Times New Roman" panose="02020603050405020304" pitchFamily="18" charset="0"/>
              </a:rPr>
              <a:t>1, </a:t>
            </a:r>
            <a:r>
              <a:rPr lang="ru-RU" sz="2400" u="sng" dirty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ru-RU" sz="2400" u="sng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glavkniga.ru/elver/2024/1/6885</a:t>
            </a:r>
            <a:r>
              <a:rPr lang="ru-RU" sz="2400" dirty="0" smtClean="0">
                <a:solidFill>
                  <a:srgbClr val="7030A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dirty="0"/>
              <a:t>Статья </a:t>
            </a:r>
            <a:r>
              <a:rPr lang="ru-RU" sz="2400" b="1" dirty="0"/>
              <a:t>«Сведения о стаже сотрудников по форме ЕФС-1: на кого их надо </a:t>
            </a:r>
            <a:r>
              <a:rPr lang="ru-RU" sz="2400" b="1" dirty="0" smtClean="0"/>
              <a:t>подавать»</a:t>
            </a:r>
            <a:r>
              <a:rPr lang="ru-RU" sz="2400" dirty="0" smtClean="0"/>
              <a:t> в ГК, 2023, № 19,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glavkniga.ru/elver/2023/19/6731</a:t>
            </a:r>
            <a:endParaRPr lang="ru-RU" sz="2400" dirty="0" smtClean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dirty="0"/>
              <a:t>Статья </a:t>
            </a:r>
            <a:r>
              <a:rPr lang="ru-RU" sz="2400" b="1" dirty="0"/>
              <a:t>«Подача подраздела </a:t>
            </a:r>
            <a:r>
              <a:rPr lang="ru-RU" sz="2400" b="1" dirty="0" smtClean="0"/>
              <a:t>1.2 формы </a:t>
            </a:r>
            <a:r>
              <a:rPr lang="ru-RU" sz="2400" b="1" dirty="0"/>
              <a:t>ЕФС-1 в </a:t>
            </a:r>
            <a:r>
              <a:rPr lang="ru-RU" sz="2400" b="1" dirty="0" err="1" smtClean="0"/>
              <a:t>межотчетный</a:t>
            </a:r>
            <a:r>
              <a:rPr lang="ru-RU" sz="2400" b="1" dirty="0" smtClean="0"/>
              <a:t> период</a:t>
            </a:r>
            <a:r>
              <a:rPr lang="ru-RU" sz="2400" b="1" dirty="0"/>
              <a:t>: есть </a:t>
            </a:r>
            <a:r>
              <a:rPr lang="ru-RU" sz="2400" b="1" dirty="0" smtClean="0"/>
              <a:t>изменения» </a:t>
            </a:r>
            <a:r>
              <a:rPr lang="ru-RU" sz="2400" dirty="0" smtClean="0"/>
              <a:t>в ГК, 2024, № 2, </a:t>
            </a:r>
            <a:r>
              <a:rPr lang="en-US" sz="2400" dirty="0" smtClean="0">
                <a:hlinkClick r:id="rId4"/>
              </a:rPr>
              <a:t>https</a:t>
            </a:r>
            <a:r>
              <a:rPr lang="en-US" sz="2400" dirty="0">
                <a:hlinkClick r:id="rId4"/>
              </a:rPr>
              <a:t>://</a:t>
            </a:r>
            <a:r>
              <a:rPr lang="en-US" sz="2400" dirty="0" smtClean="0">
                <a:hlinkClick r:id="rId4"/>
              </a:rPr>
              <a:t>glavkniga.ru/elver/2024/3/6929</a:t>
            </a:r>
            <a:r>
              <a:rPr lang="ru-RU" sz="2400" dirty="0" smtClean="0"/>
              <a:t> 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27C1FC-C81F-5F66-EBB1-A2EEC7F4C5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521" y="3373939"/>
            <a:ext cx="321909" cy="32190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6C1B50-D111-21D8-A1CD-7C15A0675C15}"/>
              </a:ext>
            </a:extLst>
          </p:cNvPr>
          <p:cNvSpPr/>
          <p:nvPr/>
        </p:nvSpPr>
        <p:spPr>
          <a:xfrm>
            <a:off x="1276855" y="3350228"/>
            <a:ext cx="241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50236E"/>
                </a:solidFill>
              </a:rPr>
              <a:t>Материалы по теме</a:t>
            </a:r>
          </a:p>
        </p:txBody>
      </p:sp>
    </p:spTree>
    <p:extLst>
      <p:ext uri="{BB962C8B-B14F-4D97-AF65-F5344CB8AC3E}">
        <p14:creationId xmlns:p14="http://schemas.microsoft.com/office/powerpoint/2010/main" val="241343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Срок подачи в течение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года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(п. 2, 4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ст. 11 Закона от 01.04.1996 № 27-ФЗ)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выходе работника на пенсию (тип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сведений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«Назначение пенсии») – в течение 3-х календарных дней со дня поступления запроса от СФР или обращения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работника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с 2024 г.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подаче работником заявления о предоставлении отпуска по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БиР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или отпуска по уходу за ребенком (тип сведений «Назначение выплат по ОСС») - в течение 3-х календарных дней со дня поступления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заявления.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→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Подаем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сведения, даже если у работника не было периодов, подлежащих указанию в подразделах «Территориальные условия», «Особенности исчисления страхового стажа», «Условия досрочного назначения страховой пенсии», «Результат специальной оценки условий труда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».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■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84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Раздел 2 «Сведения о начисленных страховых взносах …» </a:t>
            </a:r>
            <a:r>
              <a:rPr lang="ru-RU" b="1" dirty="0" smtClean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ЕФС-1 за 2023 г.</a:t>
            </a:r>
            <a:endParaRPr lang="ru-RU" b="1" dirty="0">
              <a:solidFill>
                <a:srgbClr val="50236E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Приказ СФР от 17.11.2023 № 2281 – с 1 января 2024 г.</a:t>
            </a: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Обязательные листы:</a:t>
            </a:r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титульный лист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раздел 2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2.1 «Расчет сумм страховых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взносов»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подраздел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2.3 «Сведения о результатах … медосмотров и … </a:t>
            </a:r>
            <a:r>
              <a:rPr lang="ru-RU" dirty="0" err="1">
                <a:ea typeface="Times New Roman" panose="02020603050405020304" pitchFamily="18" charset="0"/>
                <a:cs typeface="Calibri" panose="020F0502020204030204" pitchFamily="34" charset="0"/>
              </a:rPr>
              <a:t>спецоценке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». Указываем данные по состоянию на 01.01.2023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5275637"/>
            <a:ext cx="10515600" cy="1200329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ЕФС-1 </a:t>
            </a: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подаем в электронном виде, если численность застрахованных лиц (включая работающих по ГПД, на вознаграждения которым начисляются взносы на травматизм) за отчетный год более 10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121995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endParaRPr lang="ru-RU" b="1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b="1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b="1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Новое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поле «Льгота» ставим «Х», если используется льгота согласно п. 2 ст. 2 Закона от 22.12.2005 № 179-ФЗ (общественные организации инвалидов и т.д.).</a:t>
            </a:r>
          </a:p>
          <a:p>
            <a:pPr>
              <a:spcAft>
                <a:spcPts val="800"/>
              </a:spcAft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графе 4 «на конец предыдущего отчетного периода» подраздела 2.1 указываем данные за 9 месяцев 2023 г.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76ECD1-F0A1-44C6-0324-8F8B8CB97F63}"/>
              </a:ext>
            </a:extLst>
          </p:cNvPr>
          <p:cNvSpPr txBox="1"/>
          <p:nvPr/>
        </p:nvSpPr>
        <p:spPr>
          <a:xfrm>
            <a:off x="838200" y="4513261"/>
            <a:ext cx="10515600" cy="1217769"/>
          </a:xfrm>
          <a:prstGeom prst="rect">
            <a:avLst/>
          </a:prstGeom>
          <a:solidFill>
            <a:srgbClr val="50236E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b="1" dirty="0">
                <a:solidFill>
                  <a:srgbClr val="E6E0EB"/>
                </a:solidFill>
              </a:rPr>
              <a:t>М</a:t>
            </a:r>
            <a:endParaRPr lang="ru-RU" sz="2800" b="1" dirty="0">
              <a:solidFill>
                <a:srgbClr val="E6E0EB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400" dirty="0" smtClean="0"/>
              <a:t>Статья </a:t>
            </a:r>
            <a:r>
              <a:rPr lang="ru-RU" sz="2400" b="1" dirty="0"/>
              <a:t>«Заполняем ЕФС-1, или Как отчитаться о взносах на травматизм»</a:t>
            </a:r>
            <a:r>
              <a:rPr lang="ru-RU" sz="2400" dirty="0" smtClean="0"/>
              <a:t> в ГК, 2023, № 8,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glavkniga.ru/elver/2023/</a:t>
            </a:r>
            <a:r>
              <a:rPr lang="ru-RU" sz="2400" dirty="0" smtClean="0">
                <a:hlinkClick r:id="rId2"/>
              </a:rPr>
              <a:t>8</a:t>
            </a:r>
            <a:r>
              <a:rPr lang="en-US" sz="2400" dirty="0" smtClean="0">
                <a:hlinkClick r:id="rId2"/>
              </a:rPr>
              <a:t>/6</a:t>
            </a:r>
            <a:r>
              <a:rPr lang="ru-RU" sz="2400" dirty="0" smtClean="0">
                <a:hlinkClick r:id="rId2"/>
              </a:rPr>
              <a:t>438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27C1FC-C81F-5F66-EBB1-A2EEC7F4C5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21" y="4593258"/>
            <a:ext cx="321909" cy="32190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36C1B50-D111-21D8-A1CD-7C15A0675C15}"/>
              </a:ext>
            </a:extLst>
          </p:cNvPr>
          <p:cNvSpPr/>
          <p:nvPr/>
        </p:nvSpPr>
        <p:spPr>
          <a:xfrm>
            <a:off x="1276855" y="4569547"/>
            <a:ext cx="2414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50236E"/>
                </a:solidFill>
              </a:rPr>
              <a:t>Материалы по теме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600168"/>
              </p:ext>
            </p:extLst>
          </p:nvPr>
        </p:nvGraphicFramePr>
        <p:xfrm>
          <a:off x="838200" y="1036145"/>
          <a:ext cx="10515600" cy="1557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2797">
                  <a:extLst>
                    <a:ext uri="{9D8B030D-6E8A-4147-A177-3AD203B41FA5}">
                      <a16:colId xmlns:a16="http://schemas.microsoft.com/office/drawing/2014/main" val="297205467"/>
                    </a:ext>
                  </a:extLst>
                </a:gridCol>
                <a:gridCol w="696036">
                  <a:extLst>
                    <a:ext uri="{9D8B030D-6E8A-4147-A177-3AD203B41FA5}">
                      <a16:colId xmlns:a16="http://schemas.microsoft.com/office/drawing/2014/main" val="605089897"/>
                    </a:ext>
                  </a:extLst>
                </a:gridCol>
                <a:gridCol w="2647666">
                  <a:extLst>
                    <a:ext uri="{9D8B030D-6E8A-4147-A177-3AD203B41FA5}">
                      <a16:colId xmlns:a16="http://schemas.microsoft.com/office/drawing/2014/main" val="579212241"/>
                    </a:ext>
                  </a:extLst>
                </a:gridCol>
                <a:gridCol w="477671">
                  <a:extLst>
                    <a:ext uri="{9D8B030D-6E8A-4147-A177-3AD203B41FA5}">
                      <a16:colId xmlns:a16="http://schemas.microsoft.com/office/drawing/2014/main" val="2867023827"/>
                    </a:ext>
                  </a:extLst>
                </a:gridCol>
                <a:gridCol w="4161430">
                  <a:extLst>
                    <a:ext uri="{9D8B030D-6E8A-4147-A177-3AD203B41FA5}">
                      <a16:colId xmlns:a16="http://schemas.microsoft.com/office/drawing/2014/main" val="4133387514"/>
                    </a:ext>
                  </a:extLst>
                </a:gridCol>
              </a:tblGrid>
              <a:tr h="15579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Численность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работающих застрахованных лиц в отчетном периоде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=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Физлица, с которыми заключены действующие трудовые договоры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7DB3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Физлица, с которыми заключены договоры ГПХ, обязывающие начислять взносы, независимо от факта начисления взносов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87DB3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13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84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Ответственность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штраф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за непредставление в срок отчета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- 5% суммы взносов, начисленной к уплате за последние три месяца отчетного (расчетного) периода, за каждый полный или неполный месяц, но не более 30% указанной суммы и не менее 1000 руб. (ст. 26.30 Закона от 24.07.1998 № 125-ФЗ)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штраф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на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должностное лицо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за непредставление отчета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– 300 – 500 руб. (ч. 2 ст. 15.33 КоАП РФ)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штраф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за несоблюдение порядка представления отчета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– 1 000 руб. (ч. 4 ст. 17 Закона от 01.04.1996 № 27-ФЗ). ■</a:t>
            </a:r>
          </a:p>
        </p:txBody>
      </p:sp>
    </p:spTree>
    <p:extLst>
      <p:ext uri="{BB962C8B-B14F-4D97-AF65-F5344CB8AC3E}">
        <p14:creationId xmlns:p14="http://schemas.microsoft.com/office/powerpoint/2010/main" val="2195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Подраздел 1.2 </a:t>
            </a:r>
            <a:r>
              <a:rPr lang="ru-RU" b="1" dirty="0" err="1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подр</a:t>
            </a: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b="1" dirty="0" smtClean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1 «Сведения </a:t>
            </a:r>
            <a:r>
              <a:rPr lang="ru-RU" b="1" dirty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о страховом стаже» </a:t>
            </a:r>
            <a:r>
              <a:rPr lang="ru-RU" b="1" dirty="0" smtClean="0">
                <a:solidFill>
                  <a:srgbClr val="50236E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ЕФС-1 за 2023 г.</a:t>
            </a:r>
            <a:endParaRPr lang="ru-RU" b="1" dirty="0">
              <a:solidFill>
                <a:srgbClr val="50236E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u="sng" dirty="0">
                <a:ea typeface="Times New Roman" panose="02020603050405020304" pitchFamily="18" charset="0"/>
                <a:cs typeface="Calibri" panose="020F0502020204030204" pitchFamily="34" charset="0"/>
              </a:rPr>
              <a:t>Приказ СФР от 17.11.2023 № 2281 – с 1 января 2024 г.</a:t>
            </a: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На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кого </a:t>
            </a: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подаем по </a:t>
            </a:r>
            <a:r>
              <a:rPr lang="ru-RU" b="1" dirty="0">
                <a:ea typeface="Times New Roman" panose="02020603050405020304" pitchFamily="18" charset="0"/>
                <a:cs typeface="Calibri" panose="020F0502020204030204" pitchFamily="34" charset="0"/>
              </a:rPr>
              <a:t>итогам календарного года: </a:t>
            </a:r>
            <a:endParaRPr lang="ru-RU" b="1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1. на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физлиц (ТД и ГПД), у которых были периоды, влияющие на формирование пенсионных прав (п. 3 ст. 11 Закона от 01.04.1996 № 27-ФЗ): 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работа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, дающая право на досрочное назначение страховой пенсии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(например, работы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с вредными и тяжелыми условиями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труда)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отпуск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по уходу за ребенком в возрасте от 1,5 до 3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лет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отпуск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без сохранения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зарплаты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периоды простоя или отстранения от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работы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5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освобождение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от работы для выполнения </a:t>
            </a:r>
            <a:r>
              <a:rPr lang="ru-RU" dirty="0" err="1" smtClean="0">
                <a:ea typeface="Times New Roman" panose="02020603050405020304" pitchFamily="18" charset="0"/>
                <a:cs typeface="Calibri" panose="020F0502020204030204" pitchFamily="34" charset="0"/>
              </a:rPr>
              <a:t>гособязанностей</a:t>
            </a: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работа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вахтовым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методом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периоды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приостановления действия договора (ст. 351.7 ТК РФ) и т.д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→ По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разъяснениям территориальных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ОСФР,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представление страхователем отчета в отношении работников, периоды работы которых не поименованы в п. 3 ст. 11 Закона № 27-ФЗ, не является ошибкой.</a:t>
            </a:r>
          </a:p>
          <a:p>
            <a:pPr>
              <a:spcAft>
                <a:spcPts val="800"/>
              </a:spcAft>
            </a:pP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DEAFB2-B08D-79EE-0555-D38BA1168826}"/>
              </a:ext>
            </a:extLst>
          </p:cNvPr>
          <p:cNvSpPr txBox="1"/>
          <p:nvPr/>
        </p:nvSpPr>
        <p:spPr>
          <a:xfrm>
            <a:off x="838200" y="2939308"/>
            <a:ext cx="10515600" cy="1532727"/>
          </a:xfrm>
          <a:prstGeom prst="rect">
            <a:avLst/>
          </a:prstGeom>
          <a:solidFill>
            <a:srgbClr val="E94537">
              <a:alpha val="14118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E6E0EB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r>
              <a:rPr lang="ru-RU" sz="2400" dirty="0"/>
              <a:t>Если в 2023 г. не было работников, у которых имеются периоды, учитываемые при подсчете стажа в особом порядке или дающие право на льготный стаж, сведения о стаже по итогам 2023 г. не сдаем.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A887AA6-3BF2-C696-9CA5-4925F9CC7C5B}"/>
              </a:ext>
            </a:extLst>
          </p:cNvPr>
          <p:cNvSpPr/>
          <p:nvPr/>
        </p:nvSpPr>
        <p:spPr>
          <a:xfrm>
            <a:off x="1276855" y="2965202"/>
            <a:ext cx="9211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E9453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Важно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7DA3CD-04B4-9E55-84FA-24B888A7A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87" y="2994280"/>
            <a:ext cx="329568" cy="32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73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Пример.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В 2023 г. работник был в отпуске за свой счет с 13 по 26 ноября. Иных периодов, влияющих на стаж, не было.</a:t>
            </a:r>
            <a:endParaRPr lang="ru-RU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96" y="1769339"/>
            <a:ext cx="10628704" cy="22207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4403129"/>
            <a:ext cx="10515600" cy="1569660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ru-RU" sz="2400" dirty="0">
                <a:ea typeface="Times New Roman" panose="02020603050405020304" pitchFamily="18" charset="0"/>
                <a:cs typeface="Calibri" panose="020F0502020204030204" pitchFamily="34" charset="0"/>
              </a:rPr>
              <a:t>Периоды больничного (код ВРНЕТРУД), отпуска по беременности (ДЕКРЕТ), отпуска по уходу за ребенком до 1,5 лет (ДЕТИ), ежегодного отпуска (ДЛОТПУСК) указываем по работникам, в отношении которых есть обязанность представить подраздел 1.2.</a:t>
            </a:r>
          </a:p>
        </p:txBody>
      </p:sp>
    </p:spTree>
    <p:extLst>
      <p:ext uri="{BB962C8B-B14F-4D97-AF65-F5344CB8AC3E}">
        <p14:creationId xmlns:p14="http://schemas.microsoft.com/office/powerpoint/2010/main" val="30536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0667" y="868297"/>
            <a:ext cx="10223133" cy="546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72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/>
              <a:t>Что представить в Социальный фонд России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6146"/>
            <a:ext cx="10515600" cy="5349664"/>
          </a:xfrm>
        </p:spPr>
        <p:txBody>
          <a:bodyPr/>
          <a:lstStyle/>
          <a:p>
            <a:r>
              <a:rPr lang="ru-RU" dirty="0" smtClean="0"/>
              <a:t>2. </a:t>
            </a:r>
            <a:r>
              <a:rPr lang="ru-RU" dirty="0"/>
              <a:t>на </a:t>
            </a:r>
            <a:r>
              <a:rPr lang="ru-RU" dirty="0" smtClean="0"/>
              <a:t>работников, </a:t>
            </a:r>
            <a:r>
              <a:rPr lang="ru-RU" dirty="0"/>
              <a:t>по </a:t>
            </a:r>
            <a:r>
              <a:rPr lang="ru-RU" dirty="0" smtClean="0"/>
              <a:t>которым </a:t>
            </a:r>
            <a:r>
              <a:rPr lang="ru-RU" dirty="0"/>
              <a:t>в отчетном году сдали подраздел 1.2 при оформлении </a:t>
            </a:r>
            <a:r>
              <a:rPr lang="ru-RU" dirty="0" smtClean="0"/>
              <a:t>пенсии. Подаем отчет с </a:t>
            </a:r>
            <a:r>
              <a:rPr lang="ru-RU" dirty="0"/>
              <a:t>типом сведений «Исходная», даже если не было «особых» периодов </a:t>
            </a:r>
            <a:r>
              <a:rPr lang="ru-RU" dirty="0" smtClean="0"/>
              <a:t>стажа (</a:t>
            </a:r>
            <a:r>
              <a:rPr lang="ru-RU" dirty="0"/>
              <a:t>п. 55 Порядка заполнения ЕФС-1, утв. Приказом СФР от 17.11.2023 № 2281</a:t>
            </a:r>
            <a:r>
              <a:rPr lang="ru-RU" dirty="0" smtClean="0"/>
              <a:t>).</a:t>
            </a:r>
            <a:endParaRPr lang="ru-RU" dirty="0"/>
          </a:p>
          <a:p>
            <a:pPr>
              <a:spcAft>
                <a:spcPts val="800"/>
              </a:spcAft>
            </a:pPr>
            <a:endParaRPr lang="ru-RU" b="1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b="1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Новое в заполнении отчета: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в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графе 4 указываем код «ОКУ» для выделения периодов работы в местностях с особыми климатическими условиями, не относящимися к районам Крайнего Севера и приравненным к ним местностям (ст. 148 ТК РФ). </a:t>
            </a: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Дополнительно </a:t>
            </a:r>
            <a:r>
              <a:rPr lang="ru-RU" dirty="0">
                <a:ea typeface="Times New Roman" panose="02020603050405020304" pitchFamily="18" charset="0"/>
                <a:cs typeface="Calibri" panose="020F0502020204030204" pitchFamily="34" charset="0"/>
              </a:rPr>
              <a:t>в графе 5 указываем районный коэффициент, предусмотренный за работу в местности со сложными климатическими </a:t>
            </a:r>
            <a:r>
              <a:rPr lang="ru-RU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условиями в формате «Х.Х» или «Х.ХХ».</a:t>
            </a:r>
          </a:p>
          <a:p>
            <a:pPr>
              <a:spcAft>
                <a:spcPts val="800"/>
              </a:spcAft>
            </a:pPr>
            <a:endParaRPr lang="ru-RU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0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8563</TotalTime>
  <Words>1316</Words>
  <Application>Microsoft Office PowerPoint</Application>
  <PresentationFormat>Широкоэкранный</PresentationFormat>
  <Paragraphs>99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1120</cp:revision>
  <dcterms:created xsi:type="dcterms:W3CDTF">2022-05-22T12:20:38Z</dcterms:created>
  <dcterms:modified xsi:type="dcterms:W3CDTF">2024-01-23T20:38:28Z</dcterms:modified>
</cp:coreProperties>
</file>