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</p:sldMasterIdLst>
  <p:notesMasterIdLst>
    <p:notesMasterId r:id="rId13"/>
  </p:notesMasterIdLst>
  <p:handoutMasterIdLst>
    <p:handoutMasterId r:id="rId14"/>
  </p:handoutMasterIdLst>
  <p:sldIdLst>
    <p:sldId id="689" r:id="rId3"/>
    <p:sldId id="732" r:id="rId4"/>
    <p:sldId id="764" r:id="rId5"/>
    <p:sldId id="756" r:id="rId6"/>
    <p:sldId id="766" r:id="rId7"/>
    <p:sldId id="765" r:id="rId8"/>
    <p:sldId id="767" r:id="rId9"/>
    <p:sldId id="768" r:id="rId10"/>
    <p:sldId id="694" r:id="rId11"/>
    <p:sldId id="73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689"/>
            <p14:sldId id="732"/>
            <p14:sldId id="764"/>
            <p14:sldId id="756"/>
            <p14:sldId id="766"/>
            <p14:sldId id="765"/>
            <p14:sldId id="767"/>
            <p14:sldId id="768"/>
            <p14:sldId id="694"/>
            <p14:sldId id="7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B"/>
    <a:srgbClr val="987DB3"/>
    <a:srgbClr val="C1B1D1"/>
    <a:srgbClr val="8D6FAB"/>
    <a:srgbClr val="9B6EBC"/>
    <a:srgbClr val="764696"/>
    <a:srgbClr val="50236E"/>
    <a:srgbClr val="FF9999"/>
    <a:srgbClr val="E94537"/>
    <a:srgbClr val="00B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6163" autoAdjust="0"/>
  </p:normalViewPr>
  <p:slideViewPr>
    <p:cSldViewPr snapToGrid="0">
      <p:cViewPr varScale="1">
        <p:scale>
          <a:sx n="68" d="100"/>
          <a:sy n="68" d="100"/>
        </p:scale>
        <p:origin x="84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 smtClean="0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 smtClean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 smtClean="0">
              <a:solidFill>
                <a:srgbClr val="50236E"/>
              </a:solidFill>
            </a:endParaRPr>
          </a:p>
          <a:p>
            <a:r>
              <a:rPr lang="ru-RU" b="1" dirty="0" smtClean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самостоятельно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подать 3-НДФЛ и заплатить налог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2721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2720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Все прочие подарки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 smtClean="0"/>
                  <a:t>3</a:t>
                </a:r>
                <a:r>
                  <a:rPr lang="ru-RU" dirty="0"/>
                  <a:t>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</a:t>
                </a:r>
                <a:r>
                  <a:rPr lang="ru-RU" dirty="0" smtClean="0"/>
                  <a:t>):</a:t>
                </a:r>
                <a:endParaRPr lang="en-US" sz="2000" i="1" dirty="0" smtClean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 smtClean="0"/>
                  <a:t>4</a:t>
                </a:r>
                <a:r>
                  <a:rPr lang="ru-RU" dirty="0"/>
                  <a:t>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</a:t>
                </a:r>
                <a:r>
                  <a:rPr lang="ru-RU" dirty="0" smtClean="0"/>
                  <a:t>:</a:t>
                </a:r>
                <a: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Страховые взносы: заполняем РСВ, ПСВ, ЕФС-1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  <a:endParaRPr lang="ru-RU" sz="2400" dirty="0" smtClean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E94537"/>
                    </a:solidFill>
                  </a:rPr>
                  <a:t>Важно</a:t>
                </a:r>
                <a:endParaRPr lang="ru-RU" sz="2000" b="1" dirty="0">
                  <a:solidFill>
                    <a:srgbClr val="E94537"/>
                  </a:solidFill>
                </a:endParaRP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 smtClean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2023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 июля 2023 г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12:00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Лекторы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 1 </a:t>
            </a:r>
            <a:r>
              <a:rPr lang="ru-RU" dirty="0" err="1" smtClean="0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3/11/6528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3/16/664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3/18/6699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 smtClean="0"/>
              <a:t>Отчетность при наличии определенных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fontAlgn="base"/>
            <a:r>
              <a:rPr lang="ru-RU" sz="4400" b="1" dirty="0" smtClean="0">
                <a:solidFill>
                  <a:srgbClr val="50236E"/>
                </a:solidFill>
              </a:rPr>
              <a:t>Отчетность по определенным операциям</a:t>
            </a:r>
          </a:p>
          <a:p>
            <a:pPr fontAlgn="base"/>
            <a:endParaRPr lang="ru-RU" dirty="0"/>
          </a:p>
          <a:p>
            <a:pPr fontAlgn="base"/>
            <a:endParaRPr lang="ru-RU" dirty="0"/>
          </a:p>
          <a:p>
            <a:pPr fontAlgn="base"/>
            <a:endParaRPr lang="ru-RU" dirty="0"/>
          </a:p>
          <a:p>
            <a:pPr fontAlgn="base"/>
            <a:endParaRPr lang="ru-RU" dirty="0"/>
          </a:p>
          <a:p>
            <a:pPr fontAlgn="base"/>
            <a:endParaRPr lang="ru-RU" dirty="0"/>
          </a:p>
          <a:p>
            <a:pPr fontAlgn="base"/>
            <a:endParaRPr lang="ru-RU" b="1" dirty="0" smtClean="0"/>
          </a:p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482077"/>
              </p:ext>
            </p:extLst>
          </p:nvPr>
        </p:nvGraphicFramePr>
        <p:xfrm>
          <a:off x="838200" y="1894750"/>
          <a:ext cx="10515600" cy="3889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4636">
                  <a:extLst>
                    <a:ext uri="{9D8B030D-6E8A-4147-A177-3AD203B41FA5}">
                      <a16:colId xmlns:a16="http://schemas.microsoft.com/office/drawing/2014/main" val="2138007333"/>
                    </a:ext>
                  </a:extLst>
                </a:gridCol>
                <a:gridCol w="5120964">
                  <a:extLst>
                    <a:ext uri="{9D8B030D-6E8A-4147-A177-3AD203B41FA5}">
                      <a16:colId xmlns:a16="http://schemas.microsoft.com/office/drawing/2014/main" val="3762495723"/>
                    </a:ext>
                  </a:extLst>
                </a:gridCol>
              </a:tblGrid>
              <a:tr h="381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Форма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1B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665212"/>
                  </a:ext>
                </a:extLst>
              </a:tr>
              <a:tr h="38188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25 января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46660"/>
                  </a:ext>
                </a:extLst>
              </a:tr>
              <a:tr h="781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Отчет об операциях с товарами, подлежащими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прослеживаемости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, за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IV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квартал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ФНС от 08.07.2021 № ЕД-7-15/645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@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76222"/>
                  </a:ext>
                </a:extLst>
              </a:tr>
              <a:tr h="781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Налоговая декларация по налогу на сверхприбыль за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ФНС от 26.09.2023 № ЕД-7-3/676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@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 -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новая отчетность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685371"/>
                  </a:ext>
                </a:extLst>
              </a:tr>
              <a:tr h="38188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25 марта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467193"/>
                  </a:ext>
                </a:extLst>
              </a:tr>
              <a:tr h="1181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Налоговый расчет сумм доходов, выплаченных иностранным организациям, и сумм удержанных налогов за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ФНС от 26.09.2023 № ЕД-7-3/675@ -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новая форма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132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81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 smtClean="0"/>
              <a:t>Отчетность при наличии определенных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1295"/>
            <a:ext cx="10515600" cy="5664456"/>
          </a:xfrm>
        </p:spPr>
        <p:txBody>
          <a:bodyPr>
            <a:noAutofit/>
          </a:bodyPr>
          <a:lstStyle/>
          <a:p>
            <a:r>
              <a:rPr lang="ru-RU" dirty="0" smtClean="0"/>
              <a:t>Для </a:t>
            </a:r>
            <a:r>
              <a:rPr lang="ru-RU" dirty="0"/>
              <a:t>проверки </a:t>
            </a:r>
            <a:r>
              <a:rPr lang="ru-RU" dirty="0" smtClean="0"/>
              <a:t>исчисленных </a:t>
            </a:r>
            <a:r>
              <a:rPr lang="ru-RU" dirty="0"/>
              <a:t>за 2023 г. налогов не позднее 28.08.2024 ИФНС пришлет сообщение </a:t>
            </a:r>
            <a:r>
              <a:rPr lang="ru-RU" dirty="0" smtClean="0"/>
              <a:t>(</a:t>
            </a:r>
            <a:r>
              <a:rPr lang="ru-RU" dirty="0"/>
              <a:t>п. 6 ст. 363, п. 6 ст. 386 НК РФ</a:t>
            </a:r>
            <a:r>
              <a:rPr lang="ru-RU" dirty="0" smtClean="0"/>
              <a:t>):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 smtClean="0"/>
              <a:t>о транспортных средствах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/>
              <a:t>об объектах недвижимого имущества, налоговая </a:t>
            </a:r>
            <a:r>
              <a:rPr lang="ru-RU" dirty="0" smtClean="0"/>
              <a:t>база по </a:t>
            </a:r>
            <a:r>
              <a:rPr lang="ru-RU" dirty="0"/>
              <a:t>которым определяется как их кадастровая </a:t>
            </a:r>
            <a:r>
              <a:rPr lang="ru-RU" dirty="0" smtClean="0"/>
              <a:t>стоимость, являющихся объектом обложения земельным налогом и налогом на имущество.</a:t>
            </a:r>
          </a:p>
          <a:p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 smtClean="0"/>
              <a:t>Если есть расхождения – </a:t>
            </a:r>
            <a:r>
              <a:rPr lang="ru-RU" dirty="0"/>
              <a:t>в течение 20 рабочих дней высылаем пояснения по </a:t>
            </a:r>
            <a:r>
              <a:rPr lang="ru-RU" dirty="0" smtClean="0"/>
              <a:t>утвержденной </a:t>
            </a:r>
            <a:r>
              <a:rPr lang="ru-RU" dirty="0"/>
              <a:t>форме (Приказ ФНС от 28.08.2023 № ЕД-7-21/577</a:t>
            </a:r>
            <a:r>
              <a:rPr lang="ru-RU" dirty="0" smtClean="0"/>
              <a:t>@).</a:t>
            </a:r>
          </a:p>
          <a:p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/>
              <a:t>Если </a:t>
            </a:r>
            <a:r>
              <a:rPr lang="ru-RU" dirty="0" smtClean="0"/>
              <a:t>есть право на льготы по налогам – подаем в течение </a:t>
            </a:r>
            <a:r>
              <a:rPr lang="en-US" dirty="0" smtClean="0"/>
              <a:t>I</a:t>
            </a:r>
            <a:r>
              <a:rPr lang="ru-RU" dirty="0" smtClean="0"/>
              <a:t>-го квартала заявление </a:t>
            </a:r>
            <a:r>
              <a:rPr lang="ru-RU" dirty="0"/>
              <a:t>о льготе </a:t>
            </a:r>
            <a:r>
              <a:rPr lang="ru-RU" dirty="0" smtClean="0"/>
              <a:t>(Приказы </a:t>
            </a:r>
            <a:r>
              <a:rPr lang="ru-RU" dirty="0"/>
              <a:t>ФНС </a:t>
            </a:r>
            <a:r>
              <a:rPr lang="ru-RU" dirty="0" smtClean="0"/>
              <a:t>от </a:t>
            </a:r>
            <a:r>
              <a:rPr lang="ru-RU" dirty="0"/>
              <a:t>09.07.2021 </a:t>
            </a:r>
            <a:r>
              <a:rPr lang="ru-RU" dirty="0" smtClean="0"/>
              <a:t>№ </a:t>
            </a:r>
            <a:r>
              <a:rPr lang="ru-RU" dirty="0"/>
              <a:t>ЕД-7-21/646</a:t>
            </a:r>
            <a:r>
              <a:rPr lang="ru-RU" dirty="0" smtClean="0"/>
              <a:t>@, от </a:t>
            </a:r>
            <a:r>
              <a:rPr lang="ru-RU" dirty="0"/>
              <a:t>25.07.2019  № ММВ-7-21/377</a:t>
            </a:r>
            <a:r>
              <a:rPr lang="ru-RU" dirty="0" smtClean="0"/>
              <a:t>@).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838200" y="5168634"/>
            <a:ext cx="10515600" cy="1200329"/>
            <a:chOff x="838200" y="5706199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706199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«Пришло сообщение из ИФНС об имущественных налогах: ответ нужен не всегда» </a:t>
              </a:r>
              <a:r>
                <a:rPr lang="ru-RU" sz="2400" dirty="0"/>
                <a:t>в ГК, 2023, № </a:t>
              </a:r>
              <a:r>
                <a:rPr lang="ru-RU" sz="2400" dirty="0" smtClean="0"/>
                <a:t>11 </a:t>
              </a:r>
              <a:r>
                <a:rPr lang="en-US" sz="2400" dirty="0">
                  <a:hlinkClick r:id="rId2"/>
                </a:rPr>
                <a:t>https://</a:t>
              </a:r>
              <a:r>
                <a:rPr lang="en-US" sz="2400" dirty="0" smtClean="0">
                  <a:hlinkClick r:id="rId2"/>
                </a:rPr>
                <a:t>glavkniga.ru/elver/2023/11/6528</a:t>
              </a:r>
              <a:r>
                <a:rPr lang="ru-RU" sz="2400" dirty="0" smtClean="0"/>
                <a:t> </a:t>
              </a:r>
              <a:r>
                <a:rPr lang="ru-RU" sz="2400" dirty="0" smtClean="0">
                  <a:ea typeface="Times New Roman" panose="02020603050405020304" pitchFamily="18" charset="0"/>
                  <a:cs typeface="Calibri" panose="020F0502020204030204" pitchFamily="34" charset="0"/>
                </a:rPr>
                <a:t>■</a:t>
              </a:r>
              <a:r>
                <a:rPr lang="ru-RU" sz="2400" dirty="0" smtClean="0"/>
                <a:t> </a:t>
              </a:r>
              <a:endParaRPr lang="ru-RU" sz="2400" dirty="0"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762485"/>
              <a:ext cx="2728226" cy="400110"/>
              <a:chOff x="1559286" y="4861823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885534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861823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9791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 smtClean="0"/>
              <a:t>Отчетность при наличии определенных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424289"/>
          </a:xfrm>
        </p:spPr>
        <p:txBody>
          <a:bodyPr/>
          <a:lstStyle/>
          <a:p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Отчет о товарах, подлежащих </a:t>
            </a:r>
            <a:r>
              <a:rPr lang="ru-RU" b="1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прослеживаемости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за </a:t>
            </a:r>
            <a:r>
              <a:rPr lang="en-US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IV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квартал 2023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г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неплательщики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НДС указывают все операции с прослеживаемыми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товарами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лательщики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НДС указывают только операции, которые не отражаются в разд. 8 и 9 декларации по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НДС (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п. 32, 33 Положения, утв. Постановлением Правительства от 01.07.2021 № 1108)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покупка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товаров без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НДС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недостача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передача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или получение в качестве вклада в уставный капитал и т.д. </a:t>
            </a:r>
          </a:p>
          <a:p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Проект: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Об утверждении форм, форматов, порядков заполнения отчета об операциях с товарами, подлежащими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прослеживаемости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, и документов, содержащих реквизиты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прослеживаемости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(ID 139625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ru-RU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03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 smtClean="0"/>
              <a:t>Отчетность при наличии определенных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650404"/>
          </a:xfrm>
        </p:spPr>
        <p:txBody>
          <a:bodyPr/>
          <a:lstStyle/>
          <a:p>
            <a:r>
              <a:rPr lang="ru-RU" u="sng" dirty="0" smtClean="0"/>
              <a:t>Закон </a:t>
            </a:r>
            <a:r>
              <a:rPr lang="ru-RU" u="sng" dirty="0"/>
              <a:t>от 31.07.2023 № </a:t>
            </a:r>
            <a:r>
              <a:rPr lang="ru-RU" u="sng" dirty="0" smtClean="0"/>
              <a:t>389-ФЗ – с 1 октября 2023 г.</a:t>
            </a:r>
            <a:endParaRPr lang="ru-RU" u="sng" dirty="0"/>
          </a:p>
          <a:p>
            <a:r>
              <a:rPr lang="ru-RU" dirty="0"/>
              <a:t>1. В счете-фактуре и КСФ указывается стоимость </a:t>
            </a:r>
            <a:r>
              <a:rPr lang="ru-RU" b="1" dirty="0"/>
              <a:t>товара, подлежащего прослеживаемости</a:t>
            </a:r>
            <a:r>
              <a:rPr lang="ru-RU" dirty="0"/>
              <a:t> (подп. 19 п. 5, подп. 19 п. 5.2 ст. 169 НК РФ).</a:t>
            </a:r>
          </a:p>
          <a:p>
            <a:r>
              <a:rPr lang="ru-RU" dirty="0" smtClean="0"/>
              <a:t>2</a:t>
            </a:r>
            <a:r>
              <a:rPr lang="ru-RU" dirty="0"/>
              <a:t>. При </a:t>
            </a:r>
            <a:r>
              <a:rPr lang="ru-RU" dirty="0" smtClean="0"/>
              <a:t>реализации прослеживаемых товаров </a:t>
            </a:r>
            <a:r>
              <a:rPr lang="ru-RU" b="1" dirty="0" smtClean="0"/>
              <a:t>в </a:t>
            </a:r>
            <a:r>
              <a:rPr lang="ru-RU" b="1" dirty="0"/>
              <a:t>составе комплектов (наборов)</a:t>
            </a:r>
            <a:r>
              <a:rPr lang="ru-RU" dirty="0"/>
              <a:t>, </a:t>
            </a:r>
            <a:r>
              <a:rPr lang="ru-RU" dirty="0" smtClean="0"/>
              <a:t>а </a:t>
            </a:r>
            <a:r>
              <a:rPr lang="ru-RU" dirty="0"/>
              <a:t>также при передаче </a:t>
            </a:r>
            <a:r>
              <a:rPr lang="ru-RU" b="1" dirty="0" smtClean="0"/>
              <a:t>в </a:t>
            </a:r>
            <a:r>
              <a:rPr lang="ru-RU" b="1" dirty="0"/>
              <a:t>составе выполненных работ </a:t>
            </a:r>
            <a:r>
              <a:rPr lang="ru-RU" dirty="0"/>
              <a:t>в </a:t>
            </a:r>
            <a:r>
              <a:rPr lang="ru-RU" dirty="0" smtClean="0"/>
              <a:t>СФ указываются:</a:t>
            </a:r>
            <a:endParaRPr lang="ru-RU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регистрационный </a:t>
            </a:r>
            <a:r>
              <a:rPr lang="ru-RU" dirty="0"/>
              <a:t>номер партии </a:t>
            </a:r>
            <a:r>
              <a:rPr lang="ru-RU" dirty="0" smtClean="0"/>
              <a:t>товара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количественная </a:t>
            </a:r>
            <a:r>
              <a:rPr lang="ru-RU" dirty="0"/>
              <a:t>единица измерения </a:t>
            </a:r>
            <a:r>
              <a:rPr lang="ru-RU" dirty="0" smtClean="0"/>
              <a:t>товара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количество </a:t>
            </a:r>
            <a:r>
              <a:rPr lang="ru-RU" dirty="0"/>
              <a:t>товара, подлежащего </a:t>
            </a:r>
            <a:r>
              <a:rPr lang="ru-RU" dirty="0" smtClean="0"/>
              <a:t>прослеживаемости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стоимость </a:t>
            </a:r>
            <a:r>
              <a:rPr lang="ru-RU" dirty="0"/>
              <a:t>товара, подлежащего прослеживаемости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76ECD1-F0A1-44C6-0324-8F8B8CB97F63}"/>
              </a:ext>
            </a:extLst>
          </p:cNvPr>
          <p:cNvSpPr txBox="1"/>
          <p:nvPr/>
        </p:nvSpPr>
        <p:spPr>
          <a:xfrm>
            <a:off x="838200" y="4989137"/>
            <a:ext cx="10515600" cy="1217769"/>
          </a:xfrm>
          <a:prstGeom prst="rect">
            <a:avLst/>
          </a:prstGeom>
          <a:solidFill>
            <a:srgbClr val="50236E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b="1" dirty="0">
                <a:solidFill>
                  <a:srgbClr val="E6E0EB"/>
                </a:solidFill>
              </a:rPr>
              <a:t>М</a:t>
            </a:r>
            <a:endParaRPr lang="ru-RU" sz="2800" b="1" dirty="0">
              <a:solidFill>
                <a:srgbClr val="E6E0EB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dirty="0"/>
              <a:t>Статья </a:t>
            </a:r>
            <a:r>
              <a:rPr lang="ru-RU" sz="2400" b="1" dirty="0" smtClean="0"/>
              <a:t>«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Точечные изменения по НДС касаются не только избранных</a:t>
            </a:r>
            <a:r>
              <a:rPr lang="ru-RU" sz="2400" b="1" dirty="0" smtClean="0"/>
              <a:t>» </a:t>
            </a:r>
            <a:r>
              <a:rPr lang="ru-RU" sz="2400" dirty="0"/>
              <a:t>в </a:t>
            </a:r>
            <a:r>
              <a:rPr lang="ru-RU" sz="2400" kern="0" dirty="0">
                <a:effectLst/>
                <a:ea typeface="Times New Roman" panose="02020603050405020304" pitchFamily="18" charset="0"/>
              </a:rPr>
              <a:t>ГК, </a:t>
            </a:r>
            <a:r>
              <a:rPr lang="ru-RU" sz="2400" kern="0" dirty="0" smtClean="0">
                <a:effectLst/>
                <a:ea typeface="Times New Roman" panose="02020603050405020304" pitchFamily="18" charset="0"/>
              </a:rPr>
              <a:t>2023, </a:t>
            </a:r>
            <a:r>
              <a:rPr lang="ru-RU" sz="2400" kern="0" dirty="0">
                <a:effectLst/>
                <a:ea typeface="Times New Roman" panose="02020603050405020304" pitchFamily="18" charset="0"/>
              </a:rPr>
              <a:t>№ </a:t>
            </a:r>
            <a:r>
              <a:rPr lang="ru-RU" sz="2400" kern="0" dirty="0" smtClean="0">
                <a:effectLst/>
                <a:ea typeface="Times New Roman" panose="02020603050405020304" pitchFamily="18" charset="0"/>
              </a:rPr>
              <a:t>16,</a:t>
            </a:r>
            <a:r>
              <a:rPr lang="en-US" sz="2400" kern="0" dirty="0">
                <a:ea typeface="Times New Roman" panose="02020603050405020304" pitchFamily="18" charset="0"/>
              </a:rPr>
              <a:t> </a:t>
            </a:r>
            <a:r>
              <a:rPr lang="en-US" sz="2400" kern="0" dirty="0">
                <a:ea typeface="Times New Roman" panose="02020603050405020304" pitchFamily="18" charset="0"/>
                <a:hlinkClick r:id="rId2"/>
              </a:rPr>
              <a:t>https://</a:t>
            </a:r>
            <a:r>
              <a:rPr lang="en-US" sz="2400" kern="0" dirty="0" smtClean="0">
                <a:ea typeface="Times New Roman" panose="02020603050405020304" pitchFamily="18" charset="0"/>
                <a:hlinkClick r:id="rId2"/>
              </a:rPr>
              <a:t>glavkniga.ru/elver/2023/16/6641</a:t>
            </a:r>
            <a:r>
              <a:rPr lang="ru-RU" sz="2400" kern="0" dirty="0" smtClean="0"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■</a:t>
            </a:r>
            <a:endParaRPr lang="ru-RU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27C1FC-C81F-5F66-EBB1-A2EEC7F4C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521" y="5069134"/>
            <a:ext cx="321909" cy="32190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36C1B50-D111-21D8-A1CD-7C15A0675C15}"/>
              </a:ext>
            </a:extLst>
          </p:cNvPr>
          <p:cNvSpPr/>
          <p:nvPr/>
        </p:nvSpPr>
        <p:spPr>
          <a:xfrm>
            <a:off x="1276855" y="5045423"/>
            <a:ext cx="2414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50236E"/>
                </a:solidFill>
              </a:rPr>
              <a:t>Материалы по теме</a:t>
            </a:r>
          </a:p>
        </p:txBody>
      </p:sp>
    </p:spTree>
    <p:extLst>
      <p:ext uri="{BB962C8B-B14F-4D97-AF65-F5344CB8AC3E}">
        <p14:creationId xmlns:p14="http://schemas.microsoft.com/office/powerpoint/2010/main" val="12407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 smtClean="0"/>
              <a:t>Отчетность при наличии определенных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1295"/>
            <a:ext cx="10515600" cy="5664456"/>
          </a:xfrm>
        </p:spPr>
        <p:txBody>
          <a:bodyPr>
            <a:noAutofit/>
          </a:bodyPr>
          <a:lstStyle/>
          <a:p>
            <a:r>
              <a:rPr lang="ru-RU" b="1" dirty="0" smtClean="0"/>
              <a:t>Декларация </a:t>
            </a:r>
            <a:r>
              <a:rPr lang="ru-RU" b="1" dirty="0"/>
              <a:t>по налогу на сверхприбыль за 2023 г.</a:t>
            </a:r>
            <a:endParaRPr lang="ru-RU" b="1" dirty="0" smtClean="0"/>
          </a:p>
          <a:p>
            <a:r>
              <a:rPr lang="ru-RU" b="1" dirty="0" smtClean="0"/>
              <a:t>Плательщики налога:</a:t>
            </a:r>
            <a:r>
              <a:rPr lang="ru-RU" dirty="0" smtClean="0"/>
              <a:t> </a:t>
            </a:r>
            <a:r>
              <a:rPr lang="ru-RU" dirty="0"/>
              <a:t>организации, у которых средняя арифметическая величина прибыли за 2021 г. и прибыли за 2022 г. более 1 млрд руб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Исключение: </a:t>
            </a:r>
            <a:r>
              <a:rPr lang="ru-RU" dirty="0" smtClean="0"/>
              <a:t>организации, включенные </a:t>
            </a:r>
            <a:r>
              <a:rPr lang="ru-RU" dirty="0"/>
              <a:t>по состоянию на 31.12.2022 в реестр </a:t>
            </a:r>
            <a:r>
              <a:rPr lang="ru-RU" dirty="0" smtClean="0"/>
              <a:t>МСП, организации, не имеющие доходов </a:t>
            </a:r>
            <a:r>
              <a:rPr lang="ru-RU" dirty="0"/>
              <a:t>от реализации за 2018 и 2019 гг</a:t>
            </a:r>
            <a:r>
              <a:rPr lang="ru-RU" dirty="0" smtClean="0"/>
              <a:t>., и т.д.</a:t>
            </a:r>
            <a:r>
              <a:rPr lang="ru-RU" dirty="0"/>
              <a:t> (Законы от 04.08.2023 № 414-ФЗ, № 415-ФЗ</a:t>
            </a:r>
            <a:r>
              <a:rPr lang="ru-RU" dirty="0" smtClean="0"/>
              <a:t>).</a:t>
            </a:r>
          </a:p>
          <a:p>
            <a:r>
              <a:rPr lang="ru-RU" b="1" dirty="0" smtClean="0"/>
              <a:t>КБК</a:t>
            </a:r>
            <a:r>
              <a:rPr lang="ru-RU" dirty="0" smtClean="0"/>
              <a:t> </a:t>
            </a:r>
            <a:r>
              <a:rPr lang="ru-RU" dirty="0"/>
              <a:t>для налога на сверхприбыль и обеспечительного платежа – </a:t>
            </a:r>
          </a:p>
          <a:p>
            <a:r>
              <a:rPr lang="ru-RU" dirty="0"/>
              <a:t>182 1 01 03000 01 1000 110 (Приказ Минфина от 29.06.2023 № 100н).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838200" y="4972784"/>
            <a:ext cx="10515600" cy="1200329"/>
            <a:chOff x="838200" y="5510349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510349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«Заработали сверхприбыль? Не забудьте поделиться с госбюджетом» </a:t>
              </a:r>
              <a:r>
                <a:rPr lang="ru-RU" sz="2400" dirty="0"/>
                <a:t>в ГК, 2023, № </a:t>
              </a:r>
              <a:r>
                <a:rPr lang="ru-RU" sz="2400" dirty="0" smtClean="0"/>
                <a:t>18 </a:t>
              </a:r>
              <a:r>
                <a:rPr lang="en-US" sz="2400" dirty="0">
                  <a:hlinkClick r:id="rId2"/>
                </a:rPr>
                <a:t>https://</a:t>
              </a:r>
              <a:r>
                <a:rPr lang="en-US" sz="2400" dirty="0" smtClean="0">
                  <a:hlinkClick r:id="rId2"/>
                </a:rPr>
                <a:t>glavkniga.ru/elver/2023/18/6699</a:t>
              </a:r>
              <a:r>
                <a:rPr lang="ru-RU" sz="2400" dirty="0" smtClean="0"/>
                <a:t> </a:t>
              </a:r>
              <a:r>
                <a:rPr lang="ru-RU" sz="2400" dirty="0" smtClean="0">
                  <a:ea typeface="Times New Roman" panose="02020603050405020304" pitchFamily="18" charset="0"/>
                  <a:cs typeface="Calibri" panose="020F0502020204030204" pitchFamily="34" charset="0"/>
                </a:rPr>
                <a:t>■</a:t>
              </a:r>
              <a:endParaRPr lang="ru-RU" sz="2400" dirty="0">
                <a:ea typeface="Times New Roman" panose="02020603050405020304" pitchFamily="18" charset="0"/>
                <a:cs typeface="Calibri" panose="020F0502020204030204" pitchFamily="34" charset="0"/>
              </a:endParaRP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566635"/>
              <a:ext cx="2728226" cy="400110"/>
              <a:chOff x="1559286" y="4665973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689684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665973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838200" y="4208481"/>
            <a:ext cx="10515600" cy="461665"/>
          </a:xfrm>
          <a:prstGeom prst="rect">
            <a:avLst/>
          </a:prstGeom>
          <a:solidFill>
            <a:srgbClr val="E4E4E8"/>
          </a:solidFill>
          <a:ln w="15875">
            <a:solidFill>
              <a:srgbClr val="50236E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Если нет суммы налога к уплате, то нулевую декларацию подавать не нужно.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0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 smtClean="0"/>
              <a:t>Отчетность при наличии определенных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1295"/>
            <a:ext cx="10515600" cy="5664456"/>
          </a:xfrm>
        </p:spPr>
        <p:txBody>
          <a:bodyPr>
            <a:noAutofit/>
          </a:bodyPr>
          <a:lstStyle/>
          <a:p>
            <a:r>
              <a:rPr lang="ru-RU" b="1" dirty="0"/>
              <a:t>Налоговый расчет сумм доходов, выплаченных иностранным организациям, </a:t>
            </a:r>
            <a:r>
              <a:rPr lang="ru-RU" b="1" dirty="0" smtClean="0"/>
              <a:t>за </a:t>
            </a:r>
            <a:r>
              <a:rPr lang="ru-RU" b="1" dirty="0"/>
              <a:t>2023 г</a:t>
            </a:r>
            <a:r>
              <a:rPr lang="ru-RU" b="1" dirty="0" smtClean="0"/>
              <a:t>.</a:t>
            </a:r>
          </a:p>
          <a:p>
            <a:r>
              <a:rPr lang="ru-RU" u="sng" dirty="0" smtClean="0"/>
              <a:t>Закон </a:t>
            </a:r>
            <a:r>
              <a:rPr lang="ru-RU" u="sng" dirty="0"/>
              <a:t>от 31.07.2023 № 389-ФЗ – распространяется на доходы, выплаченные с 01.01.2023 г.</a:t>
            </a:r>
          </a:p>
          <a:p>
            <a:r>
              <a:rPr lang="ru-RU" dirty="0"/>
              <a:t>Пересчет налога, исчисленного в иностранной валюте, в рубли производится по официальному курсу ЦБ </a:t>
            </a:r>
            <a:r>
              <a:rPr lang="ru-RU" b="1" dirty="0"/>
              <a:t>на дату выплаты дохода иностранной организации </a:t>
            </a:r>
            <a:r>
              <a:rPr lang="ru-RU" dirty="0"/>
              <a:t>(п. 14 ст. 45, п. 1 ст. 310 НК РФ). </a:t>
            </a:r>
            <a:endParaRPr lang="ru-RU" dirty="0" smtClean="0"/>
          </a:p>
          <a:p>
            <a:r>
              <a:rPr lang="ru-RU" u="sng" dirty="0"/>
              <a:t>Письмо ФНС от 04.09.2023 № КВ-4-3/11220@</a:t>
            </a:r>
          </a:p>
          <a:p>
            <a:r>
              <a:rPr lang="ru-RU" dirty="0"/>
              <a:t>→ Пересчет ранее уплаченного налога на прибыль и представление уточненных Налоговых расчетов за соответствующие отчётные периоды 2023 г. не требуется.</a:t>
            </a:r>
          </a:p>
          <a:p>
            <a:r>
              <a:rPr lang="ru-RU" dirty="0"/>
              <a:t>→ Налоговые агенты </a:t>
            </a:r>
            <a:r>
              <a:rPr lang="ru-RU" b="1" dirty="0"/>
              <a:t>вправе</a:t>
            </a:r>
            <a:r>
              <a:rPr lang="ru-RU" dirty="0"/>
              <a:t> представить Налоговые расчеты, уточненные с учетом поправок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17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 smtClean="0"/>
              <a:t>Отчетность при наличии определенных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1295"/>
            <a:ext cx="10515600" cy="5664456"/>
          </a:xfrm>
        </p:spPr>
        <p:txBody>
          <a:bodyPr>
            <a:noAutofit/>
          </a:bodyPr>
          <a:lstStyle/>
          <a:p>
            <a:r>
              <a:rPr lang="ru-RU" u="sng" dirty="0" smtClean="0"/>
              <a:t>Решение </a:t>
            </a:r>
            <a:r>
              <a:rPr lang="ru-RU" u="sng" dirty="0"/>
              <a:t>ВС РФ от 30.03.2023 № АКПИ23-19</a:t>
            </a:r>
          </a:p>
          <a:p>
            <a:r>
              <a:rPr lang="ru-RU" dirty="0"/>
              <a:t>Выплачиваемые иностранной организации доходы, признаваемые доходами от источников в РФ, </a:t>
            </a:r>
            <a:r>
              <a:rPr lang="ru-RU" b="1" dirty="0"/>
              <a:t>в том числе не подлежащие налогообложению в РФ</a:t>
            </a:r>
            <a:r>
              <a:rPr lang="ru-RU" dirty="0"/>
              <a:t>, отражаются в представляемом налоговым агентом Расчете.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 smtClean="0"/>
              <a:t>Отсутствие </a:t>
            </a:r>
            <a:r>
              <a:rPr lang="ru-RU" dirty="0"/>
              <a:t>удержанных за соответствующий период налогов не влияет на обязанность организации представить в ИФНС такой Расчет.</a:t>
            </a:r>
          </a:p>
          <a:p>
            <a:r>
              <a:rPr lang="ru-RU" b="1" dirty="0"/>
              <a:t>Особенности заполнения </a:t>
            </a:r>
            <a:r>
              <a:rPr lang="ru-RU" dirty="0"/>
              <a:t>(Письмо ФНС от 14.11.2023 № ШЮ-4-13/14369@):</a:t>
            </a:r>
          </a:p>
          <a:p>
            <a:r>
              <a:rPr lang="ru-RU" dirty="0"/>
              <a:t>1. Заполняется нарастающим итогом с начала года.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 smtClean="0"/>
              <a:t>Если </a:t>
            </a:r>
            <a:r>
              <a:rPr lang="ru-RU" dirty="0"/>
              <a:t>была выплата дохода иностранцу в I квартале, подаем Расчет за все отчетные периоды до конца года.</a:t>
            </a:r>
          </a:p>
          <a:p>
            <a:r>
              <a:rPr lang="ru-RU" dirty="0"/>
              <a:t>2. В расчете дополнительно отражаем доходы иностранной организации от источников в РФ, </a:t>
            </a:r>
            <a:r>
              <a:rPr lang="ru-RU" b="1" dirty="0"/>
              <a:t>не подлежащие налогообложению</a:t>
            </a:r>
            <a:r>
              <a:rPr lang="ru-RU" dirty="0"/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0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 smtClean="0"/>
              <a:t>Отчетность при наличии определенных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1295"/>
            <a:ext cx="10515600" cy="5664456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 smtClean="0"/>
              <a:t>новый </a:t>
            </a:r>
            <a:r>
              <a:rPr lang="ru-RU" dirty="0"/>
              <a:t>раздел 4 «Сведения о выплаченных иностранным организациям доходах, не подлежащих налогообложению (за исключением продажи товаров</a:t>
            </a:r>
            <a:r>
              <a:rPr lang="ru-RU" dirty="0" smtClean="0"/>
              <a:t>)». Отражаем доходы </a:t>
            </a:r>
            <a:r>
              <a:rPr lang="ru-RU" dirty="0"/>
              <a:t>от продажи имущественных прав и иного имущества (кроме товаров), выполнения работ, оказания услуг в РФ (не через постоянное представительство в РФ), доходов от продажи недвижимого и движимого </a:t>
            </a:r>
            <a:r>
              <a:rPr lang="ru-RU" dirty="0" smtClean="0"/>
              <a:t>имущества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 smtClean="0"/>
              <a:t>новый </a:t>
            </a:r>
            <a:r>
              <a:rPr lang="ru-RU" dirty="0"/>
              <a:t>раздел 5 «Сведения о выплаченных иностранным организациям доходах от продажи товаров, не подлежащих налогообложению</a:t>
            </a:r>
            <a:r>
              <a:rPr lang="ru-RU" dirty="0" smtClean="0"/>
              <a:t>». Отражаем доход </a:t>
            </a:r>
            <a:r>
              <a:rPr lang="ru-RU" dirty="0"/>
              <a:t>по внешнеторговым контрактам, предметом которых является приобретение у иностранцев </a:t>
            </a:r>
            <a:r>
              <a:rPr lang="ru-RU" dirty="0" smtClean="0"/>
              <a:t>товаров.</a:t>
            </a:r>
            <a:endParaRPr lang="ru-RU" dirty="0"/>
          </a:p>
          <a:p>
            <a:r>
              <a:rPr lang="ru-RU" dirty="0"/>
              <a:t>3. Уточнено, что в расчете отражаем доходы в </a:t>
            </a:r>
            <a:r>
              <a:rPr lang="ru-RU" dirty="0" err="1"/>
              <a:t>неденежной</a:t>
            </a:r>
            <a:r>
              <a:rPr lang="ru-RU" dirty="0"/>
              <a:t> форме (в частности, в виде взаимозачетов, капитализации процентов).</a:t>
            </a:r>
          </a:p>
          <a:p>
            <a:r>
              <a:rPr lang="ru-RU" dirty="0"/>
              <a:t>4. Расширен перечень кодов доходов для заполнения Расчета – применяется с Расчета за 2023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92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 smtClean="0"/>
              <a:t>Отчетность при наличии определенных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1295"/>
            <a:ext cx="10515600" cy="5664456"/>
          </a:xfrm>
        </p:spPr>
        <p:txBody>
          <a:bodyPr>
            <a:noAutofit/>
          </a:bodyPr>
          <a:lstStyle/>
          <a:p>
            <a:r>
              <a:rPr lang="ru-RU" dirty="0"/>
              <a:t>5. </a:t>
            </a:r>
            <a:r>
              <a:rPr lang="ru-RU" dirty="0" smtClean="0"/>
              <a:t>С 08.08.2023 </a:t>
            </a:r>
            <a:r>
              <a:rPr lang="ru-RU" dirty="0"/>
              <a:t>п</a:t>
            </a:r>
            <a:r>
              <a:rPr lang="ru-RU" dirty="0" smtClean="0"/>
              <a:t>риостановлено </a:t>
            </a:r>
            <a:r>
              <a:rPr lang="ru-RU" dirty="0"/>
              <a:t>действие отдельных положений международных договоров РФ по вопросам налогообложения (всего 38 стран) (Указ Президента РФ от 08.08.2023 № 585). </a:t>
            </a:r>
            <a:r>
              <a:rPr lang="ru-RU" dirty="0" smtClean="0"/>
              <a:t>→ </a:t>
            </a:r>
            <a:r>
              <a:rPr lang="ru-RU" dirty="0"/>
              <a:t>Положения СИДН, предполагающие возможность </a:t>
            </a:r>
            <a:r>
              <a:rPr lang="ru-RU" dirty="0" err="1"/>
              <a:t>неудержания</a:t>
            </a:r>
            <a:r>
              <a:rPr lang="ru-RU" dirty="0"/>
              <a:t> налога у источника выплаты (либо предусматривающие льготные налоговые ставки) и приостановленные по Указу № 585, не применяются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 27.11.2023 в НК прописана норма о применении старого порядка в отношении отдельных видов доходов, выплаченных начиная с 08.08.2023 (процентные доходы, доходы от международных перевозок и т.д.) (подп. 11 п. 2, п. 3.1 ст. 310 НК РФ).</a:t>
            </a:r>
            <a:endParaRPr lang="ru-RU" dirty="0"/>
          </a:p>
          <a:p>
            <a:r>
              <a:rPr lang="ru-RU" b="1" dirty="0" smtClean="0"/>
              <a:t>Ответственность: </a:t>
            </a:r>
            <a:endParaRPr lang="ru-RU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 smtClean="0"/>
              <a:t>применяется общий штраф за </a:t>
            </a:r>
            <a:r>
              <a:rPr lang="ru-RU" dirty="0"/>
              <a:t>непредставление налоговой </a:t>
            </a:r>
            <a:r>
              <a:rPr lang="ru-RU" dirty="0" smtClean="0"/>
              <a:t>декларации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 smtClean="0"/>
              <a:t>применяется общий </a:t>
            </a:r>
            <a:r>
              <a:rPr lang="ru-RU" dirty="0"/>
              <a:t>штраф за недостоверные </a:t>
            </a:r>
            <a:r>
              <a:rPr lang="ru-RU" dirty="0" smtClean="0"/>
              <a:t>сведения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 smtClean="0"/>
              <a:t>возможна блокировка банковского счета за непредставление Расчета.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■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18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 smtClean="0"/>
              <a:t>Отчетность при наличии определенных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Налоги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, по которым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вместо декларации подается уведомление</a:t>
            </a: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680492"/>
              </p:ext>
            </p:extLst>
          </p:nvPr>
        </p:nvGraphicFramePr>
        <p:xfrm>
          <a:off x="838201" y="1522625"/>
          <a:ext cx="10515599" cy="1956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9762">
                  <a:extLst>
                    <a:ext uri="{9D8B030D-6E8A-4147-A177-3AD203B41FA5}">
                      <a16:colId xmlns:a16="http://schemas.microsoft.com/office/drawing/2014/main" val="2641606345"/>
                    </a:ext>
                  </a:extLst>
                </a:gridCol>
                <a:gridCol w="1866378">
                  <a:extLst>
                    <a:ext uri="{9D8B030D-6E8A-4147-A177-3AD203B41FA5}">
                      <a16:colId xmlns:a16="http://schemas.microsoft.com/office/drawing/2014/main" val="3836088264"/>
                    </a:ext>
                  </a:extLst>
                </a:gridCol>
                <a:gridCol w="1265128">
                  <a:extLst>
                    <a:ext uri="{9D8B030D-6E8A-4147-A177-3AD203B41FA5}">
                      <a16:colId xmlns:a16="http://schemas.microsoft.com/office/drawing/2014/main" val="1106552710"/>
                    </a:ext>
                  </a:extLst>
                </a:gridCol>
                <a:gridCol w="1984331">
                  <a:extLst>
                    <a:ext uri="{9D8B030D-6E8A-4147-A177-3AD203B41FA5}">
                      <a16:colId xmlns:a16="http://schemas.microsoft.com/office/drawing/2014/main" val="18222787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Налог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Срок подачи уведомления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Код периода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Срок уплаты налога за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39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Транспортный налог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26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февраля 2024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34/04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28 февраля 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2024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31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Земельный налог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419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Налог на имущество организаций, если налог рассчитывается по кадастровой стоимости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93248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1DEAFB2-B08D-79EE-0555-D38BA1168826}"/>
              </a:ext>
            </a:extLst>
          </p:cNvPr>
          <p:cNvSpPr txBox="1"/>
          <p:nvPr/>
        </p:nvSpPr>
        <p:spPr>
          <a:xfrm>
            <a:off x="838200" y="3781977"/>
            <a:ext cx="10515600" cy="2271391"/>
          </a:xfrm>
          <a:prstGeom prst="rect">
            <a:avLst/>
          </a:prstGeom>
          <a:solidFill>
            <a:srgbClr val="E94537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6E0E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E6E0E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ru-RU" sz="2400" dirty="0"/>
              <a:t>Если кадастровая стоимость недвижимости или земли из ЕГРН, применяемая с 01.01.2023, больше стоимости из ЕГРН, применяемой с 01.01.2022, то для расчета налога используется кадастровая стоимость 2022 г. (п. 2 ст. 375, п. 1 ст. 391 НК РФ). Исключение — кадастровая стоимость </a:t>
            </a:r>
            <a:r>
              <a:rPr lang="ru-RU" sz="2400" dirty="0" smtClean="0"/>
              <a:t>увеличилась </a:t>
            </a:r>
            <a:r>
              <a:rPr lang="ru-RU" sz="2400" dirty="0"/>
              <a:t>из-за изменения характеристик объекта, например его назначения или площади.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A887AA6-3BF2-C696-9CA5-4925F9CC7C5B}"/>
              </a:ext>
            </a:extLst>
          </p:cNvPr>
          <p:cNvSpPr/>
          <p:nvPr/>
        </p:nvSpPr>
        <p:spPr>
          <a:xfrm>
            <a:off x="1276855" y="3807871"/>
            <a:ext cx="9211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9453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Важно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C7DA3CD-04B4-9E55-84FA-24B888A7A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87" y="3836949"/>
            <a:ext cx="329568" cy="32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28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8563</TotalTime>
  <Words>1215</Words>
  <Application>Microsoft Office PowerPoint</Application>
  <PresentationFormat>Широкоэкранный</PresentationFormat>
  <Paragraphs>100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1120</cp:revision>
  <dcterms:created xsi:type="dcterms:W3CDTF">2022-05-22T12:20:38Z</dcterms:created>
  <dcterms:modified xsi:type="dcterms:W3CDTF">2024-01-23T20:51:49Z</dcterms:modified>
</cp:coreProperties>
</file>