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0"/>
  </p:notesMasterIdLst>
  <p:handoutMasterIdLst>
    <p:handoutMasterId r:id="rId11"/>
  </p:handoutMasterIdLst>
  <p:sldIdLst>
    <p:sldId id="743" r:id="rId3"/>
    <p:sldId id="744" r:id="rId4"/>
    <p:sldId id="745" r:id="rId5"/>
    <p:sldId id="746" r:id="rId6"/>
    <p:sldId id="747" r:id="rId7"/>
    <p:sldId id="748" r:id="rId8"/>
    <p:sldId id="74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43"/>
            <p14:sldId id="744"/>
            <p14:sldId id="745"/>
            <p14:sldId id="746"/>
            <p14:sldId id="747"/>
            <p14:sldId id="748"/>
            <p14:sldId id="7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4/2/690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4/2/690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lavkniga.ru/elver/2023/17/6678" TargetMode="External"/><Relationship Id="rId2" Type="http://schemas.openxmlformats.org/officeDocument/2006/relationships/hyperlink" Target="https://glavkniga.ru/elver/2024/2/689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423"/>
            <a:ext cx="10515600" cy="5349664"/>
          </a:xfrm>
        </p:spPr>
        <p:txBody>
          <a:bodyPr/>
          <a:lstStyle/>
          <a:p>
            <a:pPr fontAlgn="base"/>
            <a:r>
              <a:rPr lang="ru-RU" sz="3500" b="1" dirty="0">
                <a:solidFill>
                  <a:srgbClr val="50236E"/>
                </a:solidFill>
              </a:rPr>
              <a:t>3</a:t>
            </a:r>
            <a:r>
              <a:rPr lang="ru-RU" sz="3500" b="1" dirty="0" smtClean="0">
                <a:solidFill>
                  <a:srgbClr val="50236E"/>
                </a:solidFill>
              </a:rPr>
              <a:t>. НДФЛ по ставке 15% для дивидендов и зарплаты</a:t>
            </a:r>
            <a:endParaRPr lang="ru-RU" sz="3500" b="1" dirty="0">
              <a:solidFill>
                <a:srgbClr val="50236E"/>
              </a:solidFill>
            </a:endParaRPr>
          </a:p>
          <a:p>
            <a:pPr fontAlgn="base"/>
            <a:r>
              <a:rPr lang="ru-RU" dirty="0" smtClean="0"/>
              <a:t>В 2021 – 2023</a:t>
            </a:r>
            <a:r>
              <a:rPr lang="ru-RU" dirty="0"/>
              <a:t> гг. </a:t>
            </a:r>
            <a:r>
              <a:rPr lang="ru-RU" dirty="0" smtClean="0"/>
              <a:t>налоговые агенты исчисляли НДФЛ </a:t>
            </a:r>
            <a:r>
              <a:rPr lang="ru-RU" dirty="0"/>
              <a:t>по ставке 15% отдельно по каждой налоговой </a:t>
            </a:r>
            <a:r>
              <a:rPr lang="ru-RU" dirty="0" smtClean="0"/>
              <a:t>базе (сейчас их 11) при </a:t>
            </a:r>
            <a:r>
              <a:rPr lang="ru-RU" dirty="0"/>
              <a:t>превышении лимита 5 млн руб. </a:t>
            </a:r>
            <a:r>
              <a:rPr lang="ru-RU" dirty="0" smtClean="0"/>
              <a:t>за календарный год (ч. 3 ст</a:t>
            </a:r>
            <a:r>
              <a:rPr lang="ru-RU" dirty="0"/>
              <a:t>. 2 Закона от 23.11.2020 № </a:t>
            </a:r>
            <a:r>
              <a:rPr lang="ru-RU" dirty="0" smtClean="0"/>
              <a:t>372-ФЗ, ст</a:t>
            </a:r>
            <a:r>
              <a:rPr lang="ru-RU" dirty="0"/>
              <a:t>. 2 Закона от 19.12.2022 № </a:t>
            </a:r>
            <a:r>
              <a:rPr lang="ru-RU" dirty="0" smtClean="0"/>
              <a:t>523-ФЗ).</a:t>
            </a:r>
          </a:p>
          <a:p>
            <a:pPr fontAlgn="base"/>
            <a:r>
              <a:rPr lang="ru-RU" dirty="0" smtClean="0"/>
              <a:t>При выплате дивидендов работникам-участникам компании исчисляли НДФЛ (Письма Минфина от </a:t>
            </a:r>
            <a:r>
              <a:rPr lang="ru-RU" dirty="0"/>
              <a:t>12.11.2021 № </a:t>
            </a:r>
            <a:r>
              <a:rPr lang="ru-RU" dirty="0" smtClean="0"/>
              <a:t>03-04-05/91445, ФНС от 14.09.2021</a:t>
            </a:r>
            <a:r>
              <a:rPr lang="ru-RU" dirty="0"/>
              <a:t> № БС-4-11/13030</a:t>
            </a:r>
            <a:r>
              <a:rPr lang="ru-RU" dirty="0" smtClean="0"/>
              <a:t>@):</a:t>
            </a:r>
            <a:endParaRPr lang="ru-RU" dirty="0"/>
          </a:p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отдельно </a:t>
            </a:r>
            <a:r>
              <a:rPr lang="ru-RU" dirty="0"/>
              <a:t>с основной налоговой базы, к которой относятся </a:t>
            </a:r>
            <a:r>
              <a:rPr lang="ru-RU" dirty="0" smtClean="0"/>
              <a:t>и доходы по </a:t>
            </a:r>
            <a:r>
              <a:rPr lang="ru-RU" dirty="0"/>
              <a:t>трудовым договорам, и </a:t>
            </a:r>
            <a:r>
              <a:rPr lang="ru-RU" dirty="0" smtClean="0"/>
              <a:t>доходы по ГПД;</a:t>
            </a:r>
            <a:endParaRPr lang="ru-RU" dirty="0"/>
          </a:p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отдельно </a:t>
            </a:r>
            <a:r>
              <a:rPr lang="ru-RU" dirty="0"/>
              <a:t>с доходов от долевого участия в организации (дивидендов).</a:t>
            </a:r>
          </a:p>
          <a:p>
            <a:pPr fontAlgn="base"/>
            <a:r>
              <a:rPr lang="ru-RU" dirty="0" smtClean="0"/>
              <a:t>Если </a:t>
            </a:r>
            <a:r>
              <a:rPr lang="ru-RU" dirty="0"/>
              <a:t>каждая из этих </a:t>
            </a:r>
            <a:r>
              <a:rPr lang="ru-RU" dirty="0" smtClean="0"/>
              <a:t>баз не превышала 5</a:t>
            </a:r>
            <a:r>
              <a:rPr lang="ru-RU" dirty="0"/>
              <a:t> млн руб., то </a:t>
            </a:r>
            <a:r>
              <a:rPr lang="ru-RU" dirty="0" smtClean="0"/>
              <a:t>исчисляли и удерживали НДФЛ </a:t>
            </a:r>
            <a:r>
              <a:rPr lang="ru-RU" dirty="0"/>
              <a:t>по ставке </a:t>
            </a:r>
            <a:r>
              <a:rPr lang="ru-RU" dirty="0" smtClean="0"/>
              <a:t>13%, </a:t>
            </a:r>
            <a:r>
              <a:rPr lang="ru-RU" dirty="0"/>
              <a:t>даже если </a:t>
            </a:r>
            <a:r>
              <a:rPr lang="ru-RU" dirty="0" smtClean="0"/>
              <a:t>общая их сумма была больше </a:t>
            </a:r>
            <a:r>
              <a:rPr lang="ru-RU" dirty="0"/>
              <a:t>5 млн руб. </a:t>
            </a:r>
          </a:p>
          <a:p>
            <a:pPr fontAlgn="base"/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84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Новшества-2024 по НДФЛ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9604"/>
            <a:ext cx="10515600" cy="5485506"/>
          </a:xfrm>
        </p:spPr>
        <p:txBody>
          <a:bodyPr>
            <a:noAutofit/>
          </a:bodyPr>
          <a:lstStyle/>
          <a:p>
            <a:pPr>
              <a:lnSpc>
                <a:spcPct val="88000"/>
              </a:lnSpc>
            </a:pPr>
            <a:r>
              <a:rPr lang="ru-RU" b="1" dirty="0" smtClean="0">
                <a:solidFill>
                  <a:srgbClr val="50236E"/>
                </a:solidFill>
              </a:rPr>
              <a:t>Определение </a:t>
            </a:r>
            <a:r>
              <a:rPr lang="ru-RU" b="1" dirty="0">
                <a:solidFill>
                  <a:srgbClr val="50236E"/>
                </a:solidFill>
              </a:rPr>
              <a:t>совокупной налоговой базы в 2024 г. для ставки 15%</a:t>
            </a:r>
          </a:p>
          <a:p>
            <a:pPr>
              <a:lnSpc>
                <a:spcPct val="88000"/>
              </a:lnSpc>
            </a:pPr>
            <a:r>
              <a:rPr lang="ru-RU" b="1" dirty="0" smtClean="0">
                <a:solidFill>
                  <a:srgbClr val="50236E"/>
                </a:solidFill>
              </a:rPr>
              <a:t>Морозов Дмитрий Александрович </a:t>
            </a:r>
            <a:r>
              <a:rPr lang="ru-RU" dirty="0" smtClean="0">
                <a:cs typeface="Calibri" panose="020F0502020204030204" pitchFamily="34" charset="0"/>
              </a:rPr>
              <a:t>―</a:t>
            </a:r>
            <a:r>
              <a:rPr lang="ru-RU" dirty="0" smtClean="0"/>
              <a:t>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Государственный советник РФ 3 класса</a:t>
            </a:r>
          </a:p>
          <a:p>
            <a:pPr fontAlgn="base">
              <a:lnSpc>
                <a:spcPct val="88000"/>
              </a:lnSpc>
            </a:pPr>
            <a:r>
              <a:rPr lang="ru-RU" dirty="0" smtClean="0"/>
              <a:t>«Из</a:t>
            </a:r>
            <a:r>
              <a:rPr lang="ru-RU" dirty="0"/>
              <a:t> принятых на текущий момент изменений в </a:t>
            </a:r>
            <a:r>
              <a:rPr lang="ru-RU" dirty="0" smtClean="0"/>
              <a:t>законодательство </a:t>
            </a:r>
            <a:r>
              <a:rPr lang="ru-RU" dirty="0"/>
              <a:t>следует, что:</a:t>
            </a:r>
          </a:p>
          <a:p>
            <a:pPr fontAlgn="base">
              <a:lnSpc>
                <a:spcPct val="88000"/>
              </a:lnSpc>
              <a:buFont typeface="Wingdings" panose="05000000000000000000" pitchFamily="2" charset="2"/>
              <a:buChar char="ü"/>
            </a:pPr>
            <a:r>
              <a:rPr lang="ru-RU" dirty="0" smtClean="0"/>
              <a:t> в </a:t>
            </a:r>
            <a:r>
              <a:rPr lang="ru-RU" dirty="0"/>
              <a:t>2024 г. нужно будет суммировать все доходы, источником которых является налоговый агент, </a:t>
            </a:r>
            <a:r>
              <a:rPr lang="ru-RU" b="1" dirty="0"/>
              <a:t>за исключением дивидендов,</a:t>
            </a:r>
            <a:r>
              <a:rPr lang="ru-RU" dirty="0"/>
              <a:t> и применять налоговую ставку исходя из общей суммы доходов;</a:t>
            </a:r>
          </a:p>
          <a:p>
            <a:pPr fontAlgn="base">
              <a:lnSpc>
                <a:spcPct val="88000"/>
              </a:lnSpc>
              <a:buFont typeface="Wingdings" panose="05000000000000000000" pitchFamily="2" charset="2"/>
              <a:buChar char="ü"/>
            </a:pPr>
            <a:r>
              <a:rPr lang="ru-RU" dirty="0" smtClean="0"/>
              <a:t> исчисление </a:t>
            </a:r>
            <a:r>
              <a:rPr lang="ru-RU" dirty="0"/>
              <a:t>НДФЛ с доходов в виде дивидендов отдельно от иных </a:t>
            </a:r>
            <a:r>
              <a:rPr lang="ru-RU" dirty="0" smtClean="0"/>
              <a:t>выплачиваемых </a:t>
            </a:r>
            <a:r>
              <a:rPr lang="ru-RU" dirty="0"/>
              <a:t>доходов установлено бессрочно. </a:t>
            </a:r>
            <a:r>
              <a:rPr lang="ru-RU" dirty="0" smtClean="0"/>
              <a:t>То есть в 2024</a:t>
            </a:r>
            <a:r>
              <a:rPr lang="ru-RU" dirty="0"/>
              <a:t> г. при выплате дивидендов и любых иных доходов налоговый агент при расчете НДФЛ </a:t>
            </a:r>
            <a:r>
              <a:rPr lang="ru-RU" b="1" dirty="0"/>
              <a:t>не складывает</a:t>
            </a:r>
            <a:r>
              <a:rPr lang="ru-RU" dirty="0"/>
              <a:t> для определения </a:t>
            </a:r>
            <a:r>
              <a:rPr lang="ru-RU" dirty="0" smtClean="0"/>
              <a:t>ставки </a:t>
            </a:r>
            <a:r>
              <a:rPr lang="ru-RU" dirty="0"/>
              <a:t>дивиденды и иные доходы. Если в совокупности общая сумма зарплаты и дивидендов за год будет больше 5 млн руб., но каждый вид дохода менее 5 млн руб., то применяется ставка 13%. </a:t>
            </a:r>
            <a:endParaRPr lang="ru-RU" dirty="0" smtClean="0"/>
          </a:p>
          <a:p>
            <a:pPr fontAlgn="base">
              <a:lnSpc>
                <a:spcPct val="88000"/>
              </a:lnSpc>
              <a:buFont typeface="Wingdings" panose="05000000000000000000" pitchFamily="2" charset="2"/>
              <a:buChar char="ü"/>
            </a:pPr>
            <a:r>
              <a:rPr lang="ru-RU" dirty="0" smtClean="0"/>
              <a:t>суммировать </a:t>
            </a:r>
            <a:r>
              <a:rPr lang="ru-RU" dirty="0"/>
              <a:t>все доходы участника-работника и доначислять НДФЛ по итогам 2024 г. будет налоговый орган и при необходимости направит физлицу налоговое уведомление</a:t>
            </a:r>
            <a:r>
              <a:rPr lang="ru-RU" dirty="0" smtClean="0"/>
              <a:t>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61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423"/>
            <a:ext cx="10515600" cy="5349664"/>
          </a:xfrm>
        </p:spPr>
        <p:txBody>
          <a:bodyPr/>
          <a:lstStyle/>
          <a:p>
            <a:pPr fontAlgn="base"/>
            <a:r>
              <a:rPr lang="ru-RU" sz="3500" b="1" dirty="0">
                <a:solidFill>
                  <a:srgbClr val="50236E"/>
                </a:solidFill>
              </a:rPr>
              <a:t>4. С 2024 г. нужно начислять НДФЛ с </a:t>
            </a:r>
            <a:r>
              <a:rPr lang="ru-RU" sz="3500" b="1" dirty="0" err="1">
                <a:solidFill>
                  <a:srgbClr val="50236E"/>
                </a:solidFill>
              </a:rPr>
              <a:t>матвыгоды</a:t>
            </a:r>
            <a:endParaRPr lang="ru-RU" sz="3500" b="1" dirty="0">
              <a:solidFill>
                <a:srgbClr val="50236E"/>
              </a:solidFill>
            </a:endParaRPr>
          </a:p>
          <a:p>
            <a:pPr fontAlgn="base"/>
            <a:r>
              <a:rPr lang="ru-RU" dirty="0"/>
              <a:t>В рамках антикризисных мер были освобождены от НДФЛ все доходы физлиц в виде материальной выгоды за 2021—2023 гг. (п. 90 ст. 217 НК РФ).</a:t>
            </a:r>
          </a:p>
          <a:p>
            <a:pPr fontAlgn="base"/>
            <a:r>
              <a:rPr lang="ru-RU" dirty="0"/>
              <a:t>Продлевать это освобождение не стали. </a:t>
            </a:r>
            <a:r>
              <a:rPr lang="ru-RU" dirty="0" smtClean="0"/>
              <a:t>Поэтому полученная </a:t>
            </a:r>
            <a:r>
              <a:rPr lang="ru-RU" dirty="0"/>
              <a:t>в 2024 г. </a:t>
            </a:r>
            <a:r>
              <a:rPr lang="ru-RU" dirty="0" err="1"/>
              <a:t>матвыгода</a:t>
            </a:r>
            <a:r>
              <a:rPr lang="ru-RU" dirty="0"/>
              <a:t> облагается НДФЛ (п. 1 ст. 209, ст. 212 НК РФ).</a:t>
            </a:r>
          </a:p>
          <a:p>
            <a:pPr fontAlgn="base"/>
            <a:r>
              <a:rPr lang="ru-RU" dirty="0"/>
              <a:t>Под НДФЛ подпадает </a:t>
            </a:r>
            <a:r>
              <a:rPr lang="ru-RU" dirty="0" err="1"/>
              <a:t>матвыгода</a:t>
            </a:r>
            <a:r>
              <a:rPr lang="ru-RU" dirty="0"/>
              <a:t> физлица:</a:t>
            </a:r>
          </a:p>
          <a:p>
            <a:pPr indent="-342900" fontAlgn="base">
              <a:buFont typeface="Wingdings" panose="05000000000000000000" pitchFamily="2" charset="2"/>
              <a:buChar char="Ø"/>
            </a:pPr>
            <a:r>
              <a:rPr lang="ru-RU" dirty="0" smtClean="0"/>
              <a:t>от </a:t>
            </a:r>
            <a:r>
              <a:rPr lang="ru-RU" dirty="0"/>
              <a:t>экономии на процентах по полученным им беспроцентным займам и займам с низкой ставкой процентов;</a:t>
            </a:r>
          </a:p>
          <a:p>
            <a:pPr indent="-342900" fontAlgn="base">
              <a:buFont typeface="Wingdings" panose="05000000000000000000" pitchFamily="2" charset="2"/>
              <a:buChar char="Ø"/>
            </a:pPr>
            <a:r>
              <a:rPr lang="ru-RU" dirty="0" smtClean="0"/>
              <a:t>от </a:t>
            </a:r>
            <a:r>
              <a:rPr lang="ru-RU" dirty="0"/>
              <a:t>покупки им товаров (работ, услуг) по ценам ниже обычных;</a:t>
            </a:r>
          </a:p>
          <a:p>
            <a:pPr indent="-342900" fontAlgn="base">
              <a:buFont typeface="Wingdings" panose="05000000000000000000" pitchFamily="2" charset="2"/>
              <a:buChar char="Ø"/>
            </a:pPr>
            <a:r>
              <a:rPr lang="ru-RU" dirty="0" smtClean="0"/>
              <a:t>от </a:t>
            </a:r>
            <a:r>
              <a:rPr lang="ru-RU" dirty="0"/>
              <a:t>приобретения им ценных бумаг по стоимости ниже рыночной.</a:t>
            </a:r>
          </a:p>
          <a:p>
            <a:pPr fontAlgn="base"/>
            <a:endParaRPr lang="ru-RU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65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423"/>
            <a:ext cx="10515600" cy="5205172"/>
          </a:xfrm>
        </p:spPr>
        <p:txBody>
          <a:bodyPr/>
          <a:lstStyle/>
          <a:p>
            <a:pPr fontAlgn="base"/>
            <a:r>
              <a:rPr lang="ru-RU" dirty="0"/>
              <a:t>Организация или ИП, которые при </a:t>
            </a:r>
            <a:r>
              <a:rPr lang="ru-RU" dirty="0" smtClean="0"/>
              <a:t>выступают заимодавцем </a:t>
            </a:r>
            <a:r>
              <a:rPr lang="ru-RU" dirty="0"/>
              <a:t>или продавцом (подрядчиком, исполнителем</a:t>
            </a:r>
            <a:r>
              <a:rPr lang="ru-RU" dirty="0" smtClean="0"/>
              <a:t>),</a:t>
            </a:r>
            <a:r>
              <a:rPr lang="ru-RU" dirty="0"/>
              <a:t> </a:t>
            </a:r>
            <a:r>
              <a:rPr lang="ru-RU" dirty="0" smtClean="0"/>
              <a:t>— налоговые агенты</a:t>
            </a:r>
            <a:r>
              <a:rPr lang="ru-RU" dirty="0"/>
              <a:t>. Они </a:t>
            </a:r>
            <a:r>
              <a:rPr lang="ru-RU" dirty="0" smtClean="0"/>
              <a:t>обязаны: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dirty="0" smtClean="0"/>
              <a:t> исчислять НДФЛ</a:t>
            </a:r>
            <a:r>
              <a:rPr lang="ru-RU" dirty="0"/>
              <a:t>;</a:t>
            </a:r>
            <a:endParaRPr lang="ru-RU" dirty="0" smtClean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dirty="0" smtClean="0"/>
              <a:t> удерживать налог из </a:t>
            </a:r>
            <a:r>
              <a:rPr lang="ru-RU" dirty="0"/>
              <a:t>других доходов, если выплачивают их </a:t>
            </a:r>
            <a:r>
              <a:rPr lang="ru-RU" dirty="0" smtClean="0"/>
              <a:t>физлицу</a:t>
            </a:r>
            <a:r>
              <a:rPr lang="ru-RU" dirty="0"/>
              <a:t>;</a:t>
            </a:r>
            <a:endParaRPr lang="ru-RU" dirty="0" smtClean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dirty="0" smtClean="0"/>
              <a:t> перечислять </a:t>
            </a:r>
            <a:r>
              <a:rPr lang="ru-RU" dirty="0"/>
              <a:t>удержанную сумму в </a:t>
            </a:r>
            <a:r>
              <a:rPr lang="ru-RU" dirty="0" smtClean="0"/>
              <a:t>бюджет;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dirty="0" smtClean="0"/>
              <a:t> отражать </a:t>
            </a:r>
            <a:r>
              <a:rPr lang="ru-RU" dirty="0" err="1" smtClean="0"/>
              <a:t>матвыгоду</a:t>
            </a:r>
            <a:r>
              <a:rPr lang="ru-RU" dirty="0" smtClean="0"/>
              <a:t> </a:t>
            </a:r>
            <a:r>
              <a:rPr lang="ru-RU" dirty="0"/>
              <a:t>и налог </a:t>
            </a:r>
            <a:r>
              <a:rPr lang="ru-RU" dirty="0" smtClean="0"/>
              <a:t>с нее в </a:t>
            </a:r>
            <a:r>
              <a:rPr lang="ru-RU" dirty="0"/>
              <a:t>расчете 6-НДФЛ.</a:t>
            </a:r>
            <a:r>
              <a:rPr lang="ru-RU" dirty="0" smtClean="0"/>
              <a:t> </a:t>
            </a:r>
            <a:endParaRPr lang="ru-RU" dirty="0"/>
          </a:p>
          <a:p>
            <a:pPr fontAlgn="base"/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38200" y="4531832"/>
            <a:ext cx="10515600" cy="1254702"/>
            <a:chOff x="838200" y="5318272"/>
            <a:chExt cx="10515600" cy="1254702"/>
          </a:xfrm>
        </p:grpSpPr>
        <p:sp>
          <p:nvSpPr>
            <p:cNvPr id="7" name="TextBox 6"/>
            <p:cNvSpPr txBox="1"/>
            <p:nvPr/>
          </p:nvSpPr>
          <p:spPr>
            <a:xfrm>
              <a:off x="838200" y="5318272"/>
              <a:ext cx="10515600" cy="1254702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 smtClean="0"/>
                <a:t>«</a:t>
              </a:r>
              <a:r>
                <a:rPr lang="ru-RU" sz="2400" b="1" dirty="0"/>
                <a:t>Внимание: в 2024 году снова нужно начислять НДФЛ с </a:t>
              </a:r>
              <a:r>
                <a:rPr lang="ru-RU" sz="2400" b="1" dirty="0" err="1" smtClean="0"/>
                <a:t>матвыгоды</a:t>
              </a:r>
              <a:r>
                <a:rPr lang="ru-RU" sz="2400" b="1" dirty="0" smtClean="0"/>
                <a:t>» </a:t>
              </a:r>
              <a:r>
                <a:rPr lang="ru-RU" sz="2400" dirty="0"/>
                <a:t>в ГК, </a:t>
              </a:r>
              <a:r>
                <a:rPr lang="ru-RU" sz="2400" dirty="0" smtClean="0"/>
                <a:t>2024, </a:t>
              </a:r>
              <a:r>
                <a:rPr lang="ru-RU" sz="2400" dirty="0"/>
                <a:t>№ </a:t>
              </a:r>
              <a:r>
                <a:rPr lang="ru-RU" sz="2400" dirty="0" smtClean="0"/>
                <a:t>2 </a:t>
              </a:r>
              <a:r>
                <a:rPr lang="en-US" sz="2400" dirty="0" smtClean="0">
                  <a:hlinkClick r:id="rId2"/>
                </a:rPr>
                <a:t>https</a:t>
              </a:r>
              <a:r>
                <a:rPr lang="en-US" sz="2400" dirty="0">
                  <a:hlinkClick r:id="rId2"/>
                </a:rPr>
                <a:t>://</a:t>
              </a:r>
              <a:r>
                <a:rPr lang="en-US" sz="2400" dirty="0" smtClean="0">
                  <a:hlinkClick r:id="rId2"/>
                </a:rPr>
                <a:t>glavkniga.ru/elver/2024/2/6901</a:t>
              </a:r>
              <a:endParaRPr lang="ru-RU" sz="2400" b="1" dirty="0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9" name="Рисунок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0" name="Прямоугольник 9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762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423"/>
            <a:ext cx="10515600" cy="5349664"/>
          </a:xfrm>
        </p:spPr>
        <p:txBody>
          <a:bodyPr/>
          <a:lstStyle/>
          <a:p>
            <a:pPr fontAlgn="base"/>
            <a:r>
              <a:rPr lang="ru-RU" sz="3500" b="1" dirty="0">
                <a:solidFill>
                  <a:srgbClr val="50236E"/>
                </a:solidFill>
              </a:rPr>
              <a:t>5</a:t>
            </a:r>
            <a:r>
              <a:rPr lang="ru-RU" sz="3500" b="1" dirty="0" smtClean="0">
                <a:solidFill>
                  <a:srgbClr val="50236E"/>
                </a:solidFill>
              </a:rPr>
              <a:t>. Новый </a:t>
            </a:r>
            <a:r>
              <a:rPr lang="ru-RU" sz="3500" b="1" dirty="0">
                <a:solidFill>
                  <a:srgbClr val="50236E"/>
                </a:solidFill>
              </a:rPr>
              <a:t>штраф для клиник, спортклубов, образовательных и страховых компаний</a:t>
            </a:r>
          </a:p>
          <a:p>
            <a:pPr fontAlgn="base"/>
            <a:r>
              <a:rPr lang="ru-RU" dirty="0" smtClean="0"/>
              <a:t>С</a:t>
            </a:r>
            <a:r>
              <a:rPr lang="ru-RU" dirty="0"/>
              <a:t> 01.01.2024 </a:t>
            </a:r>
            <a:r>
              <a:rPr lang="ru-RU" dirty="0" smtClean="0"/>
              <a:t>компании/ИП</a:t>
            </a:r>
            <a:r>
              <a:rPr lang="ru-RU" dirty="0"/>
              <a:t>, которые оказали медицинские, образовательные или спортивные услуги, продали страховку или приняли пенсионные взносы, </a:t>
            </a:r>
            <a:r>
              <a:rPr lang="ru-RU" b="1" dirty="0" smtClean="0"/>
              <a:t>должны по </a:t>
            </a:r>
            <a:r>
              <a:rPr lang="ru-RU" b="1" dirty="0"/>
              <a:t>запросу граждан </a:t>
            </a:r>
            <a:r>
              <a:rPr lang="ru-RU" b="1" dirty="0" smtClean="0"/>
              <a:t>выдавать </a:t>
            </a:r>
            <a:r>
              <a:rPr lang="ru-RU" b="1" dirty="0"/>
              <a:t>им </a:t>
            </a:r>
            <a:r>
              <a:rPr lang="ru-RU" dirty="0"/>
              <a:t>(а при наличии технической возможности — самостоятельно направлять в </a:t>
            </a:r>
            <a:r>
              <a:rPr lang="ru-RU" dirty="0" smtClean="0"/>
              <a:t>налоговую инспекцию) </a:t>
            </a:r>
            <a:r>
              <a:rPr lang="ru-RU" b="1" dirty="0"/>
              <a:t>документ, подтверждающий фактические </a:t>
            </a:r>
            <a:r>
              <a:rPr lang="ru-RU" b="1" dirty="0" smtClean="0"/>
              <a:t>расходы </a:t>
            </a:r>
            <a:r>
              <a:rPr lang="ru-RU" dirty="0" smtClean="0"/>
              <a:t>(подп</a:t>
            </a:r>
            <a:r>
              <a:rPr lang="ru-RU" dirty="0"/>
              <a:t>. 2—4, 7 п. 1 ст. 219, п. 1 ст. 221.1 НК </a:t>
            </a:r>
            <a:r>
              <a:rPr lang="ru-RU" dirty="0" smtClean="0"/>
              <a:t>РФ).</a:t>
            </a:r>
          </a:p>
          <a:p>
            <a:pPr fontAlgn="base"/>
            <a:r>
              <a:rPr lang="ru-RU" dirty="0" smtClean="0"/>
              <a:t>Документ (справка) одновременно удостоверяет (Приказы </a:t>
            </a:r>
            <a:r>
              <a:rPr lang="ru-RU" dirty="0"/>
              <a:t>ФНС от 08.11.2023 № ЕА-7-11/824</a:t>
            </a:r>
            <a:r>
              <a:rPr lang="ru-RU" dirty="0" smtClean="0"/>
              <a:t>@,</a:t>
            </a:r>
            <a:r>
              <a:rPr lang="ru-RU" dirty="0"/>
              <a:t> от 12.10.2023 № БВ-7-11/736@, № БВ-7-11/737@, от 18.10.2023 № ЕД-7-11/755@, № ЕД-7-11/756</a:t>
            </a:r>
            <a:r>
              <a:rPr lang="ru-RU" dirty="0" smtClean="0"/>
              <a:t>@):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dirty="0" smtClean="0"/>
              <a:t> факт </a:t>
            </a:r>
            <a:r>
              <a:rPr lang="ru-RU" dirty="0"/>
              <a:t>оказания </a:t>
            </a:r>
            <a:r>
              <a:rPr lang="ru-RU" dirty="0" smtClean="0"/>
              <a:t>услуги;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dirty="0" smtClean="0"/>
              <a:t> факт </a:t>
            </a:r>
            <a:r>
              <a:rPr lang="ru-RU" dirty="0"/>
              <a:t>ее </a:t>
            </a:r>
            <a:r>
              <a:rPr lang="ru-RU" dirty="0" smtClean="0"/>
              <a:t>оплаты.</a:t>
            </a:r>
            <a:endParaRPr lang="ru-RU" dirty="0"/>
          </a:p>
          <a:p>
            <a:pPr fontAlgn="base"/>
            <a:endParaRPr lang="ru-RU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4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423"/>
            <a:ext cx="10515600" cy="5349664"/>
          </a:xfrm>
        </p:spPr>
        <p:txBody>
          <a:bodyPr/>
          <a:lstStyle/>
          <a:p>
            <a:pPr fontAlgn="base">
              <a:lnSpc>
                <a:spcPct val="100000"/>
              </a:lnSpc>
            </a:pPr>
            <a:r>
              <a:rPr lang="ru-RU" dirty="0" smtClean="0"/>
              <a:t>При предоставлении </a:t>
            </a:r>
            <a:r>
              <a:rPr lang="ru-RU" dirty="0"/>
              <a:t>гражданам </a:t>
            </a:r>
            <a:r>
              <a:rPr lang="ru-RU" dirty="0" err="1" smtClean="0"/>
              <a:t>соцвычета</a:t>
            </a:r>
            <a:r>
              <a:rPr lang="ru-RU" dirty="0" smtClean="0"/>
              <a:t> </a:t>
            </a:r>
            <a:r>
              <a:rPr lang="ru-RU" dirty="0"/>
              <a:t>по НДФЛ </a:t>
            </a:r>
            <a:r>
              <a:rPr lang="ru-RU" dirty="0" smtClean="0"/>
              <a:t>инспекторы будут </a:t>
            </a:r>
            <a:r>
              <a:rPr lang="ru-RU" dirty="0"/>
              <a:t>использовать </a:t>
            </a:r>
            <a:r>
              <a:rPr lang="ru-RU" dirty="0" smtClean="0"/>
              <a:t>информацию из справки. </a:t>
            </a:r>
          </a:p>
          <a:p>
            <a:pPr fontAlgn="base">
              <a:lnSpc>
                <a:spcPct val="100000"/>
              </a:lnSpc>
            </a:pPr>
            <a:r>
              <a:rPr lang="ru-RU" dirty="0" smtClean="0"/>
              <a:t>Если</a:t>
            </a:r>
            <a:r>
              <a:rPr lang="ru-RU" dirty="0"/>
              <a:t> из-за неверных сведений в справке </a:t>
            </a:r>
            <a:r>
              <a:rPr lang="ru-RU" dirty="0" smtClean="0"/>
              <a:t>гражданин получит </a:t>
            </a:r>
            <a:r>
              <a:rPr lang="ru-RU" dirty="0" err="1"/>
              <a:t>соцвычет</a:t>
            </a:r>
            <a:r>
              <a:rPr lang="ru-RU" dirty="0"/>
              <a:t> в большем размере, чем </a:t>
            </a:r>
            <a:r>
              <a:rPr lang="ru-RU" dirty="0" smtClean="0"/>
              <a:t>положено</a:t>
            </a:r>
            <a:r>
              <a:rPr lang="ru-RU" dirty="0"/>
              <a:t>, </a:t>
            </a:r>
            <a:r>
              <a:rPr lang="ru-RU" dirty="0" smtClean="0"/>
              <a:t>то компанию/ИП, выдавшую эту справку, оштрафуют. </a:t>
            </a:r>
          </a:p>
          <a:p>
            <a:pPr fontAlgn="base">
              <a:lnSpc>
                <a:spcPct val="100000"/>
              </a:lnSpc>
            </a:pPr>
            <a:r>
              <a:rPr lang="ru-RU" dirty="0" smtClean="0"/>
              <a:t>Размер штрафа – </a:t>
            </a:r>
            <a:r>
              <a:rPr lang="ru-RU" b="1" dirty="0" smtClean="0"/>
              <a:t>20% от суммы налога, неправомерно полученного гражданином при предоставлении вычета (п. 1 ст. 126.3 НК РФ).</a:t>
            </a:r>
          </a:p>
          <a:p>
            <a:pPr fontAlgn="base">
              <a:lnSpc>
                <a:spcPct val="100000"/>
              </a:lnSpc>
            </a:pPr>
            <a:endParaRPr lang="ru-RU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838200" y="4773916"/>
            <a:ext cx="10515600" cy="1217769"/>
            <a:chOff x="838200" y="5318272"/>
            <a:chExt cx="10515600" cy="1217769"/>
          </a:xfrm>
        </p:grpSpPr>
        <p:sp>
          <p:nvSpPr>
            <p:cNvPr id="10" name="TextBox 9"/>
            <p:cNvSpPr txBox="1"/>
            <p:nvPr/>
          </p:nvSpPr>
          <p:spPr>
            <a:xfrm>
              <a:off x="838200" y="5318272"/>
              <a:ext cx="10515600" cy="121776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 smtClean="0"/>
                <a:t>«</a:t>
              </a:r>
              <a:r>
                <a:rPr lang="ru-RU" sz="2400" b="1" dirty="0"/>
                <a:t>Новый штраф для клиник, спортклубов, образовательных и страховых </a:t>
              </a:r>
              <a:r>
                <a:rPr lang="ru-RU" sz="2400" b="1" dirty="0" smtClean="0"/>
                <a:t>компаний» </a:t>
              </a:r>
              <a:r>
                <a:rPr lang="ru-RU" sz="2400" dirty="0"/>
                <a:t>в ГК, </a:t>
              </a:r>
              <a:r>
                <a:rPr lang="ru-RU" sz="2400" dirty="0" smtClean="0"/>
                <a:t>2024, </a:t>
              </a:r>
              <a:r>
                <a:rPr lang="ru-RU" sz="2400" dirty="0"/>
                <a:t>№ </a:t>
              </a:r>
              <a:r>
                <a:rPr lang="ru-RU" sz="2400" dirty="0" smtClean="0"/>
                <a:t>2 </a:t>
              </a:r>
              <a:r>
                <a:rPr lang="en-US" sz="2400" dirty="0" smtClean="0">
                  <a:hlinkClick r:id="rId2"/>
                </a:rPr>
                <a:t>https</a:t>
              </a:r>
              <a:r>
                <a:rPr lang="en-US" sz="2400" dirty="0">
                  <a:hlinkClick r:id="rId2"/>
                </a:rPr>
                <a:t>://</a:t>
              </a:r>
              <a:r>
                <a:rPr lang="en-US" sz="2400" dirty="0" smtClean="0">
                  <a:hlinkClick r:id="rId2"/>
                </a:rPr>
                <a:t>glavkniga.ru/elver/2024/2/6902</a:t>
              </a:r>
              <a:endParaRPr lang="ru-RU" sz="2400" b="1" dirty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12" name="Рисунок 1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3" name="Прямоугольник 12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7647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423"/>
            <a:ext cx="10515600" cy="5349664"/>
          </a:xfrm>
        </p:spPr>
        <p:txBody>
          <a:bodyPr/>
          <a:lstStyle/>
          <a:p>
            <a:pPr fontAlgn="base"/>
            <a:r>
              <a:rPr lang="ru-RU" sz="3500" b="1" dirty="0">
                <a:solidFill>
                  <a:srgbClr val="50236E"/>
                </a:solidFill>
              </a:rPr>
              <a:t>6</a:t>
            </a:r>
            <a:r>
              <a:rPr lang="ru-RU" sz="3500" b="1" dirty="0" smtClean="0">
                <a:solidFill>
                  <a:srgbClr val="50236E"/>
                </a:solidFill>
              </a:rPr>
              <a:t>. Увеличены размеры социальных вычетов </a:t>
            </a:r>
            <a:endParaRPr lang="ru-RU" sz="3500" b="1" dirty="0">
              <a:solidFill>
                <a:srgbClr val="50236E"/>
              </a:solidFill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Общий лимит </a:t>
            </a:r>
            <a:r>
              <a:rPr lang="ru-RU" dirty="0" err="1" smtClean="0"/>
              <a:t>соцвычета</a:t>
            </a:r>
            <a:r>
              <a:rPr lang="ru-RU" dirty="0" smtClean="0"/>
              <a:t> – </a:t>
            </a:r>
            <a:r>
              <a:rPr lang="ru-RU" b="1" dirty="0" smtClean="0"/>
              <a:t>150 000 руб. </a:t>
            </a:r>
            <a:r>
              <a:rPr lang="ru-RU" dirty="0" smtClean="0"/>
              <a:t>(вместо 120 000 руб.);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Вычет </a:t>
            </a:r>
            <a:r>
              <a:rPr lang="ru-RU" dirty="0"/>
              <a:t>на обучение </a:t>
            </a:r>
            <a:r>
              <a:rPr lang="ru-RU" dirty="0" smtClean="0"/>
              <a:t>детей – </a:t>
            </a:r>
            <a:r>
              <a:rPr lang="ru-RU" b="1" dirty="0" smtClean="0"/>
              <a:t>110 000 руб.</a:t>
            </a:r>
            <a:r>
              <a:rPr lang="ru-RU" dirty="0" smtClean="0"/>
              <a:t> (вместо 50 000 руб.) на каждого </a:t>
            </a:r>
            <a:r>
              <a:rPr lang="ru-RU" dirty="0"/>
              <a:t>ребенка </a:t>
            </a:r>
            <a:r>
              <a:rPr lang="ru-RU" dirty="0" smtClean="0"/>
              <a:t>в </a:t>
            </a:r>
            <a:r>
              <a:rPr lang="ru-RU" dirty="0"/>
              <a:t>общей сумме на обоих </a:t>
            </a:r>
            <a:r>
              <a:rPr lang="ru-RU" dirty="0" smtClean="0"/>
              <a:t>родителей;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Учебный вычет расширили – теперь можно получить вычет и по расходам на обучение супруга </a:t>
            </a:r>
            <a:r>
              <a:rPr lang="ru-RU" dirty="0"/>
              <a:t>(</a:t>
            </a:r>
            <a:r>
              <a:rPr lang="ru-RU" dirty="0" smtClean="0"/>
              <a:t>супруги).</a:t>
            </a:r>
            <a:endParaRPr lang="ru-RU" dirty="0" smtClean="0">
              <a:solidFill>
                <a:srgbClr val="7030A0"/>
              </a:solidFill>
              <a:effectLst/>
              <a:ea typeface="Times New Roman" panose="02020603050405020304" pitchFamily="18" charset="0"/>
            </a:endParaRPr>
          </a:p>
          <a:p>
            <a:pPr fontAlgn="base"/>
            <a:r>
              <a:rPr lang="ru-RU" dirty="0"/>
              <a:t>Новые </a:t>
            </a:r>
            <a:r>
              <a:rPr lang="ru-RU" dirty="0" smtClean="0"/>
              <a:t>размеры вычета применяются к </a:t>
            </a:r>
            <a:r>
              <a:rPr lang="ru-RU" dirty="0"/>
              <a:t>доходам, полученным начиная с </a:t>
            </a:r>
            <a:r>
              <a:rPr lang="ru-RU" dirty="0" smtClean="0"/>
              <a:t>января 2024</a:t>
            </a:r>
            <a:r>
              <a:rPr lang="ru-RU" dirty="0"/>
              <a:t> г. </a:t>
            </a:r>
            <a:endParaRPr lang="ru-RU" dirty="0" smtClean="0"/>
          </a:p>
          <a:p>
            <a:pPr fontAlgn="base"/>
            <a:endParaRPr lang="ru-RU" dirty="0">
              <a:solidFill>
                <a:srgbClr val="7030A0"/>
              </a:solidFill>
              <a:effectLst/>
              <a:ea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838200" y="4485280"/>
            <a:ext cx="10515600" cy="2010807"/>
            <a:chOff x="838200" y="5318272"/>
            <a:chExt cx="10515600" cy="2010807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2010807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 smtClean="0"/>
                <a:t>«</a:t>
              </a:r>
              <a:r>
                <a:rPr lang="ru-RU" sz="2400" b="1" dirty="0"/>
                <a:t>Обновленные социальные вычеты по НДФЛ в 2024 </a:t>
              </a:r>
              <a:r>
                <a:rPr lang="ru-RU" sz="2400" b="1" dirty="0" smtClean="0"/>
                <a:t>году» </a:t>
              </a:r>
              <a:r>
                <a:rPr lang="ru-RU" sz="2400" dirty="0"/>
                <a:t>в ГК, </a:t>
              </a:r>
              <a:r>
                <a:rPr lang="ru-RU" sz="2400" dirty="0" smtClean="0"/>
                <a:t>2024, </a:t>
              </a:r>
              <a:r>
                <a:rPr lang="ru-RU" sz="2400" dirty="0"/>
                <a:t>№ </a:t>
              </a:r>
              <a:r>
                <a:rPr lang="ru-RU" sz="2400" dirty="0" smtClean="0"/>
                <a:t>2 </a:t>
              </a:r>
              <a:r>
                <a:rPr lang="en-US" sz="2400" dirty="0">
                  <a:hlinkClick r:id="rId2"/>
                </a:rPr>
                <a:t>https://</a:t>
              </a:r>
              <a:r>
                <a:rPr lang="en-US" sz="2400" dirty="0" smtClean="0">
                  <a:hlinkClick r:id="rId2"/>
                </a:rPr>
                <a:t>glavkniga.ru/elver/2024/2/6897</a:t>
              </a:r>
              <a:endParaRPr lang="ru-RU" sz="2400" dirty="0" smtClean="0"/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 smtClean="0"/>
                <a:t>«НДФЛ-вычеты</a:t>
              </a:r>
              <a:r>
                <a:rPr lang="ru-RU" sz="2400" b="1" dirty="0"/>
                <a:t> на лечение, обучение и спорт </a:t>
              </a:r>
              <a:r>
                <a:rPr lang="ru-RU" sz="2400" b="1" dirty="0" smtClean="0"/>
                <a:t>упростили»</a:t>
              </a:r>
              <a:r>
                <a:rPr lang="ru-RU" sz="2400" dirty="0"/>
                <a:t> в ГК, </a:t>
              </a:r>
              <a:r>
                <a:rPr lang="ru-RU" sz="2400" dirty="0" smtClean="0"/>
                <a:t>2023, </a:t>
              </a:r>
              <a:r>
                <a:rPr lang="ru-RU" sz="2400" dirty="0"/>
                <a:t>№ </a:t>
              </a:r>
              <a:r>
                <a:rPr lang="ru-RU" sz="2400" dirty="0" smtClean="0"/>
                <a:t>17 </a:t>
              </a:r>
              <a:r>
                <a:rPr lang="en-US" sz="2400" dirty="0">
                  <a:hlinkClick r:id="rId3"/>
                </a:rPr>
                <a:t>https://</a:t>
              </a:r>
              <a:r>
                <a:rPr lang="en-US" sz="2400" dirty="0" smtClean="0">
                  <a:hlinkClick r:id="rId3"/>
                </a:rPr>
                <a:t>glavkniga.ru/elver/2023/17/6678</a:t>
              </a:r>
              <a:endParaRPr lang="ru-RU" sz="2400" b="1" dirty="0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885533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15150</TotalTime>
  <Words>224</Words>
  <Application>Microsoft Office PowerPoint</Application>
  <PresentationFormat>Широкоэкранный</PresentationFormat>
  <Paragraphs>54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1485</cp:revision>
  <dcterms:created xsi:type="dcterms:W3CDTF">2022-05-22T12:20:38Z</dcterms:created>
  <dcterms:modified xsi:type="dcterms:W3CDTF">2024-01-17T21:31:26Z</dcterms:modified>
</cp:coreProperties>
</file>