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573" r:id="rId3"/>
    <p:sldId id="563" r:id="rId4"/>
    <p:sldId id="564" r:id="rId5"/>
    <p:sldId id="566" r:id="rId6"/>
    <p:sldId id="567" r:id="rId7"/>
    <p:sldId id="568" r:id="rId8"/>
    <p:sldId id="570" r:id="rId9"/>
    <p:sldId id="571" r:id="rId10"/>
    <p:sldId id="572" r:id="rId11"/>
    <p:sldId id="5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B2B238-2913-4008-9088-17A27468866F}">
          <p14:sldIdLst>
            <p14:sldId id="573"/>
            <p14:sldId id="563"/>
            <p14:sldId id="564"/>
            <p14:sldId id="566"/>
            <p14:sldId id="567"/>
            <p14:sldId id="568"/>
            <p14:sldId id="570"/>
            <p14:sldId id="571"/>
            <p14:sldId id="572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36E"/>
    <a:srgbClr val="F3F0F6"/>
    <a:srgbClr val="E6E0EB"/>
    <a:srgbClr val="DDD4E6"/>
    <a:srgbClr val="764696"/>
    <a:srgbClr val="8D6FAB"/>
    <a:srgbClr val="E94537"/>
    <a:srgbClr val="00B8A6"/>
    <a:srgbClr val="D9FFFB"/>
    <a:srgbClr val="AB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80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90DA9-5C82-41C2-9ABC-5E213CFCBA2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69FD-619B-43E3-97BD-AC581237E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2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C64A-9265-4364-8EF6-C8B55523F3A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C1802-43F1-4CB0-8A95-CD6ACD8B6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C1802-43F1-4CB0-8A95-CD6ACD8B61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7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C1802-43F1-4CB0-8A95-CD6ACD8B61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2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C1802-43F1-4CB0-8A95-CD6ACD8B61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9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C1802-43F1-4CB0-8A95-CD6ACD8B61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C1802-43F1-4CB0-8A95-CD6ACD8B61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3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vkniga.ru/elver/2022/24/6232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грамма вебина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839788" y="603411"/>
            <a:ext cx="10515600" cy="1087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50236E"/>
                </a:solidFill>
                <a:latin typeface="+mn-lt"/>
              </a:rPr>
              <a:t>Программа </a:t>
            </a:r>
            <a:r>
              <a:rPr lang="ru-RU" dirty="0" err="1">
                <a:solidFill>
                  <a:srgbClr val="50236E"/>
                </a:solidFill>
                <a:latin typeface="+mn-lt"/>
              </a:rPr>
              <a:t>вебинара</a:t>
            </a:r>
            <a:endParaRPr lang="ru-RU" dirty="0">
              <a:solidFill>
                <a:srgbClr val="50236E"/>
              </a:solidFill>
              <a:latin typeface="+mn-lt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448642" cy="4498975"/>
          </a:xfrm>
        </p:spPr>
        <p:txBody>
          <a:bodyPr numCol="2" spcCol="360000">
            <a:noAutofit/>
          </a:bodyPr>
          <a:lstStyle>
            <a:lvl1pPr marL="342900" indent="-342900" defTabSz="914400">
              <a:defRPr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ТИЛЕЙ ЗАГОЛОВКОВ 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199" y="1021157"/>
            <a:ext cx="10515600" cy="5442705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ru-RU" sz="4400" b="1" dirty="0">
                <a:solidFill>
                  <a:srgbClr val="50236E"/>
                </a:solidFill>
              </a:rPr>
              <a:t>Заголовок 1 Страховые взносы: заполняем РСВ</a:t>
            </a:r>
          </a:p>
          <a:p>
            <a:pPr>
              <a:lnSpc>
                <a:spcPts val="4400"/>
              </a:lnSpc>
            </a:pPr>
            <a:r>
              <a:rPr lang="ru-RU" sz="3800" dirty="0">
                <a:solidFill>
                  <a:srgbClr val="50236E"/>
                </a:solidFill>
              </a:rPr>
              <a:t>Заголовок 2 Компенсация за задержку зарплаты </a:t>
            </a:r>
            <a:endParaRPr lang="ru-RU" sz="4400" b="1" dirty="0">
              <a:solidFill>
                <a:srgbClr val="50236E"/>
              </a:solidFill>
            </a:endParaRPr>
          </a:p>
          <a:p>
            <a:r>
              <a:rPr lang="ru-RU" b="1" dirty="0">
                <a:solidFill>
                  <a:srgbClr val="50236E"/>
                </a:solidFill>
              </a:rPr>
              <a:t>Заголовок 3 Позиция Минфина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3: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сотрудник, работавший за рубежом, до конца 2022 г. вернулся в РФ.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С месяца, в котором физлицо вернулось в РФ, российская организация-работодатель должна выполнять обязанности налогового агента по НДФЛ. → По доходам, полученным за период работы за границей, работник должен самостоятельно подать 3-НДФЛ и заплатить налог.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4: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работник уехал за границу в середине года и к концу 2022 г. стал нерезидентом. Нужно: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пересчитать НДФЛ с доходов, выплаченных за период работы в РФ, по ставке 30% вместо 13%</a:t>
            </a:r>
          </a:p>
        </p:txBody>
      </p:sp>
    </p:spTree>
    <p:extLst>
      <p:ext uri="{BB962C8B-B14F-4D97-AF65-F5344CB8AC3E}">
        <p14:creationId xmlns:p14="http://schemas.microsoft.com/office/powerpoint/2010/main" val="81696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ТАБЛИ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199" y="1021157"/>
            <a:ext cx="10515600" cy="544270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3: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сотрудник, работавший за рубежом, до конца 2022 г. вернулся в РФ.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С месяца, в котором физлицо вернулось в РФ, российская организация-работодатель должна выполнять обязанности налогового агента по НДФЛ. → По доходам, полученным за период работы за границей, работник должен самостоятельно подать 3-НДФЛ и заплатить налог.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8608556"/>
              </p:ext>
            </p:extLst>
          </p:nvPr>
        </p:nvGraphicFramePr>
        <p:xfrm>
          <a:off x="838199" y="3429000"/>
          <a:ext cx="10515600" cy="270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62">
                  <a:extLst>
                    <a:ext uri="{9D8B030D-6E8A-4147-A177-3AD203B41FA5}">
                      <a16:colId xmlns:a16="http://schemas.microsoft.com/office/drawing/2014/main" val="1678515630"/>
                    </a:ext>
                  </a:extLst>
                </a:gridCol>
                <a:gridCol w="5510038">
                  <a:extLst>
                    <a:ext uri="{9D8B030D-6E8A-4147-A177-3AD203B41FA5}">
                      <a16:colId xmlns:a16="http://schemas.microsoft.com/office/drawing/2014/main" val="122021470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7343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Код дохода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Расшифровка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Пояснение</a:t>
                      </a: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0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2721</a:t>
                      </a:r>
                    </a:p>
                  </a:txBody>
                  <a:tcPr>
                    <a:solidFill>
                      <a:srgbClr val="8D6FA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</a:rPr>
                        <a:t>Стоимость имущества, полученного в порядке дарения (за исключением имущества, полученного в порядке дарения, налоговая база по которому определяется в соответствии с пунктом 6 статьи 210 Кодекса)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/>
                    </a:p>
                  </a:txBody>
                  <a:tcPr>
                    <a:solidFill>
                      <a:srgbClr val="8D6FA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Указывается: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стоимость ценных бумаг, полученных физлицами в порядке дарения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стоимость любого имущества, полученного в порядке дарения физлицами – нерезидентами РФ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5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2720</a:t>
                      </a: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</a:rPr>
                        <a:t>Стоимость имущества, полученного в порядке дарения, налоговая база, по которому определяется в соответствии с пунктом 6 статьи 210 Кодекса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Все прочие подарки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9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4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ФОРМ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21157"/>
                <a:ext cx="10515600" cy="5442705"/>
              </a:xfrm>
            </p:spPr>
            <p:txBody>
              <a:bodyPr>
                <a:noAutofit/>
              </a:bodyPr>
              <a:lstStyle/>
              <a:p>
                <a:r>
                  <a:rPr lang="ru-RU" dirty="0"/>
                  <a:t>3. Начиная с ноября </a:t>
                </a:r>
                <a:r>
                  <a:rPr lang="ru-RU" dirty="0" err="1"/>
                  <a:t>доудерживаем</a:t>
                </a:r>
                <a:r>
                  <a:rPr lang="ru-RU" dirty="0"/>
                  <a:t> НДФЛ из последующих выплат этому работнику. Соблюдаем ограничение – удержания не могут превышать 20% от начисленной суммы (п. 4 ст. 226 НК РФ; ст. 138 ТК РФ):</a:t>
                </a:r>
                <a:endParaRPr lang="en-US" sz="2000" i="1" dirty="0"/>
              </a:p>
              <a:p>
                <a:pPr>
                  <a:lnSpc>
                    <a:spcPts val="24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30 000 руб</m:t>
                          </m:r>
                          <m:r>
                            <a:rPr lang="en-US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 − 30 000 руб</m:t>
                          </m:r>
                          <m:r>
                            <a:rPr lang="en-US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  ×30%</m:t>
                          </m:r>
                        </m:e>
                      </m:d>
                      <m:r>
                        <a:rPr lang="ru-RU" sz="2000" i="1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×20%=4 200 руб</m:t>
                      </m:r>
                      <m:r>
                        <a:rPr lang="en-US" sz="2000" i="1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i="1" dirty="0">
                  <a:solidFill>
                    <a:srgbClr val="8D6FAB"/>
                  </a:solidFill>
                </a:endParaRPr>
              </a:p>
              <a:p>
                <a:r>
                  <a:rPr lang="ru-RU" dirty="0"/>
                  <a:t>4. Рассчитываем сумму неудержанного налога по состоянию на 31.12.2022:</a:t>
                </a:r>
              </a:p>
              <a:p>
                <a:pPr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51 000 руб. </m:t>
                      </m:r>
                      <m:r>
                        <a:rPr lang="en-US" sz="2000" b="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4 200 руб. </m:t>
                      </m:r>
                      <m:r>
                        <a:rPr lang="en-US" sz="2000" b="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 dirty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2 мес. </m:t>
                      </m:r>
                      <m:r>
                        <a:rPr lang="en-US" sz="2000" b="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42 600 руб.</m:t>
                      </m:r>
                    </m:oMath>
                  </m:oMathPara>
                </a14:m>
                <a:endParaRPr lang="ru-RU" sz="2000" dirty="0">
                  <a:solidFill>
                    <a:srgbClr val="8D6FAB"/>
                  </a:solidFill>
                </a:endParaRPr>
              </a:p>
              <a:p>
                <a:r>
                  <a:rPr lang="ru-RU" dirty="0"/>
                  <a:t>5. В 6-НДФЛ за 2022 г. (Письмо ФНС от 30.04.2021 № БС-4-11/6168@):</a:t>
                </a:r>
              </a:p>
              <a:p>
                <a:pPr lvl="1"/>
                <a:r>
                  <a:rPr lang="ru-RU" dirty="0"/>
                  <a:t>в разделе 1 в поле 020 отражаем удержанные за октябрь-декабрь суммы НДФЛ с учетом перерасчета:</a:t>
                </a:r>
                <a:r>
                  <a:rPr lang="en-US" sz="2000" i="1" dirty="0">
                    <a:solidFill>
                      <a:srgbClr val="8D6FAB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solidFill>
                      <a:srgbClr val="8D6FAB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000 руб. </m:t>
                    </m:r>
                    <m:r>
                      <a:rPr lang="en-US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 мес. </m:t>
                    </m:r>
                    <m:r>
                      <a:rPr lang="en-US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30% + 4 200 руб. </m:t>
                    </m:r>
                    <m:r>
                      <a:rPr lang="en-US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2 мес.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35 400</m:t>
                    </m:r>
                  </m:oMath>
                </a14:m>
                <a:endParaRPr lang="ru-RU" sz="2000" dirty="0">
                  <a:solidFill>
                    <a:srgbClr val="8D6FAB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ru-RU" dirty="0"/>
                  <a:t>в разделе 2 по ставке 30% отражаем итоговые показатели по работнику:</a:t>
                </a:r>
              </a:p>
              <a:p>
                <a:pPr>
                  <a:lnSpc>
                    <a:spcPts val="24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21157"/>
                <a:ext cx="10515600" cy="5442705"/>
              </a:xfrm>
              <a:blipFill>
                <a:blip r:embed="rId2"/>
                <a:stretch>
                  <a:fillRect l="-870" t="-1570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0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 dirty="0"/>
              <a:t>Страховые взносы: заполняем РСВ, ПСВ, ЕФС-1</a:t>
            </a:r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838199" y="1021157"/>
            <a:ext cx="10515600" cy="544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50196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СЫЛКИ НА СТА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838200" y="5318272"/>
            <a:ext cx="10515600" cy="1200329"/>
            <a:chOff x="838200" y="5318272"/>
            <a:chExt cx="10515600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5318272"/>
              <a:ext cx="10515600" cy="1200329"/>
            </a:xfrm>
            <a:prstGeom prst="rect">
              <a:avLst/>
            </a:prstGeom>
            <a:solidFill>
              <a:srgbClr val="50236E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  <a:endParaRPr lang="ru-RU" sz="2800" b="1" dirty="0">
                <a:solidFill>
                  <a:srgbClr val="E6E0EB"/>
                </a:solidFill>
              </a:endParaRPr>
            </a:p>
            <a:p>
              <a:r>
                <a:rPr lang="ru-RU" sz="2400" dirty="0"/>
                <a:t>Статья </a:t>
              </a:r>
              <a:r>
                <a:rPr lang="ru-RU" sz="2400" b="1" dirty="0"/>
                <a:t>«Особые налоговые правила для ДНР, ЛНР, Запорожской и Херсонской областей» </a:t>
              </a:r>
              <a:r>
                <a:rPr lang="ru-RU" sz="2400" dirty="0"/>
                <a:t>в ГК 2022, № 24 </a:t>
              </a:r>
              <a:r>
                <a:rPr lang="ru-RU" sz="2400" dirty="0">
                  <a:hlinkClick r:id="rId2"/>
                </a:rPr>
                <a:t>https://glavkniga.ru/elver/2022/24/6232</a:t>
              </a:r>
              <a:r>
                <a:rPr lang="ru-RU" sz="2400" dirty="0"/>
                <a:t> 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963521" y="5374558"/>
              <a:ext cx="2728226" cy="400110"/>
              <a:chOff x="1559286" y="4473896"/>
              <a:chExt cx="2728226" cy="40011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286" y="4497607"/>
                <a:ext cx="321909" cy="321909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872620" y="4473896"/>
                <a:ext cx="24148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50236E"/>
                    </a:solidFill>
                  </a:rPr>
                  <a:t>Материалы по теме</a:t>
                </a:r>
              </a:p>
            </p:txBody>
          </p:sp>
        </p:grpSp>
      </p:grpSp>
      <p:grpSp>
        <p:nvGrpSpPr>
          <p:cNvPr id="9" name="Группа 8"/>
          <p:cNvGrpSpPr/>
          <p:nvPr userDrawn="1"/>
        </p:nvGrpSpPr>
        <p:grpSpPr>
          <a:xfrm>
            <a:off x="838200" y="4281951"/>
            <a:ext cx="10515600" cy="830997"/>
            <a:chOff x="893900" y="2202671"/>
            <a:chExt cx="105156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893900" y="2202671"/>
              <a:ext cx="10515600" cy="830997"/>
            </a:xfrm>
            <a:prstGeom prst="rect">
              <a:avLst/>
            </a:prstGeom>
            <a:solidFill>
              <a:srgbClr val="E94537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  <a:endParaRPr lang="ru-RU" sz="2800" b="1" dirty="0">
                <a:solidFill>
                  <a:srgbClr val="E6E0EB"/>
                </a:solidFill>
              </a:endParaRPr>
            </a:p>
            <a:p>
              <a:r>
                <a:rPr lang="ru-RU" sz="2400" dirty="0"/>
                <a:t>Уведомление об исчисленных суммах налога на прибыль не подаем.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02987" y="2258957"/>
              <a:ext cx="1250718" cy="400110"/>
              <a:chOff x="1002987" y="2258957"/>
              <a:chExt cx="1250718" cy="40011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332555" y="2258957"/>
                <a:ext cx="921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E94537"/>
                    </a:solidFill>
                  </a:rPr>
                  <a:t>Важно</a:t>
                </a: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987" y="2288035"/>
                <a:ext cx="329568" cy="329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135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738401"/>
            <a:ext cx="12191999" cy="4119599"/>
          </a:xfrm>
          <a:prstGeom prst="rect">
            <a:avLst/>
          </a:prstGeom>
          <a:solidFill>
            <a:srgbClr val="764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7671" y="3339573"/>
            <a:ext cx="9511997" cy="241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b="1" dirty="0">
                <a:solidFill>
                  <a:schemeClr val="bg1"/>
                </a:solidFill>
                <a:latin typeface="+mj-lt"/>
              </a:rPr>
              <a:t>Готовимся к сдаче отчетности за 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II</a:t>
            </a:r>
            <a:r>
              <a:rPr lang="ru-RU" sz="6000" b="1" dirty="0">
                <a:solidFill>
                  <a:schemeClr val="bg1"/>
                </a:solidFill>
                <a:latin typeface="+mj-lt"/>
              </a:rPr>
              <a:t> квартал 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6000"/>
              </a:lnSpc>
            </a:pPr>
            <a:r>
              <a:rPr lang="ru-RU" sz="6000" b="1" dirty="0">
                <a:solidFill>
                  <a:schemeClr val="bg1"/>
                </a:solidFill>
                <a:latin typeface="+mj-lt"/>
              </a:rPr>
              <a:t>2023 г.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530057" y="2230202"/>
            <a:ext cx="139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Е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М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Филимонова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,</a:t>
            </a:r>
            <a:endParaRPr lang="ru-RU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ведущий эксперт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043666" y="2243139"/>
            <a:ext cx="1306512" cy="402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Е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А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Шаронова</a:t>
            </a: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ведущий эксперт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0379" y="2232575"/>
            <a:ext cx="1712841" cy="369332"/>
          </a:xfrm>
          <a:prstGeom prst="rect">
            <a:avLst/>
          </a:prstGeom>
          <a:solidFill>
            <a:srgbClr val="00B8A6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 июля 2023 г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43467" y="2232575"/>
            <a:ext cx="716863" cy="369333"/>
          </a:xfrm>
          <a:prstGeom prst="rect">
            <a:avLst/>
          </a:prstGeom>
          <a:solidFill>
            <a:srgbClr val="00B8A6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12:00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6000" y="2232575"/>
            <a:ext cx="1059585" cy="369332"/>
          </a:xfrm>
          <a:prstGeom prst="rect">
            <a:avLst/>
          </a:prstGeom>
          <a:solidFill>
            <a:srgbClr val="00B8A6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Лекторы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79" y="588077"/>
            <a:ext cx="2135670" cy="6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590081"/>
          </a:xfrm>
          <a:prstGeom prst="rect">
            <a:avLst/>
          </a:prstGeom>
          <a:solidFill>
            <a:srgbClr val="764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14405"/>
            <a:ext cx="10539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1 </a:t>
            </a:r>
            <a:r>
              <a:rPr lang="ru-RU" dirty="0" err="1"/>
              <a:t>ур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2239968"/>
            <a:ext cx="10515600" cy="422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34183" y="112477"/>
            <a:ext cx="8119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8374"/>
            <a:ext cx="1098707" cy="3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80" r:id="rId3"/>
    <p:sldLayoutId id="2147483681" r:id="rId4"/>
    <p:sldLayoutId id="2147483678" r:id="rId5"/>
    <p:sldLayoutId id="2147483685" r:id="rId6"/>
    <p:sldLayoutId id="214748368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236E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87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210" y="133295"/>
            <a:ext cx="115397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50236E"/>
                </a:solidFill>
              </a:rPr>
              <a:t>Елена Шаронова</a:t>
            </a:r>
            <a:endParaRPr lang="ru-RU" sz="3600" dirty="0" smtClean="0"/>
          </a:p>
          <a:p>
            <a:pPr>
              <a:lnSpc>
                <a:spcPct val="70000"/>
              </a:lnSpc>
            </a:pPr>
            <a:r>
              <a:rPr lang="ru-RU" dirty="0" smtClean="0"/>
              <a:t>ведущий эксперт </a:t>
            </a:r>
            <a:r>
              <a:rPr lang="ru-RU" dirty="0"/>
              <a:t>журнала «Главная книга»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167" y="243420"/>
            <a:ext cx="1135139" cy="369332"/>
          </a:xfrm>
          <a:prstGeom prst="rect">
            <a:avLst/>
          </a:prstGeom>
          <a:solidFill>
            <a:srgbClr val="8D6FAB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Ведущий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234183" y="152400"/>
            <a:ext cx="8119617" cy="319790"/>
          </a:xfrm>
        </p:spPr>
        <p:txBody>
          <a:bodyPr/>
          <a:lstStyle/>
          <a:p>
            <a:pPr algn="r"/>
            <a:r>
              <a:rPr lang="ru-RU" dirty="0"/>
              <a:t>Что делать с излишне начисленным НДФЛ в бухучете на конец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 fontAlgn="base"/>
            <a:r>
              <a:rPr lang="ru-RU" sz="4400" b="1" dirty="0">
                <a:solidFill>
                  <a:srgbClr val="50236E"/>
                </a:solidFill>
              </a:rPr>
              <a:t>Как быть с долгом по НДФЛ в бухучете</a:t>
            </a:r>
          </a:p>
          <a:p>
            <a:pPr fontAlgn="base"/>
            <a:r>
              <a:rPr lang="ru-RU" dirty="0">
                <a:effectLst/>
                <a:ea typeface="Times New Roman" panose="02020603050405020304" pitchFamily="18" charset="0"/>
              </a:rPr>
              <a:t>После перерасчета налога по ставке 30% вместо 13% на конец года в бухучете образуется кредитовое сальдо на счете 68 и дебетовое на счете 70 на сумму начисленного, но неудержанного налога (</a:t>
            </a:r>
            <a:r>
              <a:rPr lang="ru-RU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61 824 руб.)</a:t>
            </a:r>
            <a:r>
              <a:rPr lang="ru-RU" dirty="0">
                <a:effectLst/>
                <a:ea typeface="Times New Roman" panose="02020603050405020304" pitchFamily="18" charset="0"/>
              </a:rPr>
              <a:t>. </a:t>
            </a:r>
          </a:p>
          <a:p>
            <a:pPr fontAlgn="base"/>
            <a:endParaRPr lang="ru-RU" dirty="0">
              <a:ea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A19D300-AA7D-EC65-A6C8-DCA8DB4EC989}"/>
              </a:ext>
            </a:extLst>
          </p:cNvPr>
          <p:cNvGrpSpPr/>
          <p:nvPr/>
        </p:nvGrpSpPr>
        <p:grpSpPr>
          <a:xfrm>
            <a:off x="838200" y="3429000"/>
            <a:ext cx="10515600" cy="2214965"/>
            <a:chOff x="893900" y="2202671"/>
            <a:chExt cx="10515600" cy="19159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61C8DE-5033-1E66-2749-A98B07A1E3AB}"/>
                </a:ext>
              </a:extLst>
            </p:cNvPr>
            <p:cNvSpPr txBox="1"/>
            <p:nvPr/>
          </p:nvSpPr>
          <p:spPr>
            <a:xfrm>
              <a:off x="893900" y="2202671"/>
              <a:ext cx="10515600" cy="1915991"/>
            </a:xfrm>
            <a:prstGeom prst="rect">
              <a:avLst/>
            </a:prstGeom>
            <a:solidFill>
              <a:srgbClr val="E94537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>
                  <a:ea typeface="Times New Roman" panose="02020603050405020304" pitchFamily="18" charset="0"/>
                </a:rPr>
                <a:t>Поскольку в текущем году организация не смогла удержать НДФЛ из доходов работника, а передала его на взыскание налоговикам, то в бухучете у нее не должно быть долга по налогу. Этот НДФЛ работник должен уплатить в бюджет сам на основании полученного из ИФНС уведомления. Поэтому на </a:t>
              </a:r>
              <a:r>
                <a:rPr lang="ru-RU" sz="2400" dirty="0">
                  <a:effectLst/>
                  <a:ea typeface="Times New Roman" panose="02020603050405020304" pitchFamily="18" charset="0"/>
                </a:rPr>
                <a:t>31.12.2023 в бухучете надо убрать начисление налога обратной проводкой </a:t>
              </a:r>
              <a:r>
                <a:rPr lang="ru-RU" sz="2400" dirty="0" err="1">
                  <a:effectLst/>
                  <a:ea typeface="Times New Roman" panose="02020603050405020304" pitchFamily="18" charset="0"/>
                </a:rPr>
                <a:t>Дт</a:t>
              </a:r>
              <a:r>
                <a:rPr lang="ru-RU" sz="2400" dirty="0">
                  <a:effectLst/>
                  <a:ea typeface="Times New Roman" panose="02020603050405020304" pitchFamily="18" charset="0"/>
                </a:rPr>
                <a:t> 68 - </a:t>
              </a:r>
              <a:r>
                <a:rPr lang="ru-RU" sz="2400" dirty="0" err="1">
                  <a:effectLst/>
                  <a:ea typeface="Times New Roman" panose="02020603050405020304" pitchFamily="18" charset="0"/>
                </a:rPr>
                <a:t>Кт</a:t>
              </a:r>
              <a:r>
                <a:rPr lang="ru-RU" sz="2400" dirty="0">
                  <a:effectLst/>
                  <a:ea typeface="Times New Roman" panose="02020603050405020304" pitchFamily="18" charset="0"/>
                </a:rPr>
                <a:t> 70. </a:t>
              </a:r>
              <a:endParaRPr lang="ru-RU" sz="2400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24BFA04-E658-5C31-A98A-AD6F35435930}"/>
                </a:ext>
              </a:extLst>
            </p:cNvPr>
            <p:cNvGrpSpPr/>
            <p:nvPr/>
          </p:nvGrpSpPr>
          <p:grpSpPr>
            <a:xfrm>
              <a:off x="1002987" y="2256507"/>
              <a:ext cx="1250718" cy="402560"/>
              <a:chOff x="1002987" y="2256507"/>
              <a:chExt cx="1250718" cy="40256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37F9B41-A9CC-2D2E-A308-06077B3B4EB6}"/>
                  </a:ext>
                </a:extLst>
              </p:cNvPr>
              <p:cNvSpPr/>
              <p:nvPr/>
            </p:nvSpPr>
            <p:spPr>
              <a:xfrm>
                <a:off x="1332555" y="2258957"/>
                <a:ext cx="921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E94537"/>
                    </a:solidFill>
                  </a:rPr>
                  <a:t>Важно</a:t>
                </a: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C4397CF3-938A-4C91-2308-507218F15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987" y="2256507"/>
                <a:ext cx="329568" cy="329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347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234183" y="152400"/>
            <a:ext cx="8119617" cy="319790"/>
          </a:xfrm>
        </p:spPr>
        <p:txBody>
          <a:bodyPr/>
          <a:lstStyle/>
          <a:p>
            <a:pPr algn="r"/>
            <a:r>
              <a:rPr lang="ru-RU" dirty="0"/>
              <a:t>В какой момент пересчитать НДФЛ, если работник стал нерезидентом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 fontAlgn="base"/>
            <a:r>
              <a:rPr lang="ru-RU" sz="4400" b="1" dirty="0">
                <a:solidFill>
                  <a:srgbClr val="50236E"/>
                </a:solidFill>
              </a:rPr>
              <a:t>Работник стал нерезидентом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ea typeface="Times New Roman" panose="02020603050405020304" pitchFamily="18" charset="0"/>
              </a:rPr>
              <a:t>Шаг 1.</a:t>
            </a:r>
            <a:r>
              <a:rPr lang="ru-RU" dirty="0">
                <a:effectLst/>
                <a:ea typeface="Times New Roman" panose="02020603050405020304" pitchFamily="18" charset="0"/>
              </a:rPr>
              <a:t> Пока работник-резидент РФ, с доходов нужно исчислять и удерживать НДФЛ по ставке 13%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(15% с суммы, превышающей 5 млн руб.)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предоставлять вычеты (п. 3 с</a:t>
            </a:r>
            <a:r>
              <a:rPr lang="ru-RU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т. 210, п. 1 ст. 224, п. 3 ст. 226 НК РФ).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ea typeface="Times New Roman" panose="02020603050405020304" pitchFamily="18" charset="0"/>
              </a:rPr>
              <a:t>Шаг 2.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дату выплаты дохода, на которую работник стал нерезидентом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, нужно (Письма Минфина от 21.06.2023 № 03-04-05/57598, от 23.05.2023 № 03-04-06/46868):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исчислить НДФЛ по ставке 30% без предоставления вычетов;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пересчитать НДФЛ с начала года без предоставления вычетов.</a:t>
            </a:r>
          </a:p>
          <a:p>
            <a:pPr fontAlgn="base"/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неважно, что в текущем году статус работника может вновь измениться на резидента. </a:t>
            </a:r>
          </a:p>
          <a:p>
            <a:pPr fontAlgn="base"/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234183" y="152400"/>
            <a:ext cx="8119617" cy="319790"/>
          </a:xfrm>
        </p:spPr>
        <p:txBody>
          <a:bodyPr/>
          <a:lstStyle/>
          <a:p>
            <a:pPr algn="r"/>
            <a:r>
              <a:rPr lang="ru-RU" dirty="0"/>
              <a:t>В какой момент пересчитать НДФЛ, если работник стал нерезидентом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ea typeface="Times New Roman" panose="02020603050405020304" pitchFamily="18" charset="0"/>
              </a:rPr>
              <a:t>Шаг 3. </a:t>
            </a:r>
            <a:r>
              <a:rPr lang="ru-RU" dirty="0">
                <a:ea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осле перерасчета исчисленная с начала года по ставке 30% сумма НДФЛ будет превышать сумму налога, исчисленную по ставке 13%. И у работника появится долг по НДФЛ.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с даты выплаты дохода, когда работник стал нерезидентом, и из каждой следующей выплаты нужно (п. 4 ст. 226 НК РФ,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ст. 138 ТК РФ, Письма ФНС от 29.06.2020 № БС-4-11/10498@, от 26.10.2016 № БС-4-11/20405@)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удерживать текущий НДФЛ;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удерживать долг по НДФЛ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бщая удерживаемая сумма не может быть больше 20% суммы при каждой выплате дохода после вычета исчисленного с него самого НДФЛ.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1B99D1-53AE-07AF-C444-6AA64032489D}"/>
              </a:ext>
            </a:extLst>
          </p:cNvPr>
          <p:cNvGrpSpPr/>
          <p:nvPr/>
        </p:nvGrpSpPr>
        <p:grpSpPr>
          <a:xfrm>
            <a:off x="838200" y="4835642"/>
            <a:ext cx="10515600" cy="1550168"/>
            <a:chOff x="893900" y="2202671"/>
            <a:chExt cx="10515600" cy="15501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C35323-8403-5D6C-CED3-EC97D1405183}"/>
                </a:ext>
              </a:extLst>
            </p:cNvPr>
            <p:cNvSpPr txBox="1"/>
            <p:nvPr/>
          </p:nvSpPr>
          <p:spPr>
            <a:xfrm>
              <a:off x="893900" y="2202671"/>
              <a:ext cx="10515600" cy="1550168"/>
            </a:xfrm>
            <a:prstGeom prst="rect">
              <a:avLst/>
            </a:prstGeom>
            <a:solidFill>
              <a:srgbClr val="E94537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  <a:endParaRPr lang="ru-RU" sz="2800" b="1" dirty="0">
                <a:solidFill>
                  <a:srgbClr val="E6E0EB"/>
                </a:solidFill>
              </a:endParaRP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Если сразу не пересчитать НДФЛ по ставке 30%, а дожидаться даты, когда в текущем году статус у работника уже точно не изменится, </a:t>
              </a:r>
              <a:r>
                <a:rPr lang="ru-RU" sz="24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НДФЛ </a:t>
              </a: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будет удержан несвоевременно. А за это грозят </a:t>
              </a:r>
              <a:r>
                <a:rPr lang="ru-RU" sz="2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штрафы и пени</a:t>
              </a: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5AC6DEA-D5DA-0D44-FC3F-41EE7B19D455}"/>
                </a:ext>
              </a:extLst>
            </p:cNvPr>
            <p:cNvGrpSpPr/>
            <p:nvPr/>
          </p:nvGrpSpPr>
          <p:grpSpPr>
            <a:xfrm>
              <a:off x="1002987" y="2256507"/>
              <a:ext cx="1250718" cy="402560"/>
              <a:chOff x="1002987" y="2256507"/>
              <a:chExt cx="1250718" cy="40256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F4A6FFD-8F03-B30D-8FFA-1A18E62EE1F9}"/>
                  </a:ext>
                </a:extLst>
              </p:cNvPr>
              <p:cNvSpPr/>
              <p:nvPr/>
            </p:nvSpPr>
            <p:spPr>
              <a:xfrm>
                <a:off x="1332555" y="2258957"/>
                <a:ext cx="921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E94537"/>
                    </a:solidFill>
                  </a:rPr>
                  <a:t>Важно</a:t>
                </a: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1BB3E0B-4B4F-1FE9-BB5F-5688A37A3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987" y="2256507"/>
                <a:ext cx="329568" cy="329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797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234183" y="152400"/>
            <a:ext cx="8119617" cy="319790"/>
          </a:xfrm>
        </p:spPr>
        <p:txBody>
          <a:bodyPr/>
          <a:lstStyle/>
          <a:p>
            <a:pPr algn="r"/>
            <a:r>
              <a:rPr lang="ru-RU" dirty="0"/>
              <a:t>В какой момент пересчитать НДФЛ, если работник стал нерезидентом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ea typeface="Times New Roman" panose="02020603050405020304" pitchFamily="18" charset="0"/>
              </a:rPr>
              <a:t>Шаг 4. </a:t>
            </a:r>
            <a:r>
              <a:rPr lang="ru-RU" dirty="0">
                <a:effectLst/>
                <a:ea typeface="Times New Roman" panose="02020603050405020304" pitchFamily="18" charset="0"/>
              </a:rPr>
              <a:t>Если по итогам 2023 года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после удержания долга по НДФЛ из последней декабрьской выплаты (например, зарплаты) все равно остается долг по налогу, то удерживать его из доходов 2024 г. не надо. О сумме неудержанного налога нужно сообщить в свою ИФНС (п. 5 ст. 226 НК РФ).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ea typeface="Times New Roman" panose="02020603050405020304" pitchFamily="18" charset="0"/>
              </a:rPr>
              <a:t>Шаг 5.</a:t>
            </a:r>
            <a:r>
              <a:rPr lang="ru-RU" dirty="0">
                <a:effectLst/>
                <a:ea typeface="Times New Roman" panose="02020603050405020304" pitchFamily="18" charset="0"/>
              </a:rPr>
              <a:t> В годовом расчете 6-НДФЛ отражаем налог с учетом сделанного перерасчета. Подавать уточненные расчеты не нужно (Письмо ФНС от 30.04.2021 № БС-4-11/6168@).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47A7A97-4829-811A-5A2A-9B97E5920913}"/>
              </a:ext>
            </a:extLst>
          </p:cNvPr>
          <p:cNvGrpSpPr/>
          <p:nvPr/>
        </p:nvGrpSpPr>
        <p:grpSpPr>
          <a:xfrm>
            <a:off x="838200" y="2716826"/>
            <a:ext cx="10515600" cy="2214965"/>
            <a:chOff x="893900" y="2202671"/>
            <a:chExt cx="10515600" cy="22149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67292-075E-A669-5B48-35AD09497AB9}"/>
                </a:ext>
              </a:extLst>
            </p:cNvPr>
            <p:cNvSpPr txBox="1"/>
            <p:nvPr/>
          </p:nvSpPr>
          <p:spPr>
            <a:xfrm>
              <a:off x="893900" y="2202671"/>
              <a:ext cx="10515600" cy="2214965"/>
            </a:xfrm>
            <a:prstGeom prst="rect">
              <a:avLst/>
            </a:prstGeom>
            <a:solidFill>
              <a:srgbClr val="E94537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  <a:endParaRPr lang="ru-RU" sz="2800" b="1" dirty="0">
                <a:solidFill>
                  <a:srgbClr val="E6E0EB"/>
                </a:solidFill>
              </a:endParaRP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Работнику нужно выдать справку с неудержанным налогом </a:t>
              </a:r>
              <a:r>
                <a:rPr lang="ru-RU" sz="2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по той же форме, которую сдали в ИФНС в составе годового 6-НДФЛ. </a:t>
              </a:r>
              <a:r>
                <a:rPr lang="ru-RU" sz="2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Работнику </a:t>
              </a:r>
              <a:r>
                <a:rPr lang="ru-RU" sz="2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не надо подавать декларацию 3-НДФЛ. </a:t>
              </a: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Взысканием долга будет заниматься инспекци</a:t>
              </a:r>
              <a:r>
                <a:rPr lang="ru-RU" sz="24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я </a:t>
              </a: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по месту жительства работника. Она пришлет работнику </a:t>
              </a:r>
              <a:r>
                <a:rPr lang="ru-RU" sz="2400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уведомление</a:t>
              </a:r>
              <a:r>
                <a:rPr lang="ru-RU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по которому он должен будет уплатить налог (подп. 4 п. 1, п. 6 ст. 228 НК РФ).</a:t>
              </a:r>
              <a:endParaRPr lang="ru-RU" sz="2400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C2631B2E-90D1-9D1F-7544-B591DDCE1BF2}"/>
                </a:ext>
              </a:extLst>
            </p:cNvPr>
            <p:cNvGrpSpPr/>
            <p:nvPr/>
          </p:nvGrpSpPr>
          <p:grpSpPr>
            <a:xfrm>
              <a:off x="1002987" y="2256507"/>
              <a:ext cx="1250718" cy="402560"/>
              <a:chOff x="1002987" y="2256507"/>
              <a:chExt cx="1250718" cy="40256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89D4342-9EDC-2143-CACC-352CF80D1D5E}"/>
                  </a:ext>
                </a:extLst>
              </p:cNvPr>
              <p:cNvSpPr/>
              <p:nvPr/>
            </p:nvSpPr>
            <p:spPr>
              <a:xfrm>
                <a:off x="1332555" y="2258957"/>
                <a:ext cx="921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E94537"/>
                    </a:solidFill>
                  </a:rPr>
                  <a:t>Важно</a:t>
                </a: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E46C5764-DE8B-BAB3-05B5-85760DAB4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987" y="2256507"/>
                <a:ext cx="329568" cy="329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9866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 dirty="0"/>
              <a:t>Заполнение НДФЛ-отчетности, когда работник стал нерезидентом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8339" y="1000461"/>
                <a:ext cx="10612922" cy="5463401"/>
              </a:xfrm>
            </p:spPr>
            <p:txBody>
              <a:bodyPr>
                <a:noAutofit/>
              </a:bodyPr>
              <a:lstStyle/>
              <a:p>
                <a:r>
                  <a:rPr lang="ru-RU" b="1" dirty="0">
                    <a:solidFill>
                      <a:srgbClr val="50236E"/>
                    </a:solidFill>
                    <a:effectLst/>
                    <a:ea typeface="Times New Roman" panose="02020603050405020304" pitchFamily="18" charset="0"/>
                  </a:rPr>
                  <a:t>Пример.</a:t>
                </a:r>
                <a:r>
                  <a:rPr lang="ru-RU" dirty="0">
                    <a:solidFill>
                      <a:srgbClr val="50236E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На начало 2023 г. работник был резидентом, облагаемый НДФЛ доход – 60 000 руб. в месяц.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Ему предоставлены вычеты на троих детей за 6 месяцев при выплате зарплаты с января по 21 июня включительно в сумме 34 800 руб. (5800 руб. х 6 мес.).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Сроки выплаты зарплаты: за первую половину месяца – 21 числа текущего месяца, за вторую половину месяца – 6 числа следующего месяца. Условно считаем, что зарплата за первую и вторую половину месяца равны. </a:t>
                </a:r>
              </a:p>
              <a:p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Зарплата за декабрь была выплачена в 2022 году. Зарплата за декабрь 2023 г. будет выплачена в последний рабочий день – 29.12.2023.</a:t>
                </a:r>
              </a:p>
              <a:p>
                <a:r>
                  <a:rPr lang="ru-RU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С января по сентябрь исчислен</a:t>
                </a:r>
                <a:r>
                  <a:rPr lang="en-US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и удержан</a:t>
                </a:r>
                <a:r>
                  <a:rPr lang="en-US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НДФЛ по ставке 13% в размере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sz="2000" b="0" i="0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</a:rPr>
                          <m:t>510 0</m:t>
                        </m:r>
                        <m: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</a:rPr>
                          <m:t>00 руб. </m:t>
                        </m:r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</a:rPr>
                          <m:t> − 34 800 руб.</m:t>
                        </m:r>
                      </m:e>
                    </m:d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13%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61 776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i="1" dirty="0">
                  <a:solidFill>
                    <a:srgbClr val="8D6FAB"/>
                  </a:solidFill>
                </a:endParaRPr>
              </a:p>
              <a:p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На 06.10 работник стал </a:t>
                </a:r>
                <a:r>
                  <a:rPr lang="ru-RU" dirty="0" smtClean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нерезидентом.</a:t>
                </a:r>
                <a:endParaRPr lang="ru-RU" sz="2000" i="1" dirty="0">
                  <a:solidFill>
                    <a:srgbClr val="8D6FAB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339" y="1000461"/>
                <a:ext cx="10612922" cy="5463401"/>
              </a:xfrm>
              <a:blipFill>
                <a:blip r:embed="rId3"/>
                <a:stretch>
                  <a:fillRect l="-919" t="-1563" r="-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 dirty="0"/>
              <a:t>Заполнение НДФЛ-отчетности, когда работник стал нерезидентом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8339" y="1000461"/>
                <a:ext cx="10612922" cy="5463401"/>
              </a:xfrm>
            </p:spPr>
            <p:txBody>
              <a:bodyPr>
                <a:noAutofit/>
              </a:bodyPr>
              <a:lstStyle/>
              <a:p>
                <a:pPr indent="450215" algn="just"/>
                <a:r>
                  <a:rPr lang="ru-RU" b="1" dirty="0">
                    <a:solidFill>
                      <a:srgbClr val="50236E"/>
                    </a:solidFill>
                    <a:effectLst/>
                    <a:ea typeface="Times New Roman" panose="02020603050405020304" pitchFamily="18" charset="0"/>
                  </a:rPr>
                  <a:t>Пересчет налога с начала года и взыскание долга.</a:t>
                </a:r>
                <a:r>
                  <a:rPr lang="ru-RU" dirty="0">
                    <a:solidFill>
                      <a:srgbClr val="50236E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В регистре по НДФЛ по работнику на 06.10.2023 – дату выплаты зарплаты нужно:</a:t>
                </a:r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исчислить НДФЛ по ставке 30% с выплачиваемой зарплаты:</a:t>
                </a:r>
                <a14:m>
                  <m:oMath xmlns:m="http://schemas.openxmlformats.org/officeDocument/2006/math">
                    <m:r>
                      <a:rPr lang="ru-RU" sz="2000" b="0" i="0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30 000 руб. </m:t>
                    </m:r>
                    <m:r>
                      <a:rPr lang="en-US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%=9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пересчитать НДФЛ с начала года по каждой выплате по ставке 30% без предоставления детских вычетов: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000 руб. </m:t>
                    </m:r>
                    <m:r>
                      <a:rPr lang="en-US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×30%=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153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000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определить сумму долга по НДФЛ:</a:t>
                </a:r>
                <a14:m>
                  <m:oMath xmlns:m="http://schemas.openxmlformats.org/officeDocument/2006/math">
                    <m:r>
                      <a:rPr lang="ru-RU" sz="2000" b="0" i="0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153 000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ru-RU" sz="2000" b="0" i="1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− 61 776 руб. 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91 224 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р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ассчитать сумму долга, которую можно удержать из зарплаты:</a:t>
                </a:r>
                <a:r>
                  <a:rPr lang="ru-RU" sz="2400" b="0" dirty="0">
                    <a:solidFill>
                      <a:srgbClr val="8D6FAB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30 000</m:t>
                        </m:r>
                        <m: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руб</m:t>
                        </m:r>
                        <m: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en-US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− 9 000 руб.</m:t>
                        </m:r>
                      </m:e>
                    </m:d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х 20%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4 200 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dirty="0">
                    <a:effectLst/>
                    <a:ea typeface="Times New Roman" panose="02020603050405020304" pitchFamily="18" charset="0"/>
                  </a:rPr>
                  <a:t>выплатить работнику </a:t>
                </a:r>
                <a:r>
                  <a:rPr lang="ru-RU" dirty="0"/>
                  <a:t>зарплату, удержав из нее НДФЛ с текущей выплаты и часть долга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000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2000" b="0" i="1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9 000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руб. </m:t>
                    </m:r>
                    <m:r>
                      <a:rPr lang="ru-RU" sz="2000" b="0" i="1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− 4 200 руб.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определить оставшуюся сумму долга:  </a:t>
                </a:r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1 224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ru-RU" sz="2000" b="0" i="1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− 4 200 руб. 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87 024 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ea typeface="Times New Roman" panose="02020603050405020304" pitchFamily="18" charset="0"/>
                  </a:rPr>
                  <a:t>Н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а конец 2023 года  останется неудержанный НДФЛ: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87 024</m:t>
                        </m:r>
                        <m: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руб. </m:t>
                        </m:r>
                        <m:r>
                          <a:rPr lang="en-US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25 2</m:t>
                        </m:r>
                        <m:r>
                          <a:rPr lang="ru-RU" sz="2000" i="1" dirty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 руб.</m:t>
                        </m:r>
                        <m:r>
                          <a:rPr lang="ru-RU" sz="2000" b="0" i="1" dirty="0" smtClean="0">
                            <a:solidFill>
                              <a:srgbClr val="8D6F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(4 200 руб.  х 6 выплат с 21.10 по 29.12</m:t>
                        </m:r>
                      </m:e>
                    </m:d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824 </m:t>
                    </m:r>
                    <m:r>
                      <a:rPr lang="ru-RU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руб</m:t>
                    </m:r>
                    <m:r>
                      <a:rPr lang="en-US" sz="2000" i="1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i="1" dirty="0">
                  <a:solidFill>
                    <a:srgbClr val="8D6FAB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339" y="1000461"/>
                <a:ext cx="10612922" cy="5463401"/>
              </a:xfrm>
              <a:blipFill>
                <a:blip r:embed="rId3"/>
                <a:stretch>
                  <a:fillRect l="-919" t="-1563" r="-862" b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76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 dirty="0"/>
              <a:t>Заполнение НДФЛ-отчетности, когда работник стал нерезидентом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539" y="1108350"/>
            <a:ext cx="10612922" cy="546340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50236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b="1" dirty="0">
                <a:solidFill>
                  <a:srgbClr val="50236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правка о доходах (приложение № 1 к расчету). </a:t>
            </a:r>
            <a:endParaRPr lang="ru-RU" b="1" dirty="0">
              <a:solidFill>
                <a:srgbClr val="50236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65565" y="1761064"/>
            <a:ext cx="3183987" cy="906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НДФЛ по ставке 30%:</a:t>
            </a:r>
          </a:p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720 000 руб. Х 30%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A106CB-4036-9C59-8943-C23C261DFB40}"/>
              </a:ext>
            </a:extLst>
          </p:cNvPr>
          <p:cNvSpPr/>
          <p:nvPr/>
        </p:nvSpPr>
        <p:spPr>
          <a:xfrm>
            <a:off x="7779225" y="5241360"/>
            <a:ext cx="3570327" cy="1263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Определять расчетным путем сумму дохода, с которой не удержан НДФЛ, не нужно. Можно указать  общую сумму дохода за 2023 год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endParaRPr lang="ru-RU" sz="1500" dirty="0">
              <a:solidFill>
                <a:srgbClr val="8D6FAB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961C1C-39F0-5C6B-EC0B-716CA86BD6CD}"/>
              </a:ext>
            </a:extLst>
          </p:cNvPr>
          <p:cNvSpPr/>
          <p:nvPr/>
        </p:nvSpPr>
        <p:spPr>
          <a:xfrm>
            <a:off x="7395561" y="2987782"/>
            <a:ext cx="4059809" cy="1933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НДФЛ, который удержан в 2023 году: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13% с января по сентябрь – 61 776 руб.;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 30% с октября по декабрь – 63 000 руб. (9 000 руб. х 7 выплат);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долг с октября по декабрь – 29 400 руб. (4200 руб. х 7 выплат)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EAC57-6A27-1D77-8635-86368FE1A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9" t="23670" r="40317" b="8640"/>
          <a:stretch/>
        </p:blipFill>
        <p:spPr bwMode="auto">
          <a:xfrm>
            <a:off x="842448" y="1624084"/>
            <a:ext cx="6451543" cy="4947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8A0A3DC-B112-2EEA-4C5F-CD383AA802E9}"/>
              </a:ext>
            </a:extLst>
          </p:cNvPr>
          <p:cNvCxnSpPr/>
          <p:nvPr/>
        </p:nvCxnSpPr>
        <p:spPr>
          <a:xfrm flipH="1">
            <a:off x="3944203" y="2531322"/>
            <a:ext cx="4221362" cy="1382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0FE2F98-5007-F160-00D7-9BD8779B9AE3}"/>
              </a:ext>
            </a:extLst>
          </p:cNvPr>
          <p:cNvCxnSpPr>
            <a:cxnSpLocks/>
          </p:cNvCxnSpPr>
          <p:nvPr/>
        </p:nvCxnSpPr>
        <p:spPr>
          <a:xfrm flipH="1">
            <a:off x="7083188" y="3840050"/>
            <a:ext cx="354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6511CC9-23F8-F52E-FA3A-0DF6D00A02F8}"/>
              </a:ext>
            </a:extLst>
          </p:cNvPr>
          <p:cNvCxnSpPr/>
          <p:nvPr/>
        </p:nvCxnSpPr>
        <p:spPr>
          <a:xfrm flipH="1">
            <a:off x="7083188" y="6100131"/>
            <a:ext cx="709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4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 dirty="0"/>
              <a:t>Заполнение НДФЛ-отчетности, когда работник стал нерезидентом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539" y="1108350"/>
            <a:ext cx="10612922" cy="546340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50236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Раздел 2 расчета 6-НДФЛ за 2023 год по работнику, ставшему нерезидентом</a:t>
            </a:r>
            <a:r>
              <a:rPr lang="ru-RU" b="1" dirty="0">
                <a:solidFill>
                  <a:srgbClr val="50236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50236E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9B39838-25CF-7EC8-735E-06D512BEB133}"/>
              </a:ext>
            </a:extLst>
          </p:cNvPr>
          <p:cNvSpPr/>
          <p:nvPr/>
        </p:nvSpPr>
        <p:spPr>
          <a:xfrm>
            <a:off x="8024885" y="3717751"/>
            <a:ext cx="3328916" cy="1924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Контрольными соотношениями предусмотрена </a:t>
            </a:r>
            <a:r>
              <a:rPr lang="ru-RU" sz="1500" dirty="0" err="1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взаимоувязка</a:t>
            </a: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и равенство данных раздела 2 годового расчета 6-НДФЛ и справок о доходах по всем физлицам  (Письмо ФНС от 18.02.2022 № БС-4-11/1981</a:t>
            </a:r>
            <a:r>
              <a:rPr lang="en-US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@ (</a:t>
            </a: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КС 1.2, 1.5, 1.19, 1.10, 1.26))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E8A3A-3A3E-ACAE-6BBD-D1D3A6046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0" t="23671" r="41473" b="8216"/>
          <a:stretch/>
        </p:blipFill>
        <p:spPr bwMode="auto">
          <a:xfrm>
            <a:off x="939372" y="1557723"/>
            <a:ext cx="5788973" cy="5014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CCCB82F-9E3A-C02C-85AE-B8B7C667F7E8}"/>
              </a:ext>
            </a:extLst>
          </p:cNvPr>
          <p:cNvCxnSpPr/>
          <p:nvPr/>
        </p:nvCxnSpPr>
        <p:spPr>
          <a:xfrm flipH="1" flipV="1">
            <a:off x="6591869" y="2988860"/>
            <a:ext cx="1433015" cy="1132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BA113AD-5448-5A5A-6F4F-99756165FA4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6564573" y="4679918"/>
            <a:ext cx="1460312" cy="87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561BBEC-B383-01CD-7F9C-48341757EDE7}"/>
              </a:ext>
            </a:extLst>
          </p:cNvPr>
          <p:cNvCxnSpPr/>
          <p:nvPr/>
        </p:nvCxnSpPr>
        <p:spPr>
          <a:xfrm flipH="1">
            <a:off x="6564573" y="5554639"/>
            <a:ext cx="1460311" cy="80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6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 dirty="0"/>
              <a:t>Заполнение НДФЛ-отчетности, когда работник стал нерезидентом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539" y="1108350"/>
            <a:ext cx="10612922" cy="546340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50236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Раздел 1 расчета 6-НДФЛ за 2023 год по работнику, ставшему нерезидентом</a:t>
            </a:r>
            <a:r>
              <a:rPr lang="ru-RU" b="1" dirty="0">
                <a:solidFill>
                  <a:srgbClr val="50236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50236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2ABAD-AC2E-A52B-40A4-39EB8526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" t="25903" r="44866" b="21840"/>
          <a:stretch/>
        </p:blipFill>
        <p:spPr bwMode="auto">
          <a:xfrm>
            <a:off x="689028" y="1964293"/>
            <a:ext cx="6803594" cy="3917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893B37-9939-1584-0790-D8F08C727B37}"/>
              </a:ext>
            </a:extLst>
          </p:cNvPr>
          <p:cNvSpPr/>
          <p:nvPr/>
        </p:nvSpPr>
        <p:spPr>
          <a:xfrm>
            <a:off x="7293991" y="2837657"/>
            <a:ext cx="4059809" cy="1543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НДФЛ, удержанный с 23.09 по 22.10: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30% из зарплаты, выплаченной 6 и 20 октября – 18 000 руб. (9 000 руб. х 2);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долг </a:t>
            </a: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из зарплаты, выплаченной 6 и 20 октября – 8 400 руб. (4200 руб. х 2)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FECD4B-B3E9-2EBC-79BC-B4DF4DF6CE34}"/>
              </a:ext>
            </a:extLst>
          </p:cNvPr>
          <p:cNvCxnSpPr/>
          <p:nvPr/>
        </p:nvCxnSpPr>
        <p:spPr>
          <a:xfrm flipH="1">
            <a:off x="6223379" y="3840050"/>
            <a:ext cx="1070612" cy="48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6AC198-6B5A-E71E-B865-B722BE467645}"/>
              </a:ext>
            </a:extLst>
          </p:cNvPr>
          <p:cNvSpPr/>
          <p:nvPr/>
        </p:nvSpPr>
        <p:spPr>
          <a:xfrm>
            <a:off x="7293990" y="4557095"/>
            <a:ext cx="4059809" cy="1543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НДФЛ, удержанный с 23.12 по 31.12: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30% из зарплаты, выплаченной 29 декабря – 9 000 руб.;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8D6FAB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долг из зарплаты, выплаченной 29 декабря  – 4200 руб. 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DE91DE0-7484-2172-7C6C-4A6CF0DFAEF8}"/>
              </a:ext>
            </a:extLst>
          </p:cNvPr>
          <p:cNvCxnSpPr/>
          <p:nvPr/>
        </p:nvCxnSpPr>
        <p:spPr>
          <a:xfrm flipH="1">
            <a:off x="6223379" y="5595582"/>
            <a:ext cx="1070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78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г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40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11303</TotalTime>
  <Words>942</Words>
  <Application>Microsoft Office PowerPoint</Application>
  <PresentationFormat>Широкоэкранный</PresentationFormat>
  <Paragraphs>76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Тема гк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Алексеева Елена Анатольевна</cp:lastModifiedBy>
  <cp:revision>829</cp:revision>
  <dcterms:created xsi:type="dcterms:W3CDTF">2022-05-22T12:20:38Z</dcterms:created>
  <dcterms:modified xsi:type="dcterms:W3CDTF">2023-11-02T15:51:38Z</dcterms:modified>
</cp:coreProperties>
</file>