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2" r:id="rId2"/>
  </p:sldMasterIdLst>
  <p:notesMasterIdLst>
    <p:notesMasterId r:id="rId5"/>
  </p:notesMasterIdLst>
  <p:handoutMasterIdLst>
    <p:handoutMasterId r:id="rId6"/>
  </p:handoutMasterIdLst>
  <p:sldIdLst>
    <p:sldId id="762" r:id="rId3"/>
    <p:sldId id="763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2B2B238-2913-4008-9088-17A27468866F}">
          <p14:sldIdLst>
            <p14:sldId id="762"/>
            <p14:sldId id="76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вгения" initials="Е" lastIdx="15" clrIdx="0">
    <p:extLst>
      <p:ext uri="{19B8F6BF-5375-455C-9EA6-DF929625EA0E}">
        <p15:presenceInfo xmlns:p15="http://schemas.microsoft.com/office/powerpoint/2012/main" userId="Евгения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236E"/>
    <a:srgbClr val="E8E2EE"/>
    <a:srgbClr val="8D6FAB"/>
    <a:srgbClr val="C6B7D5"/>
    <a:srgbClr val="E5DEE3"/>
    <a:srgbClr val="FCE5E3"/>
    <a:srgbClr val="E4E4E8"/>
    <a:srgbClr val="E6E0EB"/>
    <a:srgbClr val="9966FF"/>
    <a:srgbClr val="764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6163" autoAdjust="0"/>
  </p:normalViewPr>
  <p:slideViewPr>
    <p:cSldViewPr snapToGrid="0">
      <p:cViewPr varScale="1">
        <p:scale>
          <a:sx n="72" d="100"/>
          <a:sy n="72" d="100"/>
        </p:scale>
        <p:origin x="51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1" d="100"/>
          <a:sy n="81" d="100"/>
        </p:scale>
        <p:origin x="3180" y="3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290DA9-5C82-41C2-9ABC-5E213CFCBA2C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EA69FD-619B-43E3-97BD-AC581237EC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43246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6FC64A-9265-4364-8EF6-C8B55523F3AA}" type="datetimeFigureOut">
              <a:rPr lang="ru-RU" smtClean="0"/>
              <a:t>18.01.2024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3C1802-43F1-4CB0-8A95-CD6ACD8B61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876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glavkniga.ru/elver/2022/24/6232" TargetMode="Externa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рограмма вебинар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 userDrawn="1"/>
        </p:nvSpPr>
        <p:spPr>
          <a:xfrm>
            <a:off x="839788" y="603411"/>
            <a:ext cx="10515600" cy="1087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rgbClr val="50236E"/>
                </a:solidFill>
                <a:latin typeface="+mn-lt"/>
              </a:rPr>
              <a:t>Программа </a:t>
            </a:r>
            <a:r>
              <a:rPr lang="ru-RU" dirty="0" err="1" smtClean="0">
                <a:solidFill>
                  <a:srgbClr val="50236E"/>
                </a:solidFill>
                <a:latin typeface="+mn-lt"/>
              </a:rPr>
              <a:t>вебинара</a:t>
            </a:r>
            <a:endParaRPr lang="ru-RU" dirty="0">
              <a:solidFill>
                <a:srgbClr val="50236E"/>
              </a:solidFill>
              <a:latin typeface="+mn-lt"/>
            </a:endParaRPr>
          </a:p>
        </p:txBody>
      </p:sp>
      <p:sp>
        <p:nvSpPr>
          <p:cNvPr id="6" name="Объект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10448642" cy="4498975"/>
          </a:xfrm>
        </p:spPr>
        <p:txBody>
          <a:bodyPr numCol="2" spcCol="360000">
            <a:noAutofit/>
          </a:bodyPr>
          <a:lstStyle>
            <a:lvl1pPr marL="342900" indent="-342900" defTabSz="914400">
              <a:defRPr/>
            </a:lvl1pPr>
          </a:lstStyle>
          <a:p>
            <a:pPr marL="342900" indent="-34290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521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ТИЛЕЙ ЗАГОЛОВКОВ И ТЕКС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pPr>
              <a:lnSpc>
                <a:spcPts val="4400"/>
              </a:lnSpc>
            </a:pPr>
            <a:r>
              <a:rPr lang="ru-RU" sz="4400" b="1" dirty="0" smtClean="0">
                <a:solidFill>
                  <a:srgbClr val="50236E"/>
                </a:solidFill>
              </a:rPr>
              <a:t>Заголовок 1 Страховые взносы: заполняем РСВ</a:t>
            </a:r>
          </a:p>
          <a:p>
            <a:pPr>
              <a:lnSpc>
                <a:spcPts val="4400"/>
              </a:lnSpc>
            </a:pPr>
            <a:r>
              <a:rPr lang="ru-RU" sz="3800" dirty="0">
                <a:solidFill>
                  <a:srgbClr val="50236E"/>
                </a:solidFill>
              </a:rPr>
              <a:t>Заголовок 2 Компенсация за задержку зарплаты </a:t>
            </a:r>
            <a:endParaRPr lang="ru-RU" sz="4400" b="1" dirty="0" smtClean="0">
              <a:solidFill>
                <a:srgbClr val="50236E"/>
              </a:solidFill>
            </a:endParaRPr>
          </a:p>
          <a:p>
            <a:r>
              <a:rPr lang="ru-RU" b="1" dirty="0" smtClean="0">
                <a:solidFill>
                  <a:srgbClr val="50236E"/>
                </a:solidFill>
              </a:rPr>
              <a:t>Заголовок 3 Позиция Минфина</a:t>
            </a:r>
          </a:p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самостоятельно подать 3-НДФЛ и заплатить налог.</a:t>
            </a:r>
          </a:p>
          <a:p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4: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работник уехал за границу в середине года и к концу 2022 г. стал нерезидентом. Нужно: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пересчитать НДФЛ с доходов, выплаченных за период работы в РФ, по ставке 30% вместо 13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%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968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ТАБЛИ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Ситуация </a:t>
            </a:r>
            <a:r>
              <a:rPr lang="ru-RU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3: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Дистанционный сотрудник, работавший за рубежом, до конца 2022 г. вернулся в РФ.</a:t>
            </a:r>
          </a:p>
          <a:p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→ С месяца, в котором физлицо вернулось в РФ, российская организация-работодатель должна выполнять обязанности налогового агента по НДФЛ. → По доходам, полученным за период работы за границей, работник должен 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самостоятельно 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подать 3-НДФЛ и заплатить налог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58608556"/>
              </p:ext>
            </p:extLst>
          </p:nvPr>
        </p:nvGraphicFramePr>
        <p:xfrm>
          <a:off x="838199" y="3429000"/>
          <a:ext cx="10515600" cy="27071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362">
                  <a:extLst>
                    <a:ext uri="{9D8B030D-6E8A-4147-A177-3AD203B41FA5}">
                      <a16:colId xmlns:a16="http://schemas.microsoft.com/office/drawing/2014/main" val="1678515630"/>
                    </a:ext>
                  </a:extLst>
                </a:gridCol>
                <a:gridCol w="5510038">
                  <a:extLst>
                    <a:ext uri="{9D8B030D-6E8A-4147-A177-3AD203B41FA5}">
                      <a16:colId xmlns:a16="http://schemas.microsoft.com/office/drawing/2014/main" val="12202147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73430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Код дохода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Расшифровка</a:t>
                      </a:r>
                      <a:endParaRPr lang="ru-RU" sz="1500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</a:rPr>
                        <a:t>Пояснение</a:t>
                      </a: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0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2721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 (за исключением имущества, полученного в порядке дарения, налоговая база по которому определяется в соответствии с пунктом 6 статьи 210 Кодекса)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1500" dirty="0"/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Указывается: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ценных бумаг, полученных физлицами в порядке дарения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 smtClean="0">
                          <a:effectLst/>
                        </a:rPr>
                        <a:t>- стоимость любого имущества, полученного в порядке дарения физлицами – нерезидентами РФ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654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500" dirty="0" smtClean="0"/>
                        <a:t>2720</a:t>
                      </a:r>
                      <a:endParaRPr lang="ru-RU" sz="1500" dirty="0"/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effectLst/>
                        </a:rPr>
                        <a:t>Стоимость имущества, полученного в порядке дарения, налоговая база, по которому определяется в соответствии с пунктом 6 статьи 210 Кодекса</a:t>
                      </a:r>
                      <a:endParaRPr lang="ru-RU" sz="15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</a:rPr>
                        <a:t>Все прочие подарки</a:t>
                      </a:r>
                      <a:endParaRPr lang="ru-RU" sz="1600" dirty="0" smtClean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rgbClr val="8D6FAB">
                        <a:alpha val="1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490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5468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ФОРМУ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</p:spPr>
            <p:txBody>
              <a:bodyPr>
                <a:noAutofit/>
              </a:bodyPr>
              <a:lstStyle/>
              <a:p>
                <a:r>
                  <a:rPr lang="ru-RU" dirty="0" smtClean="0"/>
                  <a:t>3</a:t>
                </a:r>
                <a:r>
                  <a:rPr lang="ru-RU" dirty="0"/>
                  <a:t>. Начиная с ноября </a:t>
                </a:r>
                <a:r>
                  <a:rPr lang="ru-RU" dirty="0" err="1"/>
                  <a:t>доудерживаем</a:t>
                </a:r>
                <a:r>
                  <a:rPr lang="ru-RU" dirty="0"/>
                  <a:t> НДФЛ из последующих выплат этому работнику. Соблюдаем ограничение – удержания не могут превышать 20% от начисленной суммы (п. 4 ст. 226 НК РФ; ст. 138 ТК РФ</a:t>
                </a:r>
                <a:r>
                  <a:rPr lang="ru-RU" dirty="0" smtClean="0"/>
                  <a:t>):</a:t>
                </a:r>
                <a:endParaRPr lang="en-US" sz="2000" i="1" dirty="0" smtClean="0"/>
              </a:p>
              <a:p>
                <a:pPr>
                  <a:lnSpc>
                    <a:spcPts val="2400"/>
                  </a:lnSpc>
                  <a:spcBef>
                    <a:spcPts val="1200"/>
                  </a:spcBef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− 30 000 руб</m:t>
                          </m:r>
                          <m:r>
                            <a:rPr lang="en-US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.</m:t>
                          </m:r>
                          <m:r>
                            <a:rPr lang="ru-RU" sz="2000" i="1">
                              <a:solidFill>
                                <a:srgbClr val="8D6FAB"/>
                              </a:solidFill>
                              <a:latin typeface="Cambria Math" panose="02040503050406030204" pitchFamily="18" charset="0"/>
                            </a:rPr>
                            <m:t>  ×30%</m:t>
                          </m:r>
                        </m:e>
                      </m:d>
                      <m:r>
                        <a:rPr lang="ru-RU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×20%=4 200 руб</m:t>
                      </m:r>
                      <m:r>
                        <a:rPr lang="en-US" sz="2000" i="1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</m:oMath>
                  </m:oMathPara>
                </a14:m>
                <a:endParaRPr lang="ru-RU" sz="2000" i="1" dirty="0">
                  <a:solidFill>
                    <a:srgbClr val="8D6FAB"/>
                  </a:solidFill>
                </a:endParaRPr>
              </a:p>
              <a:p>
                <a:r>
                  <a:rPr lang="ru-RU" dirty="0" smtClean="0"/>
                  <a:t>4</a:t>
                </a:r>
                <a:r>
                  <a:rPr lang="ru-RU" dirty="0"/>
                  <a:t>. Рассчитываем сумму неудержанного налога по состоянию на 31.12.2022:</a:t>
                </a:r>
              </a:p>
              <a:p>
                <a:pPr>
                  <a:lnSpc>
                    <a:spcPts val="24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51 000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− 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4 200 руб.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ru-RU" sz="2000" i="1" dirty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2 мес. </m:t>
                      </m:r>
                      <m:r>
                        <a:rPr lang="en-US" sz="2000" b="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ru-RU" sz="2000" i="1" dirty="0" smtClean="0">
                          <a:solidFill>
                            <a:srgbClr val="8D6FAB"/>
                          </a:solidFill>
                          <a:latin typeface="Cambria Math" panose="02040503050406030204" pitchFamily="18" charset="0"/>
                        </a:rPr>
                        <m:t>42 600 руб.</m:t>
                      </m:r>
                    </m:oMath>
                  </m:oMathPara>
                </a14:m>
                <a:endParaRPr lang="ru-RU" sz="2000" dirty="0">
                  <a:solidFill>
                    <a:srgbClr val="8D6FAB"/>
                  </a:solidFill>
                </a:endParaRPr>
              </a:p>
              <a:p>
                <a:r>
                  <a:rPr lang="ru-RU" dirty="0"/>
                  <a:t>5. В 6-НДФЛ за 2022 г. (Письмо ФНС от 30.04.2021 № БС-4-11/6168@):</a:t>
                </a:r>
              </a:p>
              <a:p>
                <a:pPr lvl="1"/>
                <a:r>
                  <a:rPr lang="ru-RU" dirty="0"/>
                  <a:t>в разделе 1 в поле 020 отражаем удержанные за октябрь-декабрь суммы НДФЛ с учетом перерасчета</a:t>
                </a:r>
                <a:r>
                  <a:rPr lang="ru-RU" dirty="0" smtClean="0"/>
                  <a:t>:</a:t>
                </a:r>
                <a: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  <a:t/>
                </a:r>
                <a:br>
                  <a:rPr lang="en-US" sz="2000" i="1" dirty="0" smtClean="0">
                    <a:solidFill>
                      <a:srgbClr val="8D6FAB"/>
                    </a:solidFill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000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 мес.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30% + 4 200 руб. </m:t>
                    </m:r>
                    <m:r>
                      <a:rPr lang="en-US" sz="2000" b="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2 мес. </m:t>
                    </m:r>
                    <m:r>
                      <a:rPr lang="ru-RU" sz="2000" i="1" dirty="0" smtClean="0">
                        <a:solidFill>
                          <a:srgbClr val="8D6FAB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ru-RU" sz="2000" i="1" dirty="0">
                        <a:solidFill>
                          <a:srgbClr val="8D6FAB"/>
                        </a:solidFill>
                        <a:latin typeface="Cambria Math" panose="02040503050406030204" pitchFamily="18" charset="0"/>
                      </a:rPr>
                      <m:t>35 400</m:t>
                    </m:r>
                  </m:oMath>
                </a14:m>
                <a:endParaRPr lang="ru-RU" sz="2000" dirty="0">
                  <a:solidFill>
                    <a:srgbClr val="8D6FAB"/>
                  </a:solidFill>
                  <a:latin typeface="Cambria Math" panose="02040503050406030204" pitchFamily="18" charset="0"/>
                </a:endParaRPr>
              </a:p>
              <a:p>
                <a:pPr lvl="1"/>
                <a:r>
                  <a:rPr lang="ru-RU" dirty="0"/>
                  <a:t>в разделе 2 по ставке 30% отражаем итоговые показатели по работнику:</a:t>
                </a:r>
              </a:p>
              <a:p>
                <a:pPr>
                  <a:lnSpc>
                    <a:spcPts val="2400"/>
                  </a:lnSpc>
                </a:pPr>
                <a:endParaRPr lang="ru-RU" dirty="0"/>
              </a:p>
            </p:txBody>
          </p:sp>
        </mc:Choice>
        <mc:Fallback xmlns="">
          <p:sp>
            <p:nvSpPr>
              <p:cNvPr id="4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199" y="1021157"/>
                <a:ext cx="10515600" cy="5442705"/>
              </a:xfrm>
              <a:blipFill>
                <a:blip r:embed="rId2"/>
                <a:stretch>
                  <a:fillRect l="-870" t="-1570" r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65061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dirty="0" smtClean="0"/>
              <a:t>Страховые взносы: заполняем РСВ, ПСВ, ЕФС-1</a:t>
            </a:r>
            <a:endParaRPr lang="ru-RU" dirty="0"/>
          </a:p>
        </p:txBody>
      </p:sp>
      <p:sp>
        <p:nvSpPr>
          <p:cNvPr id="4" name="Текст 2"/>
          <p:cNvSpPr>
            <a:spLocks noGrp="1"/>
          </p:cNvSpPr>
          <p:nvPr>
            <p:ph idx="1"/>
          </p:nvPr>
        </p:nvSpPr>
        <p:spPr>
          <a:xfrm>
            <a:off x="838199" y="1021157"/>
            <a:ext cx="10515600" cy="54427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1962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РАЗЕЦ ССЫЛКИ НА СТАТ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grpSp>
        <p:nvGrpSpPr>
          <p:cNvPr id="4" name="Группа 3"/>
          <p:cNvGrpSpPr/>
          <p:nvPr userDrawn="1"/>
        </p:nvGrpSpPr>
        <p:grpSpPr>
          <a:xfrm>
            <a:off x="838200" y="5318272"/>
            <a:ext cx="10515600" cy="1200329"/>
            <a:chOff x="838200" y="5318272"/>
            <a:chExt cx="10515600" cy="1200329"/>
          </a:xfrm>
        </p:grpSpPr>
        <p:sp>
          <p:nvSpPr>
            <p:cNvPr id="5" name="TextBox 4"/>
            <p:cNvSpPr txBox="1"/>
            <p:nvPr/>
          </p:nvSpPr>
          <p:spPr>
            <a:xfrm>
              <a:off x="838200" y="5318272"/>
              <a:ext cx="10515600" cy="1200329"/>
            </a:xfrm>
            <a:prstGeom prst="rect">
              <a:avLst/>
            </a:prstGeom>
            <a:solidFill>
              <a:srgbClr val="50236E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Статья </a:t>
              </a:r>
              <a:r>
                <a:rPr lang="ru-RU" sz="2400" b="1" dirty="0"/>
                <a:t>«Особые налоговые правила для ДНР, ЛНР, Запорожской и Херсонской областей» </a:t>
              </a:r>
              <a:r>
                <a:rPr lang="ru-RU" sz="2400" dirty="0"/>
                <a:t>в ГК 2022, № 24 </a:t>
              </a:r>
              <a:r>
                <a:rPr lang="ru-RU" sz="2400" dirty="0">
                  <a:hlinkClick r:id="rId2"/>
                </a:rPr>
                <a:t>https://glavkniga.ru/elver/2022/24/6232</a:t>
              </a:r>
              <a:r>
                <a:rPr lang="ru-RU" sz="2400" dirty="0"/>
                <a:t> </a:t>
              </a:r>
            </a:p>
          </p:txBody>
        </p:sp>
        <p:grpSp>
          <p:nvGrpSpPr>
            <p:cNvPr id="6" name="Группа 5"/>
            <p:cNvGrpSpPr/>
            <p:nvPr/>
          </p:nvGrpSpPr>
          <p:grpSpPr>
            <a:xfrm>
              <a:off x="963521" y="5374558"/>
              <a:ext cx="2728226" cy="400110"/>
              <a:chOff x="1559286" y="4473896"/>
              <a:chExt cx="2728226" cy="400110"/>
            </a:xfrm>
          </p:grpSpPr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59286" y="4497607"/>
                <a:ext cx="321909" cy="321909"/>
              </a:xfrm>
              <a:prstGeom prst="rect">
                <a:avLst/>
              </a:prstGeom>
            </p:spPr>
          </p:pic>
          <p:sp>
            <p:nvSpPr>
              <p:cNvPr id="8" name="Прямоугольник 7"/>
              <p:cNvSpPr/>
              <p:nvPr/>
            </p:nvSpPr>
            <p:spPr>
              <a:xfrm>
                <a:off x="1872620" y="4473896"/>
                <a:ext cx="2414892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>
                    <a:solidFill>
                      <a:srgbClr val="50236E"/>
                    </a:solidFill>
                  </a:rPr>
                  <a:t>Материалы по теме</a:t>
                </a:r>
              </a:p>
            </p:txBody>
          </p:sp>
        </p:grpSp>
      </p:grpSp>
      <p:grpSp>
        <p:nvGrpSpPr>
          <p:cNvPr id="9" name="Группа 8"/>
          <p:cNvGrpSpPr/>
          <p:nvPr userDrawn="1"/>
        </p:nvGrpSpPr>
        <p:grpSpPr>
          <a:xfrm>
            <a:off x="838200" y="4281951"/>
            <a:ext cx="10515600" cy="830997"/>
            <a:chOff x="893900" y="2202671"/>
            <a:chExt cx="10515600" cy="830997"/>
          </a:xfrm>
        </p:grpSpPr>
        <p:sp>
          <p:nvSpPr>
            <p:cNvPr id="10" name="TextBox 9"/>
            <p:cNvSpPr txBox="1"/>
            <p:nvPr/>
          </p:nvSpPr>
          <p:spPr>
            <a:xfrm>
              <a:off x="893900" y="2202671"/>
              <a:ext cx="10515600" cy="830997"/>
            </a:xfrm>
            <a:prstGeom prst="rect">
              <a:avLst/>
            </a:prstGeom>
            <a:solidFill>
              <a:srgbClr val="E94537">
                <a:alpha val="14118"/>
              </a:srgbClr>
            </a:solidFill>
          </p:spPr>
          <p:txBody>
            <a:bodyPr wrap="square" rtlCol="0">
              <a:spAutoFit/>
            </a:bodyPr>
            <a:lstStyle/>
            <a:p>
              <a:r>
                <a:rPr lang="ru-RU" sz="2400" b="1" dirty="0" smtClean="0">
                  <a:solidFill>
                    <a:srgbClr val="E6E0EB"/>
                  </a:solidFill>
                </a:rPr>
                <a:t>М</a:t>
              </a:r>
              <a:endParaRPr lang="ru-RU" sz="2800" b="1" dirty="0" smtClean="0">
                <a:solidFill>
                  <a:srgbClr val="E6E0EB"/>
                </a:solidFill>
              </a:endParaRPr>
            </a:p>
            <a:p>
              <a:r>
                <a:rPr lang="ru-RU" sz="2400" dirty="0"/>
                <a:t>Уведомление об исчисленных суммах налога на прибыль не подаем.</a:t>
              </a:r>
              <a:endParaRPr lang="ru-RU" sz="2400" dirty="0" smtClean="0"/>
            </a:p>
          </p:txBody>
        </p:sp>
        <p:grpSp>
          <p:nvGrpSpPr>
            <p:cNvPr id="11" name="Группа 10"/>
            <p:cNvGrpSpPr/>
            <p:nvPr/>
          </p:nvGrpSpPr>
          <p:grpSpPr>
            <a:xfrm>
              <a:off x="1002987" y="2258957"/>
              <a:ext cx="1250718" cy="400110"/>
              <a:chOff x="1002987" y="2258957"/>
              <a:chExt cx="1250718" cy="400110"/>
            </a:xfrm>
          </p:grpSpPr>
          <p:sp>
            <p:nvSpPr>
              <p:cNvPr id="12" name="Прямоугольник 11"/>
              <p:cNvSpPr/>
              <p:nvPr/>
            </p:nvSpPr>
            <p:spPr>
              <a:xfrm>
                <a:off x="1332555" y="2258957"/>
                <a:ext cx="921150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000" b="1" dirty="0" smtClean="0">
                    <a:solidFill>
                      <a:srgbClr val="E94537"/>
                    </a:solidFill>
                  </a:rPr>
                  <a:t>Важно</a:t>
                </a:r>
                <a:endParaRPr lang="ru-RU" sz="2000" b="1" dirty="0">
                  <a:solidFill>
                    <a:srgbClr val="E94537"/>
                  </a:solidFill>
                </a:endParaRPr>
              </a:p>
            </p:txBody>
          </p:sp>
          <p:pic>
            <p:nvPicPr>
              <p:cNvPr id="13" name="Рисунок 12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02987" y="2288035"/>
                <a:ext cx="329568" cy="329568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151356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1" y="2738401"/>
            <a:ext cx="12191999" cy="4119599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1107671" y="3339573"/>
            <a:ext cx="9511997" cy="2411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6000"/>
              </a:lnSpc>
            </a:pPr>
            <a:r>
              <a:rPr lang="ru-RU" sz="6000" b="1" dirty="0">
                <a:solidFill>
                  <a:schemeClr val="bg1"/>
                </a:solidFill>
                <a:latin typeface="+mj-lt"/>
              </a:rPr>
              <a:t>Готовимся к сдаче отчетности за </a:t>
            </a:r>
            <a:r>
              <a:rPr lang="en-US" sz="6000" b="1" dirty="0" smtClean="0">
                <a:solidFill>
                  <a:schemeClr val="bg1"/>
                </a:solidFill>
                <a:latin typeface="+mj-lt"/>
              </a:rPr>
              <a:t>II</a:t>
            </a: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квартал </a:t>
            </a:r>
            <a:endParaRPr lang="en-US" sz="6000" b="1" dirty="0">
              <a:solidFill>
                <a:schemeClr val="bg1"/>
              </a:solidFill>
              <a:latin typeface="+mj-lt"/>
            </a:endParaRPr>
          </a:p>
          <a:p>
            <a:pPr>
              <a:lnSpc>
                <a:spcPts val="6000"/>
              </a:lnSpc>
            </a:pPr>
            <a:r>
              <a:rPr lang="ru-RU" sz="6000" b="1" dirty="0" smtClean="0">
                <a:solidFill>
                  <a:schemeClr val="bg1"/>
                </a:solidFill>
                <a:latin typeface="+mj-lt"/>
              </a:rPr>
              <a:t>2023 </a:t>
            </a:r>
            <a:r>
              <a:rPr lang="ru-RU" sz="6000" b="1" dirty="0">
                <a:solidFill>
                  <a:schemeClr val="bg1"/>
                </a:solidFill>
                <a:latin typeface="+mj-lt"/>
              </a:rPr>
              <a:t>г.</a:t>
            </a: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7530057" y="2230202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М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Филимонова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,</a:t>
            </a:r>
            <a:endParaRPr lang="ru-RU" sz="12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9043666" y="2243139"/>
            <a:ext cx="1306512" cy="40229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200"/>
              </a:lnSpc>
            </a:pPr>
            <a:r>
              <a:rPr lang="ru-RU" sz="1200" dirty="0">
                <a:solidFill>
                  <a:srgbClr val="002060"/>
                </a:solidFill>
                <a:cs typeface="Times New Roman" panose="02020603050405020304" pitchFamily="18" charset="0"/>
              </a:rPr>
              <a:t>Е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А</a:t>
            </a:r>
            <a:r>
              <a:rPr lang="en-US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. </a:t>
            </a: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Шаронова</a:t>
            </a:r>
          </a:p>
          <a:p>
            <a:pPr>
              <a:lnSpc>
                <a:spcPts val="1200"/>
              </a:lnSpc>
            </a:pPr>
            <a:r>
              <a:rPr lang="ru-RU" sz="1200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ведущий эксперт</a:t>
            </a:r>
            <a:endParaRPr lang="ru-RU" sz="1200" dirty="0"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40379" y="2232575"/>
            <a:ext cx="1712841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 июля 2023 г</a:t>
            </a:r>
            <a:r>
              <a:rPr lang="en-US" b="1" dirty="0" smtClean="0">
                <a:solidFill>
                  <a:schemeClr val="bg1"/>
                </a:solidFill>
              </a:rPr>
              <a:t>.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3243467" y="2232575"/>
            <a:ext cx="716863" cy="369333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12:00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6096000" y="2232575"/>
            <a:ext cx="1059585" cy="369332"/>
          </a:xfrm>
          <a:prstGeom prst="rect">
            <a:avLst/>
          </a:prstGeom>
          <a:solidFill>
            <a:srgbClr val="00B8A6"/>
          </a:solidFill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</a:rPr>
              <a:t>Лекторы</a:t>
            </a:r>
            <a:endParaRPr lang="ru-RU" b="1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0379" y="588077"/>
            <a:ext cx="2135670" cy="65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46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3060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12192000" cy="590081"/>
          </a:xfrm>
          <a:prstGeom prst="rect">
            <a:avLst/>
          </a:prstGeom>
          <a:solidFill>
            <a:srgbClr val="76469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914405"/>
            <a:ext cx="1053999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Заголовок 1 </a:t>
            </a:r>
            <a:r>
              <a:rPr lang="ru-RU" dirty="0" err="1" smtClean="0"/>
              <a:t>ур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199" y="2239968"/>
            <a:ext cx="10515600" cy="42238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Текст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234183" y="112477"/>
            <a:ext cx="81196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00">
                <a:solidFill>
                  <a:schemeClr val="bg1"/>
                </a:solidFill>
              </a:defRPr>
            </a:lvl1pPr>
          </a:lstStyle>
          <a:p>
            <a:pPr algn="r"/>
            <a:r>
              <a:rPr lang="ru-RU" smtClean="0"/>
              <a:t>Образцы чего-то там</a:t>
            </a:r>
            <a:endParaRPr lang="ru-RU" dirty="0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28374"/>
            <a:ext cx="1098707" cy="335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99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9" r:id="rId2"/>
    <p:sldLayoutId id="2147483680" r:id="rId3"/>
    <p:sldLayoutId id="2147483681" r:id="rId4"/>
    <p:sldLayoutId id="2147483678" r:id="rId5"/>
    <p:sldLayoutId id="2147483685" r:id="rId6"/>
  </p:sldLayoutIdLst>
  <p:timing>
    <p:tnLst>
      <p:par>
        <p:cTn id="1" dur="indefinite" restart="never" nodeType="tmRoot"/>
      </p:par>
    </p:tnLst>
  </p:timing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50236E"/>
          </a:solidFill>
          <a:latin typeface="+mn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b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8287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Другие новшества – 2024 по взносам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3620"/>
            <a:ext cx="10515600" cy="5349664"/>
          </a:xfrm>
        </p:spPr>
        <p:txBody>
          <a:bodyPr/>
          <a:lstStyle/>
          <a:p>
            <a:pPr fontAlgn="base"/>
            <a:r>
              <a:rPr lang="ru-RU" sz="4000" b="1" dirty="0" smtClean="0">
                <a:solidFill>
                  <a:srgbClr val="50236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Другие новшества-2024 по взносам</a:t>
            </a:r>
            <a:endParaRPr lang="ru-RU" sz="4000" dirty="0" smtClean="0">
              <a:solidFill>
                <a:srgbClr val="50236E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ru-RU" sz="3500" b="1" dirty="0" smtClean="0">
                <a:solidFill>
                  <a:srgbClr val="50236E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500" b="1" dirty="0" smtClean="0">
                <a:solidFill>
                  <a:srgbClr val="50236E"/>
                </a:solidFill>
              </a:rPr>
              <a:t>Увеличилась </a:t>
            </a:r>
            <a:r>
              <a:rPr lang="ru-RU" sz="3500" b="1" dirty="0">
                <a:solidFill>
                  <a:srgbClr val="50236E"/>
                </a:solidFill>
              </a:rPr>
              <a:t>сумма взносов для ИП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dirty="0" smtClean="0"/>
              <a:t> Фиксированные </a:t>
            </a:r>
            <a:r>
              <a:rPr lang="ru-RU" dirty="0"/>
              <a:t>взносы ИП за себя за 2024 год – </a:t>
            </a:r>
            <a:r>
              <a:rPr lang="ru-RU" b="1" dirty="0"/>
              <a:t>49 500 руб. </a:t>
            </a:r>
            <a:r>
              <a:rPr lang="ru-RU" dirty="0"/>
              <a:t>По сравнению  с 2023 годом сумма больше на 3 658 руб. (п. 1.2 ст. 430 НК РФ в ред., действ. с 01.01.2024).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/>
              <a:t> Максимальный </a:t>
            </a:r>
            <a:r>
              <a:rPr lang="ru-RU" dirty="0"/>
              <a:t>размер дополнительных 1%-х взносов на ОПС – </a:t>
            </a:r>
            <a:r>
              <a:rPr lang="ru-RU" b="1" dirty="0"/>
              <a:t>277 571 руб. </a:t>
            </a:r>
            <a:r>
              <a:rPr lang="ru-RU" dirty="0"/>
              <a:t>Если за 2024 год доход ИП окажется более 300 000 руб., то с суммы превышения придется платить 1% взносов на ОПС. Но для них в НК установлен максимум. По сравнению с 2023 годом этот максимум увеличился на 20 510 руб. (подп.2 п. 1.2 ст. 430 НК РФ в ред., действ. с 01.01.2024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0131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234183" y="152400"/>
            <a:ext cx="8119617" cy="319790"/>
          </a:xfrm>
        </p:spPr>
        <p:txBody>
          <a:bodyPr/>
          <a:lstStyle/>
          <a:p>
            <a:pPr algn="r"/>
            <a:r>
              <a:rPr lang="ru-RU" dirty="0" smtClean="0"/>
              <a:t>Другие новшества – 2024 по взносам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3620"/>
            <a:ext cx="10515600" cy="5349664"/>
          </a:xfrm>
        </p:spPr>
        <p:txBody>
          <a:bodyPr/>
          <a:lstStyle/>
          <a:p>
            <a:pPr fontAlgn="base">
              <a:lnSpc>
                <a:spcPct val="88000"/>
              </a:lnSpc>
            </a:pPr>
            <a:r>
              <a:rPr lang="ru-RU" sz="3500" b="1" dirty="0" smtClean="0">
                <a:solidFill>
                  <a:srgbClr val="50236E"/>
                </a:solidFill>
                <a:cs typeface="Times New Roman" panose="02020603050405020304" pitchFamily="18" charset="0"/>
              </a:rPr>
              <a:t>2. В</a:t>
            </a:r>
            <a:r>
              <a:rPr lang="ru-RU" sz="3500" b="1" dirty="0" smtClean="0">
                <a:solidFill>
                  <a:srgbClr val="50236E"/>
                </a:solidFill>
              </a:rPr>
              <a:t>ыплаты </a:t>
            </a:r>
            <a:r>
              <a:rPr lang="ru-RU" sz="3500" b="1" dirty="0">
                <a:solidFill>
                  <a:srgbClr val="50236E"/>
                </a:solidFill>
              </a:rPr>
              <a:t>членам совета </a:t>
            </a:r>
            <a:r>
              <a:rPr lang="ru-RU" sz="3500" b="1" dirty="0" smtClean="0">
                <a:solidFill>
                  <a:srgbClr val="50236E"/>
                </a:solidFill>
              </a:rPr>
              <a:t>МКД – объект обложения взносами</a:t>
            </a:r>
          </a:p>
          <a:p>
            <a:pPr fontAlgn="base">
              <a:lnSpc>
                <a:spcPct val="88000"/>
              </a:lnSpc>
            </a:pPr>
            <a:r>
              <a:rPr lang="ru-RU" dirty="0"/>
              <a:t>С </a:t>
            </a:r>
            <a:r>
              <a:rPr lang="ru-RU" dirty="0" smtClean="0"/>
              <a:t>01.01.2024 вознаграждение </a:t>
            </a:r>
            <a:r>
              <a:rPr lang="ru-RU" dirty="0"/>
              <a:t>членами совета </a:t>
            </a:r>
            <a:r>
              <a:rPr lang="ru-RU" dirty="0" smtClean="0"/>
              <a:t>МКД (включая председателя МКД), </a:t>
            </a:r>
            <a:r>
              <a:rPr lang="ru-RU" dirty="0"/>
              <a:t>которое </a:t>
            </a:r>
            <a:r>
              <a:rPr lang="ru-RU" dirty="0" smtClean="0"/>
              <a:t>выплачивает </a:t>
            </a:r>
            <a:r>
              <a:rPr lang="ru-RU" dirty="0"/>
              <a:t>управляющая компания, </a:t>
            </a:r>
            <a:r>
              <a:rPr lang="ru-RU" dirty="0" smtClean="0"/>
              <a:t>отнесено </a:t>
            </a:r>
            <a:r>
              <a:rPr lang="ru-RU" dirty="0"/>
              <a:t>к выплатам в рамках трудовых </a:t>
            </a:r>
            <a:r>
              <a:rPr lang="ru-RU" dirty="0" smtClean="0"/>
              <a:t>отношений (</a:t>
            </a:r>
            <a:r>
              <a:rPr lang="ru-RU" dirty="0"/>
              <a:t>подп. 1 п. 1 ст. 420 НК РФ</a:t>
            </a:r>
            <a:r>
              <a:rPr lang="ru-RU" dirty="0" smtClean="0"/>
              <a:t>). </a:t>
            </a:r>
          </a:p>
          <a:p>
            <a:pPr fontAlgn="base">
              <a:lnSpc>
                <a:spcPct val="88000"/>
              </a:lnSpc>
            </a:pPr>
            <a:r>
              <a:rPr lang="ru-RU" dirty="0" smtClean="0"/>
              <a:t>Узаконена позиция контролирующих органов. Минфин считал, что взносы с вознаграждения председателю МКД начислять нужно (Письма </a:t>
            </a:r>
            <a:r>
              <a:rPr lang="ru-RU" dirty="0"/>
              <a:t>Минфина от 10.11.2023 № 03-15-05/107294, ФНС от 16.11.2023 № ЗГ-3-11/14923</a:t>
            </a:r>
            <a:r>
              <a:rPr lang="ru-RU" dirty="0" smtClean="0"/>
              <a:t>):</a:t>
            </a:r>
          </a:p>
          <a:p>
            <a:pPr fontAlgn="base">
              <a:lnSpc>
                <a:spcPct val="88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по ТК трудовые отношения </a:t>
            </a:r>
            <a:r>
              <a:rPr lang="ru-RU" dirty="0"/>
              <a:t>с членами совета МКД </a:t>
            </a:r>
            <a:r>
              <a:rPr lang="ru-RU" dirty="0" smtClean="0"/>
              <a:t>возникают в результате избрания на должность (независимо </a:t>
            </a:r>
            <a:r>
              <a:rPr lang="ru-RU" dirty="0"/>
              <a:t>от наличия трудовых </a:t>
            </a:r>
            <a:r>
              <a:rPr lang="ru-RU" dirty="0" smtClean="0"/>
              <a:t>договоров);</a:t>
            </a:r>
          </a:p>
          <a:p>
            <a:pPr fontAlgn="base">
              <a:lnSpc>
                <a:spcPct val="88000"/>
              </a:lnSpc>
              <a:buFont typeface="Wingdings" panose="05000000000000000000" pitchFamily="2" charset="2"/>
              <a:buChar char="ü"/>
            </a:pPr>
            <a:r>
              <a:rPr lang="ru-RU" dirty="0" smtClean="0"/>
              <a:t>УК, </a:t>
            </a:r>
            <a:r>
              <a:rPr lang="ru-RU" dirty="0"/>
              <a:t>которая за счет средств, полученных от собственников помещений 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smtClean="0"/>
              <a:t>МКД, выплачивает </a:t>
            </a:r>
            <a:r>
              <a:rPr lang="ru-RU" dirty="0"/>
              <a:t>вознаграждение, считается страхователем, а председатель совета МКД и члены совета МКД – застрахованными лицами по всем видам обязательного </a:t>
            </a:r>
            <a:r>
              <a:rPr lang="ru-RU" dirty="0" smtClean="0"/>
              <a:t>страхования.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138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гк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sz="4000" b="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15138</TotalTime>
  <Words>142</Words>
  <Application>Microsoft Office PowerPoint</Application>
  <PresentationFormat>Широкоэкранный</PresentationFormat>
  <Paragraphs>11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Wingdings</vt:lpstr>
      <vt:lpstr>Тема гк</vt:lpstr>
      <vt:lpstr>Специальное оформление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Алексеева Елена Анатольевна</cp:lastModifiedBy>
  <cp:revision>1484</cp:revision>
  <dcterms:created xsi:type="dcterms:W3CDTF">2022-05-22T12:20:38Z</dcterms:created>
  <dcterms:modified xsi:type="dcterms:W3CDTF">2024-01-17T21:55:30Z</dcterms:modified>
</cp:coreProperties>
</file>