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583" r:id="rId3"/>
    <p:sldId id="573" r:id="rId4"/>
    <p:sldId id="574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583"/>
            <p14:sldId id="573"/>
            <p14:sldId id="5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3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36E"/>
    <a:srgbClr val="F3F0F6"/>
    <a:srgbClr val="E6E0EB"/>
    <a:srgbClr val="DDD4E6"/>
    <a:srgbClr val="764696"/>
    <a:srgbClr val="8D6FAB"/>
    <a:srgbClr val="E94537"/>
    <a:srgbClr val="00B8A6"/>
    <a:srgbClr val="D9FFFB"/>
    <a:srgbClr val="ABF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9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>
              <a:solidFill>
                <a:srgbClr val="50236E"/>
              </a:solidFill>
            </a:endParaRPr>
          </a:p>
          <a:p>
            <a:r>
              <a:rPr lang="ru-RU" b="1" dirty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13%</a:t>
            </a: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2721</a:t>
                      </a: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2720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Все прочие подарки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/>
                  <a:t>3.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РФ):</a:t>
                </a:r>
                <a:endParaRPr lang="en-US" sz="2000" i="1" dirty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4.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перерасчета:</a:t>
                </a:r>
                <a: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dirty="0"/>
              <a:t>Страховые взносы: заполняем РСВ, ПСВ, ЕФС-1</a:t>
            </a:r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27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 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2023 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 июля 2023 г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12:00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Лекторы</a:t>
            </a: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 1 </a:t>
            </a:r>
            <a:r>
              <a:rPr lang="ru-RU" dirty="0" err="1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  <p:sldLayoutId id="214748368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48210" y="133295"/>
            <a:ext cx="1153975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3600" b="1" dirty="0" smtClean="0">
                <a:solidFill>
                  <a:srgbClr val="50236E"/>
                </a:solidFill>
              </a:rPr>
              <a:t>Елена Шаронова</a:t>
            </a:r>
            <a:endParaRPr lang="ru-RU" sz="3600" dirty="0" smtClean="0"/>
          </a:p>
          <a:p>
            <a:pPr>
              <a:lnSpc>
                <a:spcPct val="70000"/>
              </a:lnSpc>
            </a:pPr>
            <a:r>
              <a:rPr lang="ru-RU" dirty="0" smtClean="0"/>
              <a:t>ведущий эксперт </a:t>
            </a:r>
            <a:r>
              <a:rPr lang="ru-RU" dirty="0"/>
              <a:t>журнала «Главная книга»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4167" y="243420"/>
            <a:ext cx="1135139" cy="369332"/>
          </a:xfrm>
          <a:prstGeom prst="rect">
            <a:avLst/>
          </a:prstGeom>
          <a:solidFill>
            <a:srgbClr val="8D6FAB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Ведущий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17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Особенности расчета НДФЛ у работников из  стран ЕАЭС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5419"/>
            <a:ext cx="10515600" cy="5349664"/>
          </a:xfrm>
        </p:spPr>
        <p:txBody>
          <a:bodyPr/>
          <a:lstStyle/>
          <a:p>
            <a:pPr fontAlgn="base"/>
            <a:r>
              <a:rPr lang="ru-RU" sz="4400" b="1" dirty="0">
                <a:solidFill>
                  <a:srgbClr val="50236E"/>
                </a:solidFill>
              </a:rPr>
              <a:t>НДФЛ-особенности у работников из ЕАЭС</a:t>
            </a:r>
          </a:p>
          <a:p>
            <a:pPr fontAlgn="base"/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ea typeface="Times New Roman" panose="02020603050405020304" pitchFamily="18" charset="0"/>
              </a:rPr>
              <a:t>Договору о ЕАЭС с первого дня работы в России 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(по трудовому договору или по ГПД) доходы </a:t>
            </a:r>
            <a:r>
              <a:rPr lang="ru-RU" dirty="0">
                <a:effectLst/>
                <a:ea typeface="Times New Roman" panose="02020603050405020304" pitchFamily="18" charset="0"/>
              </a:rPr>
              <a:t>граждан Армении, Беларуси, Казахстана и Киргизии надо облагать по той же ставке, что и для россиян-резидентов (ст. 73 Договора о ЕАЭС от 29.05.2014, п. 1 ст. 7, ст. 224 НК РФ). </a:t>
            </a:r>
          </a:p>
          <a:p>
            <a:pPr fontAlgn="base"/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Минфин считает, что порядок расчета НДФЛ по работнику из страны ЕАЭС такой (Письма Минфина от 29.04.2022 № 03-04-05/40093, ФНС от 28.02.2020 № БС-4-11/3347):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с доходов нерезидента после приема на работу сразу нужно исчислять и удерживать НДФЛ по ставке 13% (15% с суммы, превышающей 5 млн руб. за год), но без предоставления вычетов;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 конце года, 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точно известно, что работник 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остался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нерезидентом, требуется пересчитать НДФЛ с начала года по ставке 30%. </a:t>
            </a:r>
          </a:p>
        </p:txBody>
      </p:sp>
    </p:spTree>
    <p:extLst>
      <p:ext uri="{BB962C8B-B14F-4D97-AF65-F5344CB8AC3E}">
        <p14:creationId xmlns:p14="http://schemas.microsoft.com/office/powerpoint/2010/main" val="222635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Для каких категорий иностранцев-нерезидентов действует ставка 13%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5419"/>
            <a:ext cx="10515600" cy="5349664"/>
          </a:xfrm>
        </p:spPr>
        <p:txBody>
          <a:bodyPr/>
          <a:lstStyle/>
          <a:p>
            <a:pPr fontAlgn="base"/>
            <a:r>
              <a:rPr lang="ru-RU" sz="4350" b="1" dirty="0">
                <a:solidFill>
                  <a:srgbClr val="50236E"/>
                </a:solidFill>
              </a:rPr>
              <a:t>НДФЛ-расчет для «льготных» иностранцев</a:t>
            </a:r>
          </a:p>
          <a:p>
            <a:pPr fontAlgn="base"/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 первого дня работы в РФ по трудовому договору или по ГПД надо облагать по ставке 13% (15%), но без предоставления вычетов доходы 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работников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(п. 3, 3.1 ст. 224 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НК РФ, Письма ФНС от 10.12.2019 № БС-4-11/25288@, Минфина от 28.04.2022 № 03-04-06/39467, от 20.01.2020 № 03-04-05/2606):</a:t>
            </a:r>
            <a:r>
              <a:rPr lang="ru-RU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иностранцев, которые работают на основании патента;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иностранцев - высококвалифицированных специалистов;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иностранцев,</a:t>
            </a:r>
            <a:r>
              <a:rPr lang="ru-RU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имеющих удостоверение беженца (или получивших временное убежище).</a:t>
            </a:r>
          </a:p>
          <a:p>
            <a:pPr fontAlgn="base"/>
            <a:endParaRPr lang="ru-RU" sz="1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3E31870-A657-746C-9D84-E11E014E1C6D}"/>
              </a:ext>
            </a:extLst>
          </p:cNvPr>
          <p:cNvGrpSpPr/>
          <p:nvPr/>
        </p:nvGrpSpPr>
        <p:grpSpPr>
          <a:xfrm>
            <a:off x="838200" y="5143696"/>
            <a:ext cx="10515600" cy="1217769"/>
            <a:chOff x="893900" y="2202671"/>
            <a:chExt cx="10515600" cy="121776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8071B78-C11B-FD3C-8C45-97C76F80FE98}"/>
                </a:ext>
              </a:extLst>
            </p:cNvPr>
            <p:cNvSpPr txBox="1"/>
            <p:nvPr/>
          </p:nvSpPr>
          <p:spPr>
            <a:xfrm>
              <a:off x="893900" y="2202671"/>
              <a:ext cx="10515600" cy="1217769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dirty="0">
                  <a:ea typeface="Times New Roman" panose="02020603050405020304" pitchFamily="18" charset="0"/>
                </a:rPr>
                <a:t>Даже если на конец года эти работники-иностранцы не стали резидентами РФ, с их доходов за год не </a:t>
              </a:r>
              <a:r>
                <a:rPr lang="ru-RU" sz="2400" dirty="0">
                  <a:effectLst/>
                  <a:ea typeface="Times New Roman" panose="02020603050405020304" pitchFamily="18" charset="0"/>
                </a:rPr>
                <a:t>нужно пересчитывать НДФЛ </a:t>
              </a:r>
              <a:r>
                <a:rPr lang="ru-RU" sz="2400" dirty="0" smtClean="0">
                  <a:effectLst/>
                  <a:ea typeface="Times New Roman" panose="02020603050405020304" pitchFamily="18" charset="0"/>
                </a:rPr>
                <a:t>по </a:t>
              </a:r>
              <a:r>
                <a:rPr lang="ru-RU" sz="2400" dirty="0">
                  <a:effectLst/>
                  <a:ea typeface="Times New Roman" panose="02020603050405020304" pitchFamily="18" charset="0"/>
                </a:rPr>
                <a:t>ставке 30%.</a:t>
              </a:r>
              <a:endParaRPr lang="ru-RU" sz="2400" dirty="0"/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71774B95-8C7C-56F7-0646-29A093AE9A45}"/>
                </a:ext>
              </a:extLst>
            </p:cNvPr>
            <p:cNvGrpSpPr/>
            <p:nvPr/>
          </p:nvGrpSpPr>
          <p:grpSpPr>
            <a:xfrm>
              <a:off x="1002987" y="2256507"/>
              <a:ext cx="1250718" cy="402560"/>
              <a:chOff x="1002987" y="2256507"/>
              <a:chExt cx="1250718" cy="40256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B6B98FE-CD6E-68AA-3771-D757549CDBFF}"/>
                  </a:ext>
                </a:extLst>
              </p:cNvPr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8" name="Рисунок 7">
                <a:extLst>
                  <a:ext uri="{FF2B5EF4-FFF2-40B4-BE49-F238E27FC236}">
                    <a16:creationId xmlns:a16="http://schemas.microsoft.com/office/drawing/2014/main" id="{D223E922-1B4C-3647-1F03-4DF884089A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56507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603453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11363</TotalTime>
  <Words>292</Words>
  <Application>Microsoft Office PowerPoint</Application>
  <PresentationFormat>Широкоэкранный</PresentationFormat>
  <Paragraphs>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830</cp:revision>
  <dcterms:created xsi:type="dcterms:W3CDTF">2022-05-22T12:20:38Z</dcterms:created>
  <dcterms:modified xsi:type="dcterms:W3CDTF">2023-11-02T19:22:40Z</dcterms:modified>
</cp:coreProperties>
</file>