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583" r:id="rId3"/>
    <p:sldId id="579" r:id="rId4"/>
    <p:sldId id="578" r:id="rId5"/>
    <p:sldId id="582" r:id="rId6"/>
    <p:sldId id="58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83"/>
            <p14:sldId id="579"/>
            <p14:sldId id="578"/>
            <p14:sldId id="582"/>
            <p14:sldId id="5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9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243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33295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243420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3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Что изменится в налогообложении </a:t>
            </a:r>
            <a:r>
              <a:rPr lang="ru-RU" dirty="0" err="1"/>
              <a:t>удаленщиков</a:t>
            </a:r>
            <a:r>
              <a:rPr lang="ru-RU" dirty="0"/>
              <a:t> в 2024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350" b="1" dirty="0">
                <a:solidFill>
                  <a:srgbClr val="50236E"/>
                </a:solidFill>
              </a:rPr>
              <a:t>НДФЛ-изменения для </a:t>
            </a:r>
            <a:r>
              <a:rPr lang="ru-RU" sz="4350" b="1" dirty="0" err="1" smtClean="0">
                <a:solidFill>
                  <a:srgbClr val="50236E"/>
                </a:solidFill>
              </a:rPr>
              <a:t>дистанционщиков</a:t>
            </a:r>
            <a:endParaRPr lang="ru-RU" sz="4350" b="1" dirty="0">
              <a:solidFill>
                <a:srgbClr val="50236E"/>
              </a:solidFill>
            </a:endParaRPr>
          </a:p>
          <a:p>
            <a:pPr fontAlgn="base"/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Документ: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Закон от 31.07.2023 № 389-ФЗ (подп. «а» п. 21, подп. «а» п. 28, подп. «а» п. 35, п. 123 ст. 2, ч. 3, 7 ст. 13 Закона)</a:t>
            </a:r>
            <a:endParaRPr lang="ru-RU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Новшество 1</a:t>
            </a:r>
            <a:r>
              <a:rPr lang="ru-RU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С 2024 г. доходы дистанционных работников будут относиться к доходам от источников в РФ, если работодатель:</a:t>
            </a:r>
            <a:endParaRPr lang="ru-RU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российская организация. Исключение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ОП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российской компании, зарегистрированное за границей;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ОП иностранной организации, зарегистрированное в России. </a:t>
            </a:r>
            <a:endParaRPr lang="ru-RU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Новшество 2.</a:t>
            </a:r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 всех доходов работников-</a:t>
            </a:r>
            <a:r>
              <a:rPr lang="ru-RU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удаленщиков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вне зависимости от их налогового статуса надо будет исчислять и удерживать НДФЛ по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ставкам:</a:t>
            </a:r>
            <a:endParaRPr lang="ru-R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13% с доходов за год 5 млн. руб. и менее;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15% с суммы, превышающей за год 5 млн. руб.</a:t>
            </a:r>
          </a:p>
          <a:p>
            <a:pPr fontAlgn="base"/>
            <a:endParaRPr lang="ru-RU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3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Что изменится в налогообложении </a:t>
            </a:r>
            <a:r>
              <a:rPr lang="ru-RU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удаленщиков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в 2024 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8"/>
            <a:ext cx="10515600" cy="547024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50236E"/>
                </a:solidFill>
              </a:rPr>
              <a:t>Агентские обязанности для работодателей с 2024 года: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 (ИП) становятся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налоговыми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агентами по всем доходам, которые будут выплачивать удаленным сотрудникам, работающим за границей. Поэтому должны будут вести НДФЛ-регистры по этим работникам и отражать данные по ним в расчете 6-НДФЛ и справках о доходах;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все равно придется отслеживать налоговый статус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ru-R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5898230-466E-8ACD-4224-4343299294FB}"/>
              </a:ext>
            </a:extLst>
          </p:cNvPr>
          <p:cNvGrpSpPr/>
          <p:nvPr/>
        </p:nvGrpSpPr>
        <p:grpSpPr>
          <a:xfrm>
            <a:off x="838200" y="3900056"/>
            <a:ext cx="10515600" cy="2675604"/>
            <a:chOff x="893900" y="2202671"/>
            <a:chExt cx="10515600" cy="231445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50B634-952F-8B44-FF04-A92958768F18}"/>
                </a:ext>
              </a:extLst>
            </p:cNvPr>
            <p:cNvSpPr txBox="1"/>
            <p:nvPr/>
          </p:nvSpPr>
          <p:spPr>
            <a:xfrm>
              <a:off x="893900" y="2202671"/>
              <a:ext cx="10515600" cy="2314452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оправки </a:t>
              </a:r>
              <a:r>
                <a:rPr lang="ru-RU" sz="2400" dirty="0" smtClean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облегчат </a:t>
              </a:r>
              <a:r>
                <a:rPr lang="ru-RU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налоговое бремя работников-нерезидентов, у которых в договоре местом работы указана Россия, а сами они находятся за границей – для них ставка будет 13% вместо 30%. 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Для работников-нерезидентов с местом работы не в РФ это дополнительная налоговая нагрузка, так как их доходы будут облагаться и НДФЛ, и налогом в стране пребывания, налоговыми резидентами которой они являются. </a:t>
              </a:r>
              <a:endParaRPr lang="ru-RU" sz="2400" dirty="0"/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74D8E249-D1D0-EB91-CD54-48C498CDCC8D}"/>
                </a:ext>
              </a:extLst>
            </p:cNvPr>
            <p:cNvGrpSpPr/>
            <p:nvPr/>
          </p:nvGrpSpPr>
          <p:grpSpPr>
            <a:xfrm>
              <a:off x="1002987" y="2256507"/>
              <a:ext cx="1250718" cy="402560"/>
              <a:chOff x="1002987" y="2256507"/>
              <a:chExt cx="1250718" cy="40256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837037D-0859-1EFF-DD71-BCD307084AEC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FBB606AF-8D0F-8D70-9EEC-CA218692C1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56507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93004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Что изменится в налогообложении </a:t>
            </a:r>
            <a:r>
              <a:rPr lang="ru-RU" dirty="0" err="1"/>
              <a:t>удаленщиков</a:t>
            </a:r>
            <a:r>
              <a:rPr lang="ru-RU" dirty="0"/>
              <a:t> в 2024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b="1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Новшество 3</a:t>
            </a:r>
            <a:r>
              <a:rPr lang="ru-RU" dirty="0">
                <a:solidFill>
                  <a:srgbClr val="50236E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Не будет облагаться НДФЛ и страховыми взносами компенсация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расходов,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связанных с использованием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принадлежащих работнику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или арендованных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им оборудования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, программно-технических </a:t>
            </a:r>
            <a:r>
              <a:rPr lang="ru-RU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средств и т.д.,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документов в пределах лимита – 35 руб. в день. </a:t>
            </a: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664FD81-C7C9-5590-7E90-F4E7E164A13C}"/>
              </a:ext>
            </a:extLst>
          </p:cNvPr>
          <p:cNvGrpSpPr/>
          <p:nvPr/>
        </p:nvGrpSpPr>
        <p:grpSpPr>
          <a:xfrm>
            <a:off x="838200" y="2683628"/>
            <a:ext cx="10515600" cy="3060325"/>
            <a:chOff x="893900" y="2202671"/>
            <a:chExt cx="10515600" cy="26472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1182294-80D5-3AF6-E908-4713408C4830}"/>
                </a:ext>
              </a:extLst>
            </p:cNvPr>
            <p:cNvSpPr txBox="1"/>
            <p:nvPr/>
          </p:nvSpPr>
          <p:spPr>
            <a:xfrm>
              <a:off x="893900" y="2202671"/>
              <a:ext cx="10515600" cy="2647243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4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Лимит компенсации обязательно должен быть указан:</a:t>
              </a:r>
            </a:p>
            <a:p>
              <a:pPr marL="342900" indent="-34290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либо в коллективном </a:t>
              </a:r>
              <a:r>
                <a:rPr lang="ru-RU" sz="240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договоре;</a:t>
              </a:r>
              <a:endParaRPr lang="ru-RU" sz="240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либо в </a:t>
              </a:r>
              <a:r>
                <a:rPr lang="ru-RU" sz="240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ЛНА</a:t>
              </a: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marL="342900" indent="-342900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ü"/>
              </a:pP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либо в трудовом договоре или дополнительном соглашении к нему.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 smtClean="0">
                  <a:ea typeface="Times New Roman" panose="02020603050405020304" pitchFamily="18" charset="0"/>
                  <a:cs typeface="Times New Roman" panose="02020603050405020304" pitchFamily="18" charset="0"/>
                </a:rPr>
                <a:t>Иначе </a:t>
              </a:r>
              <a:r>
                <a:rPr lang="ru-RU" sz="24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не облагать НДФЛ и взносами можно будет только компенсацию, подтвержденную документами. </a:t>
              </a:r>
              <a:endParaRPr lang="ru-RU" sz="2400" dirty="0"/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E516BA97-4B90-20EF-9AB6-D44FCC28FD9B}"/>
                </a:ext>
              </a:extLst>
            </p:cNvPr>
            <p:cNvGrpSpPr/>
            <p:nvPr/>
          </p:nvGrpSpPr>
          <p:grpSpPr>
            <a:xfrm>
              <a:off x="1002987" y="2256507"/>
              <a:ext cx="1250718" cy="402560"/>
              <a:chOff x="1002987" y="2256507"/>
              <a:chExt cx="1250718" cy="40256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D9BF68A8-DED5-0295-88B7-6227B011F0F6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D43FF851-3346-5C8C-C66B-1402EF315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56507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0964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Что меняется в налогообложении по ГПД с 2025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5419"/>
            <a:ext cx="10515600" cy="5349664"/>
          </a:xfrm>
        </p:spPr>
        <p:txBody>
          <a:bodyPr/>
          <a:lstStyle/>
          <a:p>
            <a:pPr fontAlgn="base"/>
            <a:r>
              <a:rPr lang="ru-RU" sz="4350" b="1" dirty="0">
                <a:solidFill>
                  <a:srgbClr val="50236E"/>
                </a:solidFill>
              </a:rPr>
              <a:t>Расчет НДФЛ по ГПД с 2025 года</a:t>
            </a:r>
          </a:p>
          <a:p>
            <a:pPr fontAlgn="base"/>
            <a:r>
              <a:rPr lang="ru-RU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Документ: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Закон от 31.07.2023 № 389-ФЗ (</a:t>
            </a:r>
            <a:r>
              <a:rPr lang="ru-RU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абз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. 3-6 подп. «а» п. 21, подп. «а» п. 35 ст. 2, ч. 7, 10 ст. 13 Закона)</a:t>
            </a:r>
            <a:endParaRPr lang="ru-RU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Если исполнитель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использует 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в работе российские 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доменные имена и сетевые адреса, размещенные в России информационные системы, программы, технические средства, то вознаграждение по ГПД считается полученным от источников в РФ при выполнении хотя бы одного из </a:t>
            </a:r>
            <a:r>
              <a:rPr lang="ru-RU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исполнитель является резидентом РФ;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исполнитель получает доходы на счет, открытый в российском банке;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доходы исполнителю выплачивают российские организации, ИП либо обособленные подразделения иностранных организаций в РФ. </a:t>
            </a:r>
          </a:p>
          <a:p>
            <a:pPr fontAlgn="base"/>
            <a:r>
              <a:rPr lang="ru-RU" dirty="0">
                <a:effectLst/>
                <a:ea typeface="Times New Roman" panose="02020603050405020304" pitchFamily="18" charset="0"/>
              </a:rPr>
              <a:t>Такое вознаграждение будет облагаться НДФЛ по ставке 13% или 15%. И не важны: ни налоговый статус, ни место выполнения работ/оказания услуг.  </a:t>
            </a:r>
            <a:endParaRPr lang="ru-RU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06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11368</TotalTime>
  <Words>544</Words>
  <Application>Microsoft Office PowerPoint</Application>
  <PresentationFormat>Широкоэкранный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829</cp:revision>
  <dcterms:created xsi:type="dcterms:W3CDTF">2022-05-22T12:20:38Z</dcterms:created>
  <dcterms:modified xsi:type="dcterms:W3CDTF">2023-11-02T20:35:03Z</dcterms:modified>
</cp:coreProperties>
</file>