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7"/>
  </p:notesMasterIdLst>
  <p:handoutMasterIdLst>
    <p:handoutMasterId r:id="rId18"/>
  </p:handoutMasterIdLst>
  <p:sldIdLst>
    <p:sldId id="840" r:id="rId3"/>
    <p:sldId id="841" r:id="rId4"/>
    <p:sldId id="842" r:id="rId5"/>
    <p:sldId id="843" r:id="rId6"/>
    <p:sldId id="844" r:id="rId7"/>
    <p:sldId id="845" r:id="rId8"/>
    <p:sldId id="846" r:id="rId9"/>
    <p:sldId id="847" r:id="rId10"/>
    <p:sldId id="848" r:id="rId11"/>
    <p:sldId id="849" r:id="rId12"/>
    <p:sldId id="850" r:id="rId13"/>
    <p:sldId id="851" r:id="rId14"/>
    <p:sldId id="852" r:id="rId15"/>
    <p:sldId id="85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840"/>
            <p14:sldId id="841"/>
            <p14:sldId id="842"/>
            <p14:sldId id="843"/>
            <p14:sldId id="844"/>
            <p14:sldId id="845"/>
            <p14:sldId id="846"/>
            <p14:sldId id="847"/>
            <p14:sldId id="848"/>
            <p14:sldId id="849"/>
            <p14:sldId id="850"/>
            <p14:sldId id="851"/>
            <p14:sldId id="852"/>
            <p14:sldId id="8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1D1"/>
    <a:srgbClr val="E6E0EB"/>
    <a:srgbClr val="FF9999"/>
    <a:srgbClr val="8D6FAB"/>
    <a:srgbClr val="9B6EBC"/>
    <a:srgbClr val="987DB3"/>
    <a:srgbClr val="764696"/>
    <a:srgbClr val="50236E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sz="4400" b="1" dirty="0" smtClean="0">
                <a:solidFill>
                  <a:srgbClr val="50236E"/>
                </a:solidFill>
              </a:rPr>
              <a:t>7. </a:t>
            </a:r>
            <a:r>
              <a:rPr lang="ru-RU" sz="4400" b="1" dirty="0">
                <a:solidFill>
                  <a:srgbClr val="50236E"/>
                </a:solidFill>
              </a:rPr>
              <a:t>Глобальные изменения для </a:t>
            </a:r>
            <a:r>
              <a:rPr lang="ru-RU" sz="4400" b="1" dirty="0" smtClean="0">
                <a:solidFill>
                  <a:srgbClr val="50236E"/>
                </a:solidFill>
              </a:rPr>
              <a:t>УСН</a:t>
            </a:r>
            <a:endParaRPr lang="ru-RU" sz="4400" b="1" dirty="0">
              <a:solidFill>
                <a:srgbClr val="50236E"/>
              </a:solidFill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1.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1 января 2025 г.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все упрощенцы становятся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плательщиками НДС (п. 2 ст. 346.11 НК РФ).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Правило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1.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Упрощенец автоматом получает освобождение от НДС при выполнении двух условий (даже при продаже подакцизных товаров) (п. 1, 2 ст. 145 НК РФ).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194668"/>
              </p:ext>
            </p:extLst>
          </p:nvPr>
        </p:nvGraphicFramePr>
        <p:xfrm>
          <a:off x="838199" y="3935749"/>
          <a:ext cx="10515601" cy="2282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2984">
                  <a:extLst>
                    <a:ext uri="{9D8B030D-6E8A-4147-A177-3AD203B41FA5}">
                      <a16:colId xmlns:a16="http://schemas.microsoft.com/office/drawing/2014/main" val="3376490355"/>
                    </a:ext>
                  </a:extLst>
                </a:gridCol>
                <a:gridCol w="3686684">
                  <a:extLst>
                    <a:ext uri="{9D8B030D-6E8A-4147-A177-3AD203B41FA5}">
                      <a16:colId xmlns:a16="http://schemas.microsoft.com/office/drawing/2014/main" val="4170151407"/>
                    </a:ext>
                  </a:extLst>
                </a:gridCol>
                <a:gridCol w="3505933">
                  <a:extLst>
                    <a:ext uri="{9D8B030D-6E8A-4147-A177-3AD203B41FA5}">
                      <a16:colId xmlns:a16="http://schemas.microsoft.com/office/drawing/2014/main" val="17564014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Ситуация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Условие 1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Как считать доход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8616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ЮЛ или ИП * применяет УСН в 2024 г.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Доход за 2024 г. 60 млн руб. и менее **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 правилам ст. 346.15 и подп. 1, 3 п. 1 ст. 346.25 *** НК РФ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345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ЮЛ или ИП * переходит на УСН с 1 января 2025 г.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Доход за 2024 г. 60 млн руб. и менее **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По правилам, определенным гл. 23, 25, 26.1 НК РФ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69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ЮЛ или ИП *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применяет УСН с даты создания в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2025 г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Применяют освобождение с даты постановки на учет в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ИФНС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38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30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Спорные </a:t>
            </a:r>
            <a:r>
              <a:rPr lang="ru-RU" b="1" i="1" dirty="0">
                <a:ea typeface="Times New Roman" panose="02020603050405020304" pitchFamily="18" charset="0"/>
                <a:cs typeface="Calibri" panose="020F0502020204030204" pitchFamily="34" charset="0"/>
              </a:rPr>
              <a:t>вопросы</a:t>
            </a:r>
          </a:p>
          <a:p>
            <a:pPr>
              <a:spcAft>
                <a:spcPts val="800"/>
              </a:spcAft>
            </a:pPr>
            <a:r>
              <a:rPr lang="ru-RU" b="1" i="1" dirty="0">
                <a:ea typeface="Times New Roman" panose="02020603050405020304" pitchFamily="18" charset="0"/>
                <a:cs typeface="Calibri" panose="020F0502020204030204" pitchFamily="34" charset="0"/>
              </a:rPr>
              <a:t>Ситуация 1.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Аванс в счет предстоящей реализации товаров (работ, услуг) получен в 2024 г. на УСН, реализация будет в 2025 г.</a:t>
            </a:r>
          </a:p>
          <a:p>
            <a:pPr>
              <a:spcAft>
                <a:spcPts val="800"/>
              </a:spcAft>
            </a:pP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→ НДС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нужно исчислить только при реализации товаров (работ, услуг) (п. 3 Письма Минфина РФ от 22.01.2016 № 03-03-06/1/2265 – для перехода с УСН на ОСН).</a:t>
            </a:r>
          </a:p>
          <a:p>
            <a:pPr>
              <a:spcAft>
                <a:spcPts val="800"/>
              </a:spcAft>
            </a:pPr>
            <a:r>
              <a:rPr lang="ru-RU" b="1" i="1" dirty="0">
                <a:ea typeface="Times New Roman" panose="02020603050405020304" pitchFamily="18" charset="0"/>
                <a:cs typeface="Calibri" panose="020F0502020204030204" pitchFamily="34" charset="0"/>
              </a:rPr>
              <a:t>Ситуация 2.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Реализация товаров (работ, услуг) была в 2024 г., оплата за реализованные товары (работы, услуги) поступит в 2025 г.</a:t>
            </a:r>
          </a:p>
          <a:p>
            <a:pPr>
              <a:spcAft>
                <a:spcPts val="800"/>
              </a:spcAft>
            </a:pP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→ При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получении оплаты НДС начислять не нужно (Письмо Минфина от 02.03.2015 № 03-07-11/10711 – для перехода с УСН на ОСН).</a:t>
            </a:r>
          </a:p>
        </p:txBody>
      </p:sp>
    </p:spTree>
    <p:extLst>
      <p:ext uri="{BB962C8B-B14F-4D97-AF65-F5344CB8AC3E}">
        <p14:creationId xmlns:p14="http://schemas.microsoft.com/office/powerpoint/2010/main" val="35871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Пример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расчета налоговой выгоды для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выбора ставки НДС</a:t>
            </a:r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Приобретены товары стоимостью 100 000 руб. плюс входной НДС 20 000 руб.</a:t>
            </a: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Товары реализуются по цене 130 000 руб. без учета НДС.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969781"/>
              </p:ext>
            </p:extLst>
          </p:nvPr>
        </p:nvGraphicFramePr>
        <p:xfrm>
          <a:off x="838200" y="2770147"/>
          <a:ext cx="10515599" cy="3587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4239">
                  <a:extLst>
                    <a:ext uri="{9D8B030D-6E8A-4147-A177-3AD203B41FA5}">
                      <a16:colId xmlns:a16="http://schemas.microsoft.com/office/drawing/2014/main" val="456810360"/>
                    </a:ext>
                  </a:extLst>
                </a:gridCol>
                <a:gridCol w="1985340">
                  <a:extLst>
                    <a:ext uri="{9D8B030D-6E8A-4147-A177-3AD203B41FA5}">
                      <a16:colId xmlns:a16="http://schemas.microsoft.com/office/drawing/2014/main" val="744410271"/>
                    </a:ext>
                  </a:extLst>
                </a:gridCol>
                <a:gridCol w="1985340">
                  <a:extLst>
                    <a:ext uri="{9D8B030D-6E8A-4147-A177-3AD203B41FA5}">
                      <a16:colId xmlns:a16="http://schemas.microsoft.com/office/drawing/2014/main" val="3393094254"/>
                    </a:ext>
                  </a:extLst>
                </a:gridCol>
                <a:gridCol w="1985340">
                  <a:extLst>
                    <a:ext uri="{9D8B030D-6E8A-4147-A177-3AD203B41FA5}">
                      <a16:colId xmlns:a16="http://schemas.microsoft.com/office/drawing/2014/main" val="1790242356"/>
                    </a:ext>
                  </a:extLst>
                </a:gridCol>
                <a:gridCol w="1985340">
                  <a:extLst>
                    <a:ext uri="{9D8B030D-6E8A-4147-A177-3AD203B41FA5}">
                      <a16:colId xmlns:a16="http://schemas.microsoft.com/office/drawing/2014/main" val="51047267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Показатель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Объект «доходы минус расходы»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Объект «доходы»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14576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НДС 20%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НДС 5%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НДС 20%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НДС 5%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6737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НДС, предъявленный покупателю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26 000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(130 000 * 20%)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6 500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(130 000 * 5%)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26 000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(130 000 * 20%)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6 500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(130 000 * 5%)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045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НДС, предъявленный к вычету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20 000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20 000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985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НДС, учтенный в расходах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20 000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4433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Налоговая нагрузка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6 000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(26 000 – 20 000)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3 500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(6 500 – 20 000 * 15%)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6 000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(26 000 – 20 000)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6 500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471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39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2.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Увеличены лимиты для перехода на УСН и применения УСН (п. 2, подп. 16 п. 3 ст. 346.12, п. 4 ст. 346.13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*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Будет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индексироваться на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коэффициент-дефлятор. </a:t>
            </a:r>
            <a:r>
              <a:rPr lang="ru-RU" smtClean="0">
                <a:ea typeface="Times New Roman" panose="02020603050405020304" pitchFamily="18" charset="0"/>
                <a:cs typeface="Calibri" panose="020F0502020204030204" pitchFamily="34" charset="0"/>
              </a:rPr>
              <a:t>Считаем без НДС.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**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Применяется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для организаций при переходе на УСН с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1 января 2025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г.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Для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ИП лимита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нет.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***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Если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организация или ИП потеряла право на УСН в 2024 г. из-за превышения лимита доходов, то с 01.01.2025 можно снова перейти на УСН при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соблюдении нового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лимита на переход (п. 11 ст. 8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Закона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от 12.07.2024 № 176-ФЗ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684797"/>
              </p:ext>
            </p:extLst>
          </p:nvPr>
        </p:nvGraphicFramePr>
        <p:xfrm>
          <a:off x="838200" y="1838358"/>
          <a:ext cx="10515601" cy="1630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33662">
                  <a:extLst>
                    <a:ext uri="{9D8B030D-6E8A-4147-A177-3AD203B41FA5}">
                      <a16:colId xmlns:a16="http://schemas.microsoft.com/office/drawing/2014/main" val="897319518"/>
                    </a:ext>
                  </a:extLst>
                </a:gridCol>
                <a:gridCol w="2385391">
                  <a:extLst>
                    <a:ext uri="{9D8B030D-6E8A-4147-A177-3AD203B41FA5}">
                      <a16:colId xmlns:a16="http://schemas.microsoft.com/office/drawing/2014/main" val="4068180453"/>
                    </a:ext>
                  </a:extLst>
                </a:gridCol>
                <a:gridCol w="2196548">
                  <a:extLst>
                    <a:ext uri="{9D8B030D-6E8A-4147-A177-3AD203B41FA5}">
                      <a16:colId xmlns:a16="http://schemas.microsoft.com/office/drawing/2014/main" val="34290621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Показатель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Старый лимит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Новый лимит *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187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Доходы за 9 месяцев года, предшествующего году перехода на УСН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149,51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млн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337,5 млн руб. **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776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Доход за текущий год для сохранения права на УСН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265,8 млн руб. ***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450 млн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5781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Остаточная стоимость ОС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150 млн руб.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200 млн руб.****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0848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43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**** 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1 января 2025 г. при расчете лимита остаточной стоимости ОС в целях права на 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спецрежим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не надо учитывать стоимость российского высокотехнологичного оборудования по перечню Правительства (подп. 16 п. 3 ст. 346.12 НК РФ).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Отменены повышенные ставки при превышении лимитов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(ст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. 346.20 НК РФ).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887294"/>
              </p:ext>
            </p:extLst>
          </p:nvPr>
        </p:nvGraphicFramePr>
        <p:xfrm>
          <a:off x="838200" y="3605983"/>
          <a:ext cx="10515600" cy="2079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4834">
                  <a:extLst>
                    <a:ext uri="{9D8B030D-6E8A-4147-A177-3AD203B41FA5}">
                      <a16:colId xmlns:a16="http://schemas.microsoft.com/office/drawing/2014/main" val="4157956508"/>
                    </a:ext>
                  </a:extLst>
                </a:gridCol>
                <a:gridCol w="3504834">
                  <a:extLst>
                    <a:ext uri="{9D8B030D-6E8A-4147-A177-3AD203B41FA5}">
                      <a16:colId xmlns:a16="http://schemas.microsoft.com/office/drawing/2014/main" val="1994888354"/>
                    </a:ext>
                  </a:extLst>
                </a:gridCol>
                <a:gridCol w="3505932">
                  <a:extLst>
                    <a:ext uri="{9D8B030D-6E8A-4147-A177-3AD203B41FA5}">
                      <a16:colId xmlns:a16="http://schemas.microsoft.com/office/drawing/2014/main" val="3576420915"/>
                    </a:ext>
                  </a:extLst>
                </a:gridCol>
              </a:tblGrid>
              <a:tr h="6930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Показатель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Объект «доходы»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Объект «доходы минус расходы»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338825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Базовая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ставка налога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6%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15%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934233"/>
                  </a:ext>
                </a:extLst>
              </a:tr>
              <a:tr h="1047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Минимальная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ставка налога,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которая может быть установлена регионом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5%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523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10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освобождены от налогообложения доходы в виде сумм возмещения в связи с изъятием земельных участков для государственных и муниципальных нужд собственникам, землепользователям, землевладельцам, арендаторам участков, правообладателям расположенных на этих земельных участках объектов недвижимости (подп. 5 п. 1.1. ст. 346.15 НК РФ).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5.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Упрощенцы из новых регионов (ДНР, ЛНР, Запорожская область, Херсонская область) вправе уменьшить налог на сумму расходов на приобретение одного экземпляра ККТ в размере не более 28 000 руб. при условии регистрации ККТ по адресу ее установки (применения), находящемуся на указанной территории, до 31.12.2025 включительно. Налог при УСН уменьшается за 2024 и/или 2025 гг. по выбору налогоплательщика (п. 3.2 ст. 346.21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Справка.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Подготовлен проект Приказа ФНС с новой формой декларации, применяемой с отчета за 2024 г. ■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5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*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Если ИП совмещает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УСН с ПСН,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то при расчете дохода учитываются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от патентного вида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деятельности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(п. 1 ст. 145 НК РФ). </a:t>
            </a: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**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При расчете дохода не учитываются (п. 1 ст. 145 НК РФ):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виде положительной курсовой разницы, возникающей при 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дооценке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имущества в виде валютных ценностей и требований, стоимость которых выражена в инвалюте, или при уценке обязательства, стоимость которых выражена в инвалюте. Исключение – разницы, возникающие от переоценки выданных (полученных) авансов (п. 11 ст. 250 НК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РФ)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виде субсидий, признаваемые при безвозмездной передаче в государственную (муниципальную) собственность имущества (имущественных прав) (п. 4.1 ст. 271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90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***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Если ЮЛ / ИП перешли на УСН с 2024 г., то в доходы (подп. 1, 3 п. 1 ст. 346.25 НК РФ):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включаются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суммы денежных средств, полученные до перехода на УСН в оплату по договорам, исполненным на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УСН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не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включаются денежные средства, полученные на УСН, если ранее указанные суммы были включены в доходы при ОСН.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Условие 2.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Доход в течение 2025 г. не превысил 60 млн руб.</a:t>
            </a: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превышении лимита в 60 млн руб. в течение года, ЮЛ / ИП начинает исполнять обязанности плательщика НДС начиная с 1-го числа месяца, следующего за месяцем превышения (п. 5 ст. 145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1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Правило 2.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При применении освобождения от НДС по ст. 145 НК ЮЛ / ИП (п. 5 ст. 168 НК РФ; Письмо Минфина от 11.11.2019 №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03-07-07/86820; </a:t>
            </a:r>
            <a:r>
              <a:rPr lang="en-US" dirty="0">
                <a:ea typeface="Times New Roman" panose="02020603050405020304" pitchFamily="18" charset="0"/>
                <a:cs typeface="Calibri" panose="020F0502020204030204" pitchFamily="34" charset="0"/>
              </a:rPr>
              <a:t>https://www.nalog.gov.ru/rn28/news/activities_fts/15132259/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):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облагаемым НДС операциям должны выставлять счета-фактуры с пометкой «Без налога (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НДС)»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должны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вести книгу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продаж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не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должны сдавать декларацию по НДС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4241633"/>
            <a:ext cx="10515600" cy="2144177"/>
          </a:xfrm>
          <a:prstGeom prst="rect">
            <a:avLst/>
          </a:prstGeom>
          <a:solidFill>
            <a:srgbClr val="E4E4E8"/>
          </a:solidFill>
          <a:ln w="15875">
            <a:solidFill>
              <a:srgbClr val="50236E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Упрощенцы, освобожденные от </a:t>
            </a: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НДС: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выполняют 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обязанности налогового агента по НДС в общем порядке (ст. 161 НК РФ</a:t>
            </a: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 выставлении счета-фактуры с НДС должны 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заплатить </a:t>
            </a: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предъявленный налог 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в бюджет и подать декларацию по НДС (подп. 1 п. 5 ст. 173 НК РФ).</a:t>
            </a:r>
          </a:p>
        </p:txBody>
      </p:sp>
    </p:spTree>
    <p:extLst>
      <p:ext uri="{BB962C8B-B14F-4D97-AF65-F5344CB8AC3E}">
        <p14:creationId xmlns:p14="http://schemas.microsoft.com/office/powerpoint/2010/main" val="80255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Правило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Если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права на освобождение нет, то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НДС считаем по обычной или по пониженной ставке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(п. 8 ст. 145, п. 8 ст. 164, подп. 8 п. 2 ст. 170 НК РФ).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260027"/>
              </p:ext>
            </p:extLst>
          </p:nvPr>
        </p:nvGraphicFramePr>
        <p:xfrm>
          <a:off x="838200" y="1965183"/>
          <a:ext cx="10515601" cy="4223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8183">
                  <a:extLst>
                    <a:ext uri="{9D8B030D-6E8A-4147-A177-3AD203B41FA5}">
                      <a16:colId xmlns:a16="http://schemas.microsoft.com/office/drawing/2014/main" val="2958249361"/>
                    </a:ext>
                  </a:extLst>
                </a:gridCol>
                <a:gridCol w="4890052">
                  <a:extLst>
                    <a:ext uri="{9D8B030D-6E8A-4147-A177-3AD203B41FA5}">
                      <a16:colId xmlns:a16="http://schemas.microsoft.com/office/drawing/2014/main" val="1293030649"/>
                    </a:ext>
                  </a:extLst>
                </a:gridCol>
                <a:gridCol w="2607366">
                  <a:extLst>
                    <a:ext uri="{9D8B030D-6E8A-4147-A177-3AD203B41FA5}">
                      <a16:colId xmlns:a16="http://schemas.microsoft.com/office/drawing/2014/main" val="2947454316"/>
                    </a:ext>
                  </a:extLst>
                </a:gridCol>
              </a:tblGrid>
              <a:tr h="703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Вариант начисления налога с реализации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Право на вычет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Условие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518579"/>
                  </a:ext>
                </a:extLst>
              </a:tr>
              <a:tr h="703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Обычная ставка НДС 20% (10%)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Есть право на вычет входного (ввозного) НДС в общем порядке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Ограничений по сумме дохода нет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220462"/>
                  </a:ext>
                </a:extLst>
              </a:tr>
              <a:tr h="1759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Пониженная ставка НДС 5%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Нет права на вычет входного (ввозного) НДС по приобретенным товарам (работам, услугам, ОС, НМА, имущественным правам). Входной НДС учитывается в стоимости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приобретенного имущества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Доход за 2024 г. и нарастающим итогом в 2025 г. от 60 млн до 250 млн руб.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059113"/>
                  </a:ext>
                </a:extLst>
              </a:tr>
              <a:tr h="105589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Если сумма доходов с начала года превысит 250 млн руб., право на ставку НДС 5% утрачивается с 1-го числа месяца, следующего за месяцем, в котором имело место превышение.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→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Нужно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перейти на уплату НДС по ставке 7%.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6695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00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Правило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Пониженные ставки НДС 5% и 7%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нужно применять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не менее 3 лет (12 налоговых периодов по НДС) (п. 9 ст. 164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 Перейти со ставки 20% на пониженную ставку можно с любого квартала.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Правило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5.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Для применения пониженных ставок не требуется уведомлять ИФНС – достаточно отразить пониженную ставку в декларации по НДС.</a:t>
            </a:r>
          </a:p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518381"/>
              </p:ext>
            </p:extLst>
          </p:nvPr>
        </p:nvGraphicFramePr>
        <p:xfrm>
          <a:off x="838199" y="1036146"/>
          <a:ext cx="10515601" cy="3284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8183">
                  <a:extLst>
                    <a:ext uri="{9D8B030D-6E8A-4147-A177-3AD203B41FA5}">
                      <a16:colId xmlns:a16="http://schemas.microsoft.com/office/drawing/2014/main" val="2958249361"/>
                    </a:ext>
                  </a:extLst>
                </a:gridCol>
                <a:gridCol w="4890052">
                  <a:extLst>
                    <a:ext uri="{9D8B030D-6E8A-4147-A177-3AD203B41FA5}">
                      <a16:colId xmlns:a16="http://schemas.microsoft.com/office/drawing/2014/main" val="1293030649"/>
                    </a:ext>
                  </a:extLst>
                </a:gridCol>
                <a:gridCol w="2607366">
                  <a:extLst>
                    <a:ext uri="{9D8B030D-6E8A-4147-A177-3AD203B41FA5}">
                      <a16:colId xmlns:a16="http://schemas.microsoft.com/office/drawing/2014/main" val="2947454316"/>
                    </a:ext>
                  </a:extLst>
                </a:gridCol>
              </a:tblGrid>
              <a:tr h="6568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Вариант начисления налога с реализации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Право на вычет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Условие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518579"/>
                  </a:ext>
                </a:extLst>
              </a:tr>
              <a:tr h="1642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Пониженная ставка НДС 7%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Нет права на вычет входного (ввозного) НДС по приобретенным товарам (работам, услугам, ОС, НМА, имущественным правам). Входной НДС учитывается в стоимости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приобретенного имущества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Доход за 2024 г. и нарастающим итогом в 2025 г.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не превысил 450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млн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822205"/>
                  </a:ext>
                </a:extLst>
              </a:tr>
              <a:tr h="985219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Если сумма доходов с начала года превысит 450 млн руб., право на ставки НДС 5% и 7% утрачивается с 1-го числа месяца, в котором имело место превышение.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→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Нужно перейти на уплату НДС по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общим ставкам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%, 10% и т.д.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826" marR="54826" marT="0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46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45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Правило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6.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некоторым операциям применяются общие ставки НДС (п. 9 ст. 164 НК РФ):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ставка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0% при экспорте товаров (в том числе в ЕАЭС), при международных перевозках и т.д. (подп. 1—1.2, 2.1—3.1, 7, 11 п. 1 ст. 164 НК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РФ)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ставка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20% (10%) при ввозе товаров из-за границы (ЕАЭС и другие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страны)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ставка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20% при исполнении обязанностей налогового агента по НДС при приобретении товаров (работ, услуг) у иностранных организаций, если место реализации – территория РФ, при аренде государственного и муниципального имущества и т.д. (пп. 1, 3 - 6 ст. 161 НК РФ).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221676"/>
            <a:ext cx="10515600" cy="1200329"/>
          </a:xfrm>
          <a:prstGeom prst="rect">
            <a:avLst/>
          </a:prstGeom>
          <a:solidFill>
            <a:srgbClr val="E4E4E8"/>
          </a:solidFill>
          <a:ln w="15875">
            <a:solidFill>
              <a:srgbClr val="50236E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 приобретении товаров (работ, услуг) у упрощенцев, применяющих пониженные ставки НДС, входной налог принимается к 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вычету в общем порядке.</a:t>
            </a:r>
          </a:p>
        </p:txBody>
      </p:sp>
    </p:spTree>
    <p:extLst>
      <p:ext uri="{BB962C8B-B14F-4D97-AF65-F5344CB8AC3E}">
        <p14:creationId xmlns:p14="http://schemas.microsoft.com/office/powerpoint/2010/main" val="186170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Правило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7.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При применении пониженных ставок НДС с полученных авансов исчисляется по расчетной ставке 5/105 или 7/107. После реализации товаров (работ, услуг) либо после возврата аванса при изменении или расторжении договора НДС с аванса можно принять к вычету (п. 4 ст. 164, п. 5, 8 ст. 171, п. 6 ст. 172 НК РФ).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Правило 8.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При УСН с пониженными ставками нельзя применять расчетные ставки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операциям, по которым НДС считается с разницы между ценой продажи и ценой покупки (п. 12 ст. 154 НК РФ)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реализация имущества, учитываемого с НДС, реализация автомобилей, приобретенных для перепродажи у физлиц) (п. 3, 4,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5.1,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5.2 ст. 154 НК РФ).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Правило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9.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При применении пониженных ставок нельзя принять к </a:t>
            </a:r>
            <a:r>
              <a:rPr lang="ru-RU">
                <a:ea typeface="Times New Roman" panose="02020603050405020304" pitchFamily="18" charset="0"/>
                <a:cs typeface="Calibri" panose="020F0502020204030204" pitchFamily="34" charset="0"/>
              </a:rPr>
              <a:t>вычету </a:t>
            </a:r>
            <a:r>
              <a:rPr lang="ru-RU" smtClean="0">
                <a:ea typeface="Times New Roman" panose="02020603050405020304" pitchFamily="18" charset="0"/>
                <a:cs typeface="Calibri" panose="020F0502020204030204" pitchFamily="34" charset="0"/>
              </a:rPr>
              <a:t>входной НДС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товарам, работам, услугам, имущественным правам, приобретенным для осуществления работ и услуг,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местом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реализации которых не является РФ (подп. 3 – 4 п. 2 ст. 171 НК РФ). </a:t>
            </a:r>
          </a:p>
        </p:txBody>
      </p:sp>
    </p:spTree>
    <p:extLst>
      <p:ext uri="{BB962C8B-B14F-4D97-AF65-F5344CB8AC3E}">
        <p14:creationId xmlns:p14="http://schemas.microsoft.com/office/powerpoint/2010/main" val="198457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Глобальные изменения для упрощенцев: НДС, ставки налога, лимиты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Правило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10.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Если упрощенец ведет необлагаемые НДС операции из п. 2, 3 ст. 149 НК РФ (например, реализация медицинских товаров и медицинских услуг по перечню, реализация исключительных прав на программы и базы данных из реестра), то он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может не платить НДС и не </a:t>
            </a:r>
            <a:r>
              <a:rPr lang="ru-RU" smtClean="0">
                <a:ea typeface="Times New Roman" panose="02020603050405020304" pitchFamily="18" charset="0"/>
                <a:cs typeface="Calibri" panose="020F0502020204030204" pitchFamily="34" charset="0"/>
              </a:rPr>
              <a:t>выставлять счета-фактуры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(подп. 1 п. 3 ст. 169 НК РФ).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Правило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11.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Входной (ввозной) НДС по приобретенным товарам (работам, услугам, ОС, НМА), который не был отнесен на расходы при объекте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«Д-Р»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до 1 января 2025 г. (п. 9, 10 ст. 8 Закона от 12.07.2024 № 176-ФЗ):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принимается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 вычету в порядке главы 21 НК РФ, если при УСН применяются обычные ставки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НДС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учитывается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стоимости товаров (работ, услуг, имущественных прав) по общим правилам, если при УСН применяются пониженные ставки НДС.</a:t>
            </a:r>
          </a:p>
        </p:txBody>
      </p:sp>
    </p:spTree>
    <p:extLst>
      <p:ext uri="{BB962C8B-B14F-4D97-AF65-F5344CB8AC3E}">
        <p14:creationId xmlns:p14="http://schemas.microsoft.com/office/powerpoint/2010/main" val="143623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9854</TotalTime>
  <Words>2203</Words>
  <Application>Microsoft Office PowerPoint</Application>
  <PresentationFormat>Широкоэкранный</PresentationFormat>
  <Paragraphs>161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1354</cp:revision>
  <dcterms:created xsi:type="dcterms:W3CDTF">2022-05-22T12:20:38Z</dcterms:created>
  <dcterms:modified xsi:type="dcterms:W3CDTF">2024-08-29T12:32:18Z</dcterms:modified>
</cp:coreProperties>
</file>