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7"/>
  </p:notesMasterIdLst>
  <p:handoutMasterIdLst>
    <p:handoutMasterId r:id="rId8"/>
  </p:handoutMasterIdLst>
  <p:sldIdLst>
    <p:sldId id="777" r:id="rId3"/>
    <p:sldId id="734" r:id="rId4"/>
    <p:sldId id="739" r:id="rId5"/>
    <p:sldId id="75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77"/>
            <p14:sldId id="734"/>
            <p14:sldId id="739"/>
            <p14:sldId id="7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2EE"/>
    <a:srgbClr val="C6B7D5"/>
    <a:srgbClr val="50236E"/>
    <a:srgbClr val="8D6FAB"/>
    <a:srgbClr val="5B9BD5"/>
    <a:srgbClr val="E5DEE3"/>
    <a:srgbClr val="FCE5E3"/>
    <a:srgbClr val="E4E4E8"/>
    <a:srgbClr val="E6E0EB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6163" autoAdjust="0"/>
  </p:normalViewPr>
  <p:slideViewPr>
    <p:cSldViewPr snapToGrid="0">
      <p:cViewPr varScale="1">
        <p:scale>
          <a:sx n="91" d="100"/>
          <a:sy n="91" d="100"/>
        </p:scale>
        <p:origin x="30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10.04.2024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ublication.pravo.gov.ru/document/00012024020900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Зачем вновь понадобилось менять форму расчета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38446" y="924331"/>
            <a:ext cx="11029841" cy="551337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>
                <a:solidFill>
                  <a:srgbClr val="50236E"/>
                </a:solidFill>
              </a:rPr>
              <a:t>Зачем понадобилось менять форму расчета</a:t>
            </a:r>
          </a:p>
          <a:p>
            <a:pPr fontAlgn="base"/>
            <a:r>
              <a:rPr lang="ru-RU" b="1" dirty="0">
                <a:solidFill>
                  <a:srgbClr val="50236E"/>
                </a:solidFill>
              </a:rPr>
              <a:t>С 01.01.2024 внесены изменения в НК:</a:t>
            </a:r>
          </a:p>
          <a:p>
            <a:pPr fontAlgn="base"/>
            <a:r>
              <a:rPr lang="ru-RU" dirty="0"/>
              <a:t>(п. 9 ст. 58, п. 6 ст. 226 НК РФ) </a:t>
            </a:r>
          </a:p>
          <a:p>
            <a:pPr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введена </a:t>
            </a:r>
            <a:r>
              <a:rPr lang="ru-RU" dirty="0"/>
              <a:t>подача второго уведомления по </a:t>
            </a:r>
            <a:r>
              <a:rPr lang="ru-RU" dirty="0" smtClean="0"/>
              <a:t>НДФЛ; </a:t>
            </a:r>
            <a:endParaRPr lang="ru-RU" dirty="0"/>
          </a:p>
          <a:p>
            <a:pPr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установлен </a:t>
            </a:r>
            <a:r>
              <a:rPr lang="ru-RU" dirty="0"/>
              <a:t>дополнительный срок перечисления НДФЛ в </a:t>
            </a:r>
            <a:r>
              <a:rPr lang="ru-RU" dirty="0" smtClean="0"/>
              <a:t>бюджет.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255549"/>
              </p:ext>
            </p:extLst>
          </p:nvPr>
        </p:nvGraphicFramePr>
        <p:xfrm>
          <a:off x="738447" y="3600389"/>
          <a:ext cx="11029840" cy="2851174"/>
        </p:xfrm>
        <a:graphic>
          <a:graphicData uri="http://schemas.openxmlformats.org/drawingml/2006/table">
            <a:tbl>
              <a:tblPr firstRow="1" bandRow="1" bandCol="1">
                <a:effectLst/>
                <a:tableStyleId>{5C22544A-7EE6-4342-B048-85BDC9FD1C3A}</a:tableStyleId>
              </a:tblPr>
              <a:tblGrid>
                <a:gridCol w="4108283">
                  <a:extLst>
                    <a:ext uri="{9D8B030D-6E8A-4147-A177-3AD203B41FA5}">
                      <a16:colId xmlns:a16="http://schemas.microsoft.com/office/drawing/2014/main" val="4180136461"/>
                    </a:ext>
                  </a:extLst>
                </a:gridCol>
                <a:gridCol w="3141336">
                  <a:extLst>
                    <a:ext uri="{9D8B030D-6E8A-4147-A177-3AD203B41FA5}">
                      <a16:colId xmlns:a16="http://schemas.microsoft.com/office/drawing/2014/main" val="2615456775"/>
                    </a:ext>
                  </a:extLst>
                </a:gridCol>
                <a:gridCol w="3780221">
                  <a:extLst>
                    <a:ext uri="{9D8B030D-6E8A-4147-A177-3AD203B41FA5}">
                      <a16:colId xmlns:a16="http://schemas.microsoft.com/office/drawing/2014/main" val="2027554725"/>
                    </a:ext>
                  </a:extLst>
                </a:gridCol>
              </a:tblGrid>
              <a:tr h="55176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НДФЛ, исчисленный и удержанный налоговым агентом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B7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Срок подачи уведомления о сумме НДФЛ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Срок перечисления (списания с ЕНС в бюджет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по уведомлению)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16028"/>
                  </a:ext>
                </a:extLst>
              </a:tr>
              <a:tr h="6845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1-го по 22-е число месяца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того же месяца</a:t>
                      </a:r>
                      <a:endParaRPr lang="ru-RU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того же месяца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421015"/>
                  </a:ext>
                </a:extLst>
              </a:tr>
              <a:tr h="76934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23-го по последнее число месяца 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(кроме декабря)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следующего месяца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следующего месяца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33912"/>
                  </a:ext>
                </a:extLst>
              </a:tr>
              <a:tr h="75716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23-го</a:t>
                      </a:r>
                      <a:r>
                        <a:rPr lang="ru-RU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31-е декабря</a:t>
                      </a:r>
                      <a:endParaRPr lang="ru-RU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последний рабочий день декабря</a:t>
                      </a:r>
                      <a:endParaRPr lang="ru-RU" sz="2000" baseline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24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6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28774" y="123698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Зачем </a:t>
            </a:r>
            <a:r>
              <a:rPr lang="ru-RU" dirty="0"/>
              <a:t>вновь понадобилось менять форму </a:t>
            </a:r>
            <a:r>
              <a:rPr lang="ru-RU" dirty="0" smtClean="0"/>
              <a:t>расчета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36145"/>
            <a:ext cx="10649607" cy="5499986"/>
          </a:xfrm>
        </p:spPr>
        <p:txBody>
          <a:bodyPr/>
          <a:lstStyle/>
          <a:p>
            <a:pPr fontAlgn="base"/>
            <a:r>
              <a:rPr lang="ru-RU" b="1" dirty="0"/>
              <a:t>Что осталось </a:t>
            </a:r>
            <a:r>
              <a:rPr lang="ru-RU" b="1" dirty="0" smtClean="0"/>
              <a:t>неизменным в 2024 году</a:t>
            </a:r>
            <a:endParaRPr lang="ru-RU" b="1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ru-RU" dirty="0" smtClean="0"/>
              <a:t> зарплату нужно выплачивать не реже двух раз в месяц и рассчитывать за фактически отработанные в каждой половине месяца дни (ст. 136 ТК РФ);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ru-RU" dirty="0" smtClean="0"/>
              <a:t> удерживать НДФЛ нужно при каждой выплате зарплаты (подп. 1 п. 1 ст. 223, п. 3, 4 ст. 226 НК РФ);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ru-RU" dirty="0" smtClean="0"/>
              <a:t> независимо от того, за какой месяц зарплата начислена, НДФЛ с нее попадает в уведомление за тот период, в котором должен быть удержан;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ru-RU" dirty="0" smtClean="0"/>
              <a:t> по уведомлениям, сданным раньше крайнего срока, НДФЛ сразу зачитывается на ЕНС (п. 7 ст. 78 НК РФ).</a:t>
            </a:r>
          </a:p>
          <a:p>
            <a:pPr fontAlgn="base"/>
            <a:endParaRPr lang="ru-RU" dirty="0"/>
          </a:p>
          <a:p>
            <a:pPr fontAlgn="base"/>
            <a:endParaRPr lang="ru-RU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4597139"/>
            <a:ext cx="10649606" cy="1938992"/>
            <a:chOff x="787484" y="2202671"/>
            <a:chExt cx="10515600" cy="193899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515600" cy="1938992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400" dirty="0" smtClean="0"/>
            </a:p>
            <a:p>
              <a:r>
                <a:rPr lang="ru-RU" sz="2400" dirty="0" smtClean="0"/>
                <a:t>Не нужно сдавать нулевые уведомления по НДФЛ за тот период, в котором не </a:t>
              </a:r>
              <a:r>
                <a:rPr lang="ru-RU" sz="2400" dirty="0"/>
                <a:t>должны были удерживать </a:t>
              </a:r>
              <a:r>
                <a:rPr lang="ru-RU" sz="2400" dirty="0" smtClean="0"/>
                <a:t>налог, то есть: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ru-RU" sz="2400" dirty="0" smtClean="0"/>
                <a:t>в периоде не было ни одной выплаты </a:t>
              </a:r>
              <a:r>
                <a:rPr lang="ru-RU" sz="2400" dirty="0"/>
                <a:t>облагаемого </a:t>
              </a:r>
              <a:r>
                <a:rPr lang="ru-RU" sz="2400" dirty="0" smtClean="0"/>
                <a:t>дохода;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ru-RU" sz="2400" dirty="0" smtClean="0"/>
                <a:t>выплатили </a:t>
              </a:r>
              <a:r>
                <a:rPr lang="ru-RU" sz="2400" dirty="0"/>
                <a:t>только доходы, полностью «закрытые» </a:t>
              </a:r>
              <a:r>
                <a:rPr lang="ru-RU" sz="2400" dirty="0" smtClean="0"/>
                <a:t>вычетом.</a:t>
              </a:r>
              <a:endParaRPr lang="ru-RU" sz="2800" b="1" dirty="0" smtClean="0">
                <a:solidFill>
                  <a:srgbClr val="E6E0EB"/>
                </a:solidFill>
              </a:endParaRPr>
            </a:p>
          </p:txBody>
        </p: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58005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Зачем </a:t>
            </a:r>
            <a:r>
              <a:rPr lang="ru-RU" dirty="0"/>
              <a:t>вновь понадобилось менять форму </a:t>
            </a:r>
            <a:r>
              <a:rPr lang="ru-RU" dirty="0" smtClean="0"/>
              <a:t>расчета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36145"/>
            <a:ext cx="10649607" cy="5446681"/>
          </a:xfrm>
        </p:spPr>
        <p:txBody>
          <a:bodyPr/>
          <a:lstStyle/>
          <a:p>
            <a:pPr fontAlgn="base"/>
            <a:r>
              <a:rPr lang="ru-RU" b="1" dirty="0" smtClean="0"/>
              <a:t>Что сделать, чтобы подавать одно уведомление за месяц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Изменить </a:t>
            </a:r>
            <a:r>
              <a:rPr lang="ru-RU" dirty="0"/>
              <a:t>сроки выплаты </a:t>
            </a:r>
            <a:r>
              <a:rPr lang="ru-RU" dirty="0" smtClean="0"/>
              <a:t>зарплаты так, </a:t>
            </a:r>
            <a:r>
              <a:rPr lang="ru-RU" dirty="0"/>
              <a:t>чтобы обе даты попадали в период с 1-го по 22-е число каждого </a:t>
            </a:r>
            <a:r>
              <a:rPr lang="ru-RU" dirty="0" smtClean="0"/>
              <a:t>месяца. Например, </a:t>
            </a:r>
            <a:r>
              <a:rPr lang="ru-RU" dirty="0"/>
              <a:t>20-го числа </a:t>
            </a:r>
            <a:r>
              <a:rPr lang="ru-RU" dirty="0" smtClean="0"/>
              <a:t>зарплата </a:t>
            </a:r>
            <a:r>
              <a:rPr lang="ru-RU" dirty="0"/>
              <a:t>за первую половину текущего </a:t>
            </a:r>
            <a:r>
              <a:rPr lang="ru-RU" dirty="0" smtClean="0"/>
              <a:t>месяца и 5-го</a:t>
            </a:r>
            <a:r>
              <a:rPr lang="ru-RU" dirty="0"/>
              <a:t> </a:t>
            </a:r>
            <a:r>
              <a:rPr lang="ru-RU" dirty="0" smtClean="0"/>
              <a:t>числа – за </a:t>
            </a:r>
            <a:r>
              <a:rPr lang="ru-RU" dirty="0"/>
              <a:t>вторую половину предыдущего </a:t>
            </a:r>
            <a:r>
              <a:rPr lang="ru-RU" dirty="0" smtClean="0"/>
              <a:t>месяца. Установить новые сроки можно в любой момент.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Больничные </a:t>
            </a:r>
            <a:r>
              <a:rPr lang="ru-RU" dirty="0"/>
              <a:t>за первые 3 дня выплачивать, как и положено, вместе с ближайшей </a:t>
            </a:r>
            <a:r>
              <a:rPr lang="ru-RU" dirty="0" smtClean="0"/>
              <a:t>зарплатой.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Отпускные выдавать </a:t>
            </a:r>
            <a:r>
              <a:rPr lang="ru-RU" dirty="0"/>
              <a:t>раньше, чем за минимальные 3 дня до начала отпуска — так, чтобы выплата была не позже 22-го числа. </a:t>
            </a:r>
            <a:endParaRPr lang="ru-RU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Сроки </a:t>
            </a:r>
            <a:r>
              <a:rPr lang="ru-RU" dirty="0"/>
              <a:t>выплат при заключении ГПД с </a:t>
            </a:r>
            <a:r>
              <a:rPr lang="ru-RU" dirty="0" smtClean="0"/>
              <a:t>физлицами устанавливать так</a:t>
            </a:r>
            <a:r>
              <a:rPr lang="ru-RU" dirty="0"/>
              <a:t>, чтобы выплата была не позже 22-го числа. </a:t>
            </a:r>
          </a:p>
          <a:p>
            <a:pPr fontAlgn="base"/>
            <a:endParaRPr lang="ru-RU" dirty="0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5282497"/>
            <a:ext cx="10649606" cy="1200329"/>
            <a:chOff x="787484" y="2199154"/>
            <a:chExt cx="10515600" cy="120032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199154"/>
              <a:ext cx="10515600" cy="1200329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400" dirty="0" smtClean="0"/>
            </a:p>
            <a:p>
              <a:r>
                <a:rPr lang="ru-RU" sz="2400" dirty="0" smtClean="0"/>
                <a:t>Тогда можно подавать только </a:t>
              </a:r>
              <a:r>
                <a:rPr lang="ru-RU" sz="2400" dirty="0"/>
                <a:t>одно уведомление в месяц со сроком сдачи 25-го числа и сроком уплаты </a:t>
              </a:r>
              <a:r>
                <a:rPr lang="ru-RU" sz="2400" dirty="0" smtClean="0"/>
                <a:t>НДФЛ</a:t>
              </a:r>
              <a:r>
                <a:rPr lang="ru-RU" sz="2400" dirty="0"/>
                <a:t> 28-го числа того же месяца. </a:t>
              </a:r>
              <a:endParaRPr lang="ru-RU" sz="2800" b="1" dirty="0" smtClean="0">
                <a:solidFill>
                  <a:srgbClr val="E6E0EB"/>
                </a:solidFill>
              </a:endParaRPr>
            </a:p>
          </p:txBody>
        </p:sp>
        <p:grpSp>
          <p:nvGrpSpPr>
            <p:cNvPr id="12" name="Группа 11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4" name="Рисунок 13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15149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Зачем </a:t>
            </a:r>
            <a:r>
              <a:rPr lang="ru-RU" dirty="0"/>
              <a:t>вновь понадобилось менять форму </a:t>
            </a:r>
            <a:r>
              <a:rPr lang="ru-RU" dirty="0" smtClean="0"/>
              <a:t>расчета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b="1" dirty="0" smtClean="0">
                <a:solidFill>
                  <a:srgbClr val="50236E"/>
                </a:solidFill>
              </a:rPr>
              <a:t>Новая </a:t>
            </a:r>
            <a:r>
              <a:rPr lang="ru-RU" b="1" dirty="0">
                <a:solidFill>
                  <a:srgbClr val="50236E"/>
                </a:solidFill>
              </a:rPr>
              <a:t>форма 6-НДФЛ с </a:t>
            </a:r>
            <a:r>
              <a:rPr lang="en-US" b="1" dirty="0" smtClean="0">
                <a:solidFill>
                  <a:srgbClr val="50236E"/>
                </a:solidFill>
              </a:rPr>
              <a:t>I</a:t>
            </a:r>
            <a:r>
              <a:rPr lang="ru-RU" b="1" dirty="0" smtClean="0">
                <a:solidFill>
                  <a:srgbClr val="50236E"/>
                </a:solidFill>
              </a:rPr>
              <a:t> квартала </a:t>
            </a:r>
            <a:r>
              <a:rPr lang="ru-RU" b="1" dirty="0">
                <a:solidFill>
                  <a:srgbClr val="50236E"/>
                </a:solidFill>
              </a:rPr>
              <a:t>2024 г. </a:t>
            </a:r>
            <a:endParaRPr lang="ru-RU" dirty="0">
              <a:solidFill>
                <a:srgbClr val="50236E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 smtClean="0"/>
              <a:t>Документ:</a:t>
            </a:r>
            <a:r>
              <a:rPr lang="ru-RU" dirty="0" smtClean="0"/>
              <a:t> Приказ ФНС </a:t>
            </a:r>
            <a:r>
              <a:rPr lang="ru-RU" dirty="0"/>
              <a:t>от </a:t>
            </a:r>
            <a:r>
              <a:rPr lang="ru-RU" dirty="0" smtClean="0"/>
              <a:t>09.01.2024 </a:t>
            </a:r>
            <a:r>
              <a:rPr lang="ru-RU" dirty="0"/>
              <a:t>№ </a:t>
            </a:r>
            <a:r>
              <a:rPr lang="ru-RU" dirty="0" smtClean="0"/>
              <a:t>ЕД-7-11/1</a:t>
            </a:r>
            <a:r>
              <a:rPr lang="en-US" dirty="0" smtClean="0"/>
              <a:t>@</a:t>
            </a:r>
            <a:r>
              <a:rPr lang="ru-RU" dirty="0" smtClean="0"/>
              <a:t>. Внесены изменения в Приказ ФНС от 19.09.2023 №</a:t>
            </a:r>
            <a:r>
              <a:rPr lang="en-US" dirty="0" smtClean="0"/>
              <a:t> </a:t>
            </a:r>
            <a:r>
              <a:rPr lang="ru-RU" dirty="0"/>
              <a:t>ЕД-7-11/649</a:t>
            </a:r>
            <a:r>
              <a:rPr lang="ru-RU" dirty="0" smtClean="0"/>
              <a:t>@. Утверждены новая форма расчета 6-НДФЛ и порядок ее заполнения. </a:t>
            </a:r>
          </a:p>
          <a:p>
            <a:pPr fontAlgn="base"/>
            <a:r>
              <a:rPr lang="ru-RU" b="1" dirty="0" smtClean="0"/>
              <a:t>Дата опубликования: </a:t>
            </a:r>
            <a:r>
              <a:rPr lang="ru-RU" dirty="0" smtClean="0"/>
              <a:t>09.02.2024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publication.pravo.gov.ru/document/0001202402090018</a:t>
            </a:r>
            <a:endParaRPr lang="ru-RU" dirty="0" smtClean="0"/>
          </a:p>
          <a:p>
            <a:r>
              <a:rPr lang="ru-RU" b="1" dirty="0" smtClean="0"/>
              <a:t>Начало действия: </a:t>
            </a:r>
            <a:r>
              <a:rPr lang="ru-RU" dirty="0" smtClean="0"/>
              <a:t>09.04.2024</a:t>
            </a:r>
          </a:p>
          <a:p>
            <a:r>
              <a:rPr lang="ru-RU" b="1" dirty="0" smtClean="0">
                <a:ea typeface="Gulim" panose="020B0503020000020004" pitchFamily="34" charset="-127"/>
              </a:rPr>
              <a:t>Срок сдачи:</a:t>
            </a:r>
            <a:r>
              <a:rPr lang="ru-RU" dirty="0" smtClean="0">
                <a:ea typeface="Gulim" panose="020B0503020000020004" pitchFamily="34" charset="-127"/>
              </a:rPr>
              <a:t> </a:t>
            </a:r>
            <a:r>
              <a:rPr lang="ru-RU" dirty="0">
                <a:ea typeface="Gulim" panose="020B0503020000020004" pitchFamily="34" charset="-127"/>
              </a:rPr>
              <a:t>не </a:t>
            </a:r>
            <a:r>
              <a:rPr lang="ru-RU" dirty="0" smtClean="0">
                <a:ea typeface="Gulim" panose="020B0503020000020004" pitchFamily="34" charset="-127"/>
              </a:rPr>
              <a:t>позднее </a:t>
            </a:r>
            <a:r>
              <a:rPr lang="ru-RU" dirty="0" smtClean="0"/>
              <a:t>25.04.2024</a:t>
            </a:r>
          </a:p>
          <a:p>
            <a:pPr>
              <a:lnSpc>
                <a:spcPct val="100000"/>
              </a:lnSpc>
            </a:pPr>
            <a:endParaRPr lang="ru-RU" dirty="0" smtClean="0"/>
          </a:p>
          <a:p>
            <a:pPr>
              <a:lnSpc>
                <a:spcPct val="100000"/>
              </a:lnSpc>
            </a:pPr>
            <a:endParaRPr lang="ru-RU" dirty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1" y="4869023"/>
            <a:ext cx="10515600" cy="1569659"/>
            <a:chOff x="787485" y="2199154"/>
            <a:chExt cx="10383280" cy="137982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5" y="2199154"/>
              <a:ext cx="10383280" cy="137982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400" dirty="0" smtClean="0"/>
            </a:p>
            <a:p>
              <a:r>
                <a:rPr lang="ru-RU" sz="2400" dirty="0" smtClean="0"/>
                <a:t>При сдаче 6-НДФЛ за </a:t>
              </a:r>
              <a:r>
                <a:rPr lang="en-US" sz="2400" dirty="0" smtClean="0"/>
                <a:t>I </a:t>
              </a:r>
              <a:r>
                <a:rPr lang="ru-RU" sz="2400" dirty="0" smtClean="0"/>
                <a:t>квартал до 09.04.2024 ФНС советует </a:t>
              </a:r>
              <a:r>
                <a:rPr lang="ru-RU" sz="2400" dirty="0"/>
                <a:t>использовать официально утвержденную форму расчета, </a:t>
              </a:r>
              <a:r>
                <a:rPr lang="ru-RU" sz="2400" dirty="0" smtClean="0"/>
                <a:t>а не рекомендованную (Письма ФНС от </a:t>
              </a:r>
              <a:r>
                <a:rPr lang="ru-RU" sz="2400" dirty="0"/>
                <a:t>29.03.2024 </a:t>
              </a:r>
              <a:r>
                <a:rPr lang="ru-RU" sz="2400" dirty="0" smtClean="0"/>
                <a:t>№</a:t>
              </a:r>
              <a:r>
                <a:rPr lang="en-US" sz="2400" dirty="0" smtClean="0"/>
                <a:t> </a:t>
              </a:r>
              <a:r>
                <a:rPr lang="ru-RU" sz="2400" dirty="0"/>
                <a:t>ЗГ-2-11/4915</a:t>
              </a:r>
              <a:r>
                <a:rPr lang="ru-RU" sz="2400" dirty="0" smtClean="0"/>
                <a:t>@, от </a:t>
              </a:r>
              <a:r>
                <a:rPr lang="ru-RU" sz="2400" dirty="0"/>
                <a:t>25.03.2024 </a:t>
              </a:r>
              <a:r>
                <a:rPr lang="ru-RU" sz="2400" dirty="0" smtClean="0"/>
                <a:t>№ </a:t>
              </a:r>
              <a:r>
                <a:rPr lang="ru-RU" sz="2400" dirty="0"/>
                <a:t>ЗГ-2-11/4563</a:t>
              </a:r>
              <a:r>
                <a:rPr lang="ru-RU" sz="2400" dirty="0" smtClean="0"/>
                <a:t>@). </a:t>
              </a:r>
              <a:endParaRPr lang="ru-RU" sz="2800" b="1" dirty="0" smtClean="0">
                <a:solidFill>
                  <a:srgbClr val="E6E0EB"/>
                </a:solidFill>
              </a:endParaRPr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8"/>
              <a:ext cx="1267837" cy="422135"/>
              <a:chOff x="918864" y="2258958"/>
              <a:chExt cx="1267837" cy="422135"/>
            </a:xfrm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8"/>
                <a:ext cx="313496" cy="31349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052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21875</TotalTime>
  <Words>317</Words>
  <Application>Microsoft Office PowerPoint</Application>
  <PresentationFormat>Широкоэкранный</PresentationFormat>
  <Paragraphs>47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Gulim</vt:lpstr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1983</cp:revision>
  <dcterms:created xsi:type="dcterms:W3CDTF">2022-05-22T12:20:38Z</dcterms:created>
  <dcterms:modified xsi:type="dcterms:W3CDTF">2024-04-10T17:50:39Z</dcterms:modified>
</cp:coreProperties>
</file>