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562" r:id="rId3"/>
    <p:sldId id="56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562"/>
            <p14:sldId id="5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3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36E"/>
    <a:srgbClr val="F3F0F6"/>
    <a:srgbClr val="E6E0EB"/>
    <a:srgbClr val="DDD4E6"/>
    <a:srgbClr val="764696"/>
    <a:srgbClr val="8D6FAB"/>
    <a:srgbClr val="E94537"/>
    <a:srgbClr val="00B8A6"/>
    <a:srgbClr val="D9FFFB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>
              <a:solidFill>
                <a:srgbClr val="50236E"/>
              </a:solidFill>
            </a:endParaRPr>
          </a:p>
          <a:p>
            <a:r>
              <a:rPr lang="ru-RU" b="1" dirty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13%</a:t>
            </a: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2721</a:t>
                      </a: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/>
                        <a:t>2720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Все прочие подарки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/>
                  <a:t>3.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РФ):</a:t>
                </a:r>
                <a:endParaRPr lang="en-US" sz="2000" i="1" dirty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4.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перерасчета:</a:t>
                </a:r>
                <a: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dirty="0"/>
              <a:t>Страховые взносы: заполняем РСВ, ПСВ, ЕФС-1</a:t>
            </a:r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90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 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2023 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 июля 2023 г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12:00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Лекторы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 1 </a:t>
            </a:r>
            <a:r>
              <a:rPr lang="ru-RU" dirty="0" err="1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  <p:sldLayoutId id="214748368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48210" y="133295"/>
            <a:ext cx="115397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solidFill>
                  <a:srgbClr val="50236E"/>
                </a:solidFill>
              </a:rPr>
              <a:t>Елена Шаронова</a:t>
            </a:r>
            <a:endParaRPr lang="ru-RU" sz="3600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ведущий эксперт </a:t>
            </a:r>
            <a:r>
              <a:rPr lang="ru-RU" dirty="0"/>
              <a:t>журнала «Главная книга»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4167" y="243420"/>
            <a:ext cx="1135139" cy="369332"/>
          </a:xfrm>
          <a:prstGeom prst="rect">
            <a:avLst/>
          </a:prstGeom>
          <a:solidFill>
            <a:srgbClr val="8D6FAB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Ведущий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1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234183" y="152400"/>
            <a:ext cx="8119617" cy="319790"/>
          </a:xfrm>
        </p:spPr>
        <p:txBody>
          <a:bodyPr/>
          <a:lstStyle/>
          <a:p>
            <a:pPr algn="r"/>
            <a:r>
              <a:rPr lang="ru-RU" dirty="0"/>
              <a:t>Что делать с переплатой по НДФЛ в бухучете на конец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Как быть с переплатой налога в бухучете </a:t>
            </a:r>
          </a:p>
          <a:p>
            <a:pPr fontAlgn="base"/>
            <a:r>
              <a:rPr lang="ru-RU" dirty="0" err="1">
                <a:effectLst/>
                <a:ea typeface="Times New Roman" panose="02020603050405020304" pitchFamily="18" charset="0"/>
              </a:rPr>
              <a:t>Бухпрограммы</a:t>
            </a:r>
            <a:r>
              <a:rPr lang="ru-RU" dirty="0">
                <a:effectLst/>
                <a:ea typeface="Times New Roman" panose="02020603050405020304" pitchFamily="18" charset="0"/>
              </a:rPr>
              <a:t> п</a:t>
            </a:r>
            <a:r>
              <a:rPr lang="ru-RU" dirty="0">
                <a:ea typeface="Times New Roman" panose="02020603050405020304" pitchFamily="18" charset="0"/>
              </a:rPr>
              <a:t>роводку Дт 70 – </a:t>
            </a:r>
            <a:r>
              <a:rPr lang="ru-RU" dirty="0" err="1">
                <a:ea typeface="Times New Roman" panose="02020603050405020304" pitchFamily="18" charset="0"/>
              </a:rPr>
              <a:t>Кт</a:t>
            </a:r>
            <a:r>
              <a:rPr lang="ru-RU" dirty="0">
                <a:ea typeface="Times New Roman" panose="02020603050405020304" pitchFamily="18" charset="0"/>
              </a:rPr>
              <a:t> 68/субсчет «НДФЛ» делают </a:t>
            </a:r>
            <a:r>
              <a:rPr lang="ru-RU" dirty="0">
                <a:effectLst/>
                <a:ea typeface="Times New Roman" panose="02020603050405020304" pitchFamily="18" charset="0"/>
              </a:rPr>
              <a:t>на </a:t>
            </a:r>
            <a:r>
              <a:rPr lang="ru-RU" dirty="0">
                <a:ea typeface="Times New Roman" panose="02020603050405020304" pitchFamily="18" charset="0"/>
              </a:rPr>
              <a:t>сумму исчисленного НДФЛ, а не удержанного</a:t>
            </a:r>
            <a:r>
              <a:rPr lang="ru-RU" dirty="0">
                <a:effectLst/>
                <a:ea typeface="Times New Roman" panose="02020603050405020304" pitchFamily="18" charset="0"/>
              </a:rPr>
              <a:t>. При перерасчете НДФЛ формируются: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запись красным на сумму </a:t>
            </a:r>
            <a:r>
              <a:rPr lang="ru-RU" dirty="0">
                <a:effectLst/>
                <a:ea typeface="Times New Roman" panose="02020603050405020304" pitchFamily="18" charset="0"/>
              </a:rPr>
              <a:t>излишне начисленного НДФЛ по ставке 30% (</a:t>
            </a:r>
            <a:r>
              <a:rPr lang="ru-RU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91 224 руб.);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обычная запись на сумму исчисленного НДФЛ по ставке 13% после смены статуса при каждой выплате дохода (3900 руб.);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effectLst/>
                <a:ea typeface="Times New Roman" panose="02020603050405020304" pitchFamily="18" charset="0"/>
              </a:rPr>
              <a:t>на конец года дебетовое сальдо на счете 68 и кредитовое на счете 70 на сумму излишне удержанного налога (</a:t>
            </a:r>
            <a:r>
              <a:rPr lang="ru-RU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63 924 руб.)</a:t>
            </a:r>
            <a:r>
              <a:rPr lang="ru-RU" dirty="0">
                <a:effectLst/>
                <a:ea typeface="Times New Roman" panose="02020603050405020304" pitchFamily="18" charset="0"/>
              </a:rPr>
              <a:t>.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A19D300-AA7D-EC65-A6C8-DCA8DB4EC989}"/>
              </a:ext>
            </a:extLst>
          </p:cNvPr>
          <p:cNvGrpSpPr/>
          <p:nvPr/>
        </p:nvGrpSpPr>
        <p:grpSpPr>
          <a:xfrm>
            <a:off x="838200" y="4858602"/>
            <a:ext cx="10515600" cy="1527207"/>
            <a:chOff x="893900" y="2202671"/>
            <a:chExt cx="10515600" cy="12819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561C8DE-5033-1E66-2749-A98B07A1E3AB}"/>
                </a:ext>
              </a:extLst>
            </p:cNvPr>
            <p:cNvSpPr txBox="1"/>
            <p:nvPr/>
          </p:nvSpPr>
          <p:spPr>
            <a:xfrm>
              <a:off x="893900" y="2202671"/>
              <a:ext cx="10515600" cy="1281900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b="1" dirty="0">
                  <a:solidFill>
                    <a:srgbClr val="E6E0EB"/>
                  </a:solidFill>
                </a:rPr>
                <a:t>М</a:t>
              </a:r>
              <a:endParaRPr lang="ru-RU" sz="2800" b="1" dirty="0">
                <a:solidFill>
                  <a:srgbClr val="E6E0EB"/>
                </a:solidFill>
              </a:endParaRPr>
            </a:p>
            <a:p>
              <a:pPr>
                <a:lnSpc>
                  <a:spcPct val="90000"/>
                </a:lnSpc>
                <a:spcBef>
                  <a:spcPts val="1000"/>
                </a:spcBef>
              </a:pPr>
              <a:r>
                <a:rPr lang="ru-RU" sz="2400" dirty="0">
                  <a:ea typeface="Times New Roman" panose="02020603050405020304" pitchFamily="18" charset="0"/>
                </a:rPr>
                <a:t>Сумму излишне удержанного НДФЛ работнику должна вернуть ИФНС</a:t>
              </a:r>
              <a:r>
                <a:rPr lang="ru-RU" sz="2400" dirty="0"/>
                <a:t>.</a:t>
              </a:r>
              <a:r>
                <a:rPr lang="ru-RU" sz="2400" dirty="0">
                  <a:ea typeface="Times New Roman" panose="02020603050405020304" pitchFamily="18" charset="0"/>
                </a:rPr>
                <a:t> Долга перед работником у работодателя нет и переплаты в бюджете тоже нет. На </a:t>
              </a:r>
              <a:r>
                <a:rPr lang="ru-RU" sz="2400" dirty="0">
                  <a:effectLst/>
                  <a:ea typeface="Times New Roman" panose="02020603050405020304" pitchFamily="18" charset="0"/>
                </a:rPr>
                <a:t>31.12.2023 надо обнулить переплату обратной проводкой Дт 70 - </a:t>
              </a:r>
              <a:r>
                <a:rPr lang="ru-RU" sz="2400" dirty="0" err="1">
                  <a:effectLst/>
                  <a:ea typeface="Times New Roman" panose="02020603050405020304" pitchFamily="18" charset="0"/>
                </a:rPr>
                <a:t>Кт</a:t>
              </a:r>
              <a:r>
                <a:rPr lang="ru-RU" sz="2400" dirty="0">
                  <a:effectLst/>
                  <a:ea typeface="Times New Roman" panose="02020603050405020304" pitchFamily="18" charset="0"/>
                </a:rPr>
                <a:t> 68. </a:t>
              </a:r>
              <a:endParaRPr lang="ru-RU" sz="2400" dirty="0"/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624BFA04-E658-5C31-A98A-AD6F35435930}"/>
                </a:ext>
              </a:extLst>
            </p:cNvPr>
            <p:cNvGrpSpPr/>
            <p:nvPr/>
          </p:nvGrpSpPr>
          <p:grpSpPr>
            <a:xfrm>
              <a:off x="1002987" y="2256507"/>
              <a:ext cx="1250718" cy="402560"/>
              <a:chOff x="1002987" y="2256507"/>
              <a:chExt cx="1250718" cy="40256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37F9B41-A9CC-2D2E-A308-06077B3B4EB6}"/>
                  </a:ext>
                </a:extLst>
              </p:cNvPr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E94537"/>
                    </a:solidFill>
                  </a:rPr>
                  <a:t>Важно</a:t>
                </a:r>
              </a:p>
            </p:txBody>
          </p:sp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C4397CF3-938A-4C91-2308-507218F15C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56507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338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11302</TotalTime>
  <Words>103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829</cp:revision>
  <dcterms:created xsi:type="dcterms:W3CDTF">2022-05-22T12:20:38Z</dcterms:created>
  <dcterms:modified xsi:type="dcterms:W3CDTF">2023-11-02T15:47:33Z</dcterms:modified>
</cp:coreProperties>
</file>