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4"/>
  </p:notesMasterIdLst>
  <p:handoutMasterIdLst>
    <p:handoutMasterId r:id="rId15"/>
  </p:handoutMasterIdLst>
  <p:sldIdLst>
    <p:sldId id="985" r:id="rId3"/>
    <p:sldId id="986" r:id="rId4"/>
    <p:sldId id="987" r:id="rId5"/>
    <p:sldId id="988" r:id="rId6"/>
    <p:sldId id="989" r:id="rId7"/>
    <p:sldId id="990" r:id="rId8"/>
    <p:sldId id="991" r:id="rId9"/>
    <p:sldId id="992" r:id="rId10"/>
    <p:sldId id="993" r:id="rId11"/>
    <p:sldId id="994" r:id="rId12"/>
    <p:sldId id="98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985"/>
            <p14:sldId id="986"/>
            <p14:sldId id="987"/>
            <p14:sldId id="988"/>
            <p14:sldId id="989"/>
            <p14:sldId id="990"/>
            <p14:sldId id="991"/>
            <p14:sldId id="992"/>
            <p14:sldId id="993"/>
            <p14:sldId id="994"/>
            <p14:sldId id="9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6E0EB"/>
    <a:srgbClr val="C1B1D1"/>
    <a:srgbClr val="8D6FAB"/>
    <a:srgbClr val="987DB3"/>
    <a:srgbClr val="9B6EBC"/>
    <a:srgbClr val="764696"/>
    <a:srgbClr val="FF9999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41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710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199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>
              <a:solidFill>
                <a:srgbClr val="50236E"/>
              </a:solidFill>
            </a:endParaRPr>
          </a:p>
          <a:p>
            <a:r>
              <a:rPr lang="ru-RU" b="1" dirty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13%</a:t>
            </a: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2721</a:t>
                      </a: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2720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Все прочие подарки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/>
                  <a:t>3.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РФ):</a:t>
                </a:r>
                <a:endParaRPr lang="en-US" sz="2000" i="1" dirty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4.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перерасчета:</a:t>
                </a:r>
                <a: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6855" y="5374558"/>
              <a:ext cx="241489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50236E"/>
                  </a:solidFill>
                </a:rPr>
                <a:t>Материалы по теме</a:t>
              </a: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398268"/>
            <a:ext cx="321909" cy="32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 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2023 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 июля 2023 г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12:00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Лекторы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 1 </a:t>
            </a:r>
            <a:r>
              <a:rPr lang="ru-RU" dirty="0" err="1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6981"/>
            <a:ext cx="1643743" cy="3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glavkniga.ru/elver/2023/8/6441" TargetMode="External"/><Relationship Id="rId3" Type="http://schemas.openxmlformats.org/officeDocument/2006/relationships/hyperlink" Target="https://glavkniga.ru/elver/2024/9/7120" TargetMode="External"/><Relationship Id="rId7" Type="http://schemas.openxmlformats.org/officeDocument/2006/relationships/hyperlink" Target="https://glavkniga.ru/elver/2023/11/6524" TargetMode="External"/><Relationship Id="rId2" Type="http://schemas.openxmlformats.org/officeDocument/2006/relationships/hyperlink" Target="https://glavkniga.ru/elver/2024/7/706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avkniga.ru/elver/2023/19/6720" TargetMode="External"/><Relationship Id="rId5" Type="http://schemas.openxmlformats.org/officeDocument/2006/relationships/hyperlink" Target="https://glavkniga.ru/elver/2024/1/6877" TargetMode="External"/><Relationship Id="rId4" Type="http://schemas.openxmlformats.org/officeDocument/2006/relationships/hyperlink" Target="https://glavkniga.ru/elver/2023/8/6438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glavkniga.ru/elver/2023/6/638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u-RU" dirty="0"/>
              <a:t>РСВ и ПСВ: новые КС и отражение спорных выплат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 lvl="0"/>
            <a:r>
              <a:rPr lang="ru-RU" sz="4400" b="1" dirty="0">
                <a:solidFill>
                  <a:srgbClr val="50236E"/>
                </a:solidFill>
              </a:rPr>
              <a:t>РСВ за полугодие</a:t>
            </a:r>
          </a:p>
          <a:p>
            <a:r>
              <a:rPr lang="ru-RU" b="1" dirty="0"/>
              <a:t>Форма:</a:t>
            </a:r>
            <a:r>
              <a:rPr lang="ru-RU" dirty="0"/>
              <a:t> Приказ ФНС от 29.09.2022 № ЕД-7-11/878@ (ред. от 29.09.2023) </a:t>
            </a:r>
          </a:p>
          <a:p>
            <a:r>
              <a:rPr lang="ru-RU" b="1" dirty="0"/>
              <a:t>Срок сдачи:</a:t>
            </a:r>
            <a:r>
              <a:rPr lang="ru-RU" dirty="0"/>
              <a:t> не позднее 25 июля 2024 г.</a:t>
            </a:r>
          </a:p>
          <a:p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Компании и ИП, которые в отчетном периоде не начисляли доходы физлицам, должны сдать в ИФНС нулевой РСВ в урезанном составе (Письма Минфина </a:t>
            </a:r>
            <a:r>
              <a:rPr lang="ru-RU" dirty="0"/>
              <a:t>от 12.02.2024 № 03-15-05/11599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, ФНС от 16.04.2020 № БС-3-11/3048@):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титульный лист;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раздел 1 с кодом «2» без подразделов и приложений;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раздел 3 на каждое застрахованное лицо (работника/</a:t>
            </a:r>
            <a:r>
              <a:rPr lang="ru-RU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ГПДшника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). В подразделе 3.1 нужно указать персональные данные, а подразделе 3.2 проставить прочерки строкам граф 130‒170 и 190–210. 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051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1000595"/>
            <a:ext cx="11018314" cy="5625288"/>
          </a:xfrm>
        </p:spPr>
        <p:txBody>
          <a:bodyPr>
            <a:noAutofit/>
          </a:bodyPr>
          <a:lstStyle/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Кого включать в ПСВ и раздел 3 РСВ </a:t>
            </a:r>
            <a:endParaRPr lang="ru-RU" sz="3000" dirty="0">
              <a:solidFill>
                <a:srgbClr val="50236E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804669"/>
              </p:ext>
            </p:extLst>
          </p:nvPr>
        </p:nvGraphicFramePr>
        <p:xfrm>
          <a:off x="845673" y="1641923"/>
          <a:ext cx="10463772" cy="220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957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4653815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11478">
                <a:tc>
                  <a:txBody>
                    <a:bodyPr/>
                    <a:lstStyle/>
                    <a:p>
                      <a:pPr indent="0" algn="ctr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физлица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Включать ли в ПСВ и раздел 3 РСВ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11478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Акционер, участник ООО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―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получатель дивидендов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11478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Физлицо, получившее подарок по договору дарения 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49241"/>
                  </a:ext>
                </a:extLst>
              </a:tr>
              <a:tr h="311478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Арендодатель помещения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DD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7461"/>
                  </a:ext>
                </a:extLst>
              </a:tr>
              <a:tr h="311478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Заимодавец, получающий проценты по договору займа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16391"/>
                  </a:ext>
                </a:extLst>
              </a:tr>
              <a:tr h="311478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Продавец имущества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DDD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108270"/>
                  </a:ext>
                </a:extLst>
              </a:tr>
              <a:tr h="327130"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ИП, с которым организация заключила ГПД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</a:tbl>
          </a:graphicData>
        </a:graphic>
      </p:graphicFrame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2F2D3121-3F6B-1415-397F-E51D0A8A0522}"/>
              </a:ext>
            </a:extLst>
          </p:cNvPr>
          <p:cNvGrpSpPr/>
          <p:nvPr/>
        </p:nvGrpSpPr>
        <p:grpSpPr>
          <a:xfrm>
            <a:off x="838198" y="4135462"/>
            <a:ext cx="10471247" cy="1569660"/>
            <a:chOff x="893900" y="2204641"/>
            <a:chExt cx="10059667" cy="156966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CCBB04C-6B66-9611-89EF-96F0FA14EB1A}"/>
                </a:ext>
              </a:extLst>
            </p:cNvPr>
            <p:cNvSpPr txBox="1"/>
            <p:nvPr/>
          </p:nvSpPr>
          <p:spPr>
            <a:xfrm>
              <a:off x="893900" y="2204641"/>
              <a:ext cx="10059667" cy="1569660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За непредставление ПСВ или подачу с опозданием от­вет­ствен­но­сти пока нет. Но ИФНС может попытаться оштрафовать компанию на 200 руб. за каждый отчет.</a:t>
              </a:r>
              <a:endParaRPr lang="ru-RU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D1735860-42EC-4DCF-E2B5-17E4DE045DBE}"/>
                </a:ext>
              </a:extLst>
            </p:cNvPr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7B18713-BA16-2192-BF82-F1B8C24522CD}"/>
                  </a:ext>
                </a:extLst>
              </p:cNvPr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9" name="Рисунок 8">
                <a:extLst>
                  <a:ext uri="{FF2B5EF4-FFF2-40B4-BE49-F238E27FC236}">
                    <a16:creationId xmlns:a16="http://schemas.microsoft.com/office/drawing/2014/main" id="{A4D90F33-8DA3-E954-27A7-F24E6FF8BF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0709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4190"/>
            <a:ext cx="10515600" cy="5687322"/>
          </a:xfrm>
        </p:spPr>
        <p:txBody>
          <a:bodyPr/>
          <a:lstStyle/>
          <a:p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ru-RU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838200" y="824190"/>
            <a:ext cx="10515600" cy="5912847"/>
            <a:chOff x="850501" y="5318272"/>
            <a:chExt cx="10515600" cy="5900730"/>
          </a:xfrm>
        </p:grpSpPr>
        <p:sp>
          <p:nvSpPr>
            <p:cNvPr id="5" name="TextBox 4"/>
            <p:cNvSpPr txBox="1"/>
            <p:nvPr/>
          </p:nvSpPr>
          <p:spPr>
            <a:xfrm>
              <a:off x="850501" y="5318272"/>
              <a:ext cx="10515600" cy="5900730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«Начисление взносов в 10 неочевидных ситуациях» </a:t>
              </a:r>
              <a:r>
                <a:rPr lang="ru-RU" sz="2400" dirty="0"/>
                <a:t>в ГК, 2024, № 7 </a:t>
              </a:r>
              <a:r>
                <a:rPr lang="en-US" sz="2400" dirty="0">
                  <a:hlinkClick r:id="rId2"/>
                </a:rPr>
                <a:t>https://glavkniga.ru/elver/2024/7/7064</a:t>
              </a:r>
              <a:endParaRPr lang="ru-RU" sz="2400" dirty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«В планах компании — открыть ОП: 10 основных вопросов бухгалтера» </a:t>
              </a:r>
              <a:r>
                <a:rPr lang="ru-RU" sz="2400" dirty="0"/>
                <a:t>в ГК, 2024, № 9 </a:t>
              </a:r>
              <a:r>
                <a:rPr lang="en-US" sz="2400" dirty="0">
                  <a:hlinkClick r:id="rId3"/>
                </a:rPr>
                <a:t>https://glavkniga.ru/elver/2024/9/7120</a:t>
              </a:r>
              <a:endParaRPr lang="ru-RU" sz="2400" dirty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«Отказ члена совета директоров от вознаграждения: что со взносами и налогами» </a:t>
              </a:r>
              <a:r>
                <a:rPr lang="ru-RU" sz="2400" dirty="0"/>
                <a:t>в ГК, 2024, № 5 </a:t>
              </a:r>
              <a:r>
                <a:rPr lang="en-US" sz="2400" dirty="0">
                  <a:hlinkClick r:id="rId4"/>
                </a:rPr>
                <a:t>https://glavkniga.ru/elver/2024/5/6987</a:t>
              </a:r>
              <a:endParaRPr lang="ru-RU" sz="2400" dirty="0">
                <a:hlinkClick r:id="rId4"/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«Льготы для общепита по НДС и взносам с 2024 года: как считать среднюю зарплату»</a:t>
              </a:r>
              <a:r>
                <a:rPr lang="ru-RU" sz="2400" dirty="0"/>
                <a:t> в ГК, 2024, № 1 </a:t>
              </a:r>
              <a:r>
                <a:rPr lang="en-US" sz="2400" dirty="0">
                  <a:hlinkClick r:id="rId5"/>
                </a:rPr>
                <a:t>https://glavkniga.ru/elver/2024/1/6877</a:t>
              </a:r>
              <a:endParaRPr lang="ru-RU" sz="2400" dirty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</a:t>
              </a:r>
              <a:r>
                <a:rPr lang="ru-RU" sz="2400" b="1" dirty="0"/>
                <a:t> «Разбираемся с исчислением взносов и сдачей РСВ и ПСВ» </a:t>
              </a:r>
              <a:r>
                <a:rPr lang="ru-RU" sz="2400" dirty="0"/>
                <a:t>в ГК, 2023, № 19 </a:t>
              </a:r>
              <a:r>
                <a:rPr lang="en-US" sz="2400" dirty="0">
                  <a:hlinkClick r:id="rId6"/>
                </a:rPr>
                <a:t>https://glavkniga.ru/elver/2023/19/6720</a:t>
              </a:r>
              <a:endParaRPr lang="ru-RU" sz="2400" dirty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«Упрощенец платил взносы по тарифу 30% вместо 15%: оставить нельзя исправить»</a:t>
              </a:r>
              <a:r>
                <a:rPr lang="ru-RU" sz="2400" dirty="0"/>
                <a:t> в ГК, 2023, № 11</a:t>
              </a:r>
              <a:r>
                <a:rPr lang="en-US" sz="2400" b="1" dirty="0"/>
                <a:t> </a:t>
              </a:r>
              <a:r>
                <a:rPr lang="en-US" sz="2400" dirty="0">
                  <a:hlinkClick r:id="rId7"/>
                </a:rPr>
                <a:t>https://glavkniga.ru/elver/2023/11/6524</a:t>
              </a:r>
              <a:endParaRPr lang="ru-RU" sz="2400" dirty="0"/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/>
                <a:t>Статья </a:t>
              </a:r>
              <a:r>
                <a:rPr lang="ru-RU" sz="2400" b="1" dirty="0"/>
                <a:t>«Как сдавать ПСВ и РСВ на руководителя»</a:t>
              </a:r>
              <a:r>
                <a:rPr lang="ru-RU" sz="2400" dirty="0"/>
                <a:t> в ГК, 2023, № 8 </a:t>
              </a:r>
              <a:r>
                <a:rPr lang="en-US" sz="2400" dirty="0">
                  <a:hlinkClick r:id="rId8"/>
                </a:rPr>
                <a:t>https://glavkniga.ru/elver/2023/8/6441</a:t>
              </a:r>
              <a:endParaRPr lang="ru-RU" sz="2400" dirty="0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4460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00595"/>
            <a:ext cx="10640921" cy="5557367"/>
          </a:xfrm>
        </p:spPr>
        <p:txBody>
          <a:bodyPr/>
          <a:lstStyle/>
          <a:p>
            <a:pPr algn="just">
              <a:lnSpc>
                <a:spcPts val="44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3000" b="1" dirty="0">
                <a:solidFill>
                  <a:srgbClr val="50236E"/>
                </a:solidFill>
              </a:rPr>
              <a:t>Как сдавать ПСВ </a:t>
            </a:r>
          </a:p>
          <a:p>
            <a:r>
              <a:rPr lang="ru-RU" b="1" dirty="0"/>
              <a:t>Документ:</a:t>
            </a:r>
            <a:r>
              <a:rPr lang="ru-RU" dirty="0"/>
              <a:t> </a:t>
            </a:r>
            <a:r>
              <a:rPr lang="ru-RU" dirty="0">
                <a:effectLst/>
                <a:ea typeface="Times New Roman" panose="02020603050405020304" pitchFamily="18" charset="0"/>
              </a:rPr>
              <a:t>Письмо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ФНС от 28.03.2023 № БС-4-11/3700@</a:t>
            </a:r>
          </a:p>
          <a:p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НК форму с персонифицированными сведениями о физлицах (далее 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―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ПСВ) нужно подавать в инспекцию ежемесячно </a:t>
            </a:r>
            <a:r>
              <a:rPr lang="ru-R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―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не позднее 25-го числа, следующего за истекшим месяцем (п. 7 ст. 431 НК РФ). </a:t>
            </a:r>
          </a:p>
          <a:p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При своевременной сдаче в ИФНС расчета по взносам за </a:t>
            </a: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квартал, полугодие, 9 месяцев и год, не нужно представлять ПСВ за март, июнь, сентябрь и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декабрь. ФНС разрешила так делать, чтобы исключить дублирование данных в РСВ и ПСВ за третий месяц квартала, поскольку сроки сдачи этих отчетов совпадают.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008D83D-06B6-FA87-CA66-9A687CDA511E}"/>
              </a:ext>
            </a:extLst>
          </p:cNvPr>
          <p:cNvGrpSpPr/>
          <p:nvPr/>
        </p:nvGrpSpPr>
        <p:grpSpPr>
          <a:xfrm>
            <a:off x="838200" y="5143321"/>
            <a:ext cx="10515600" cy="1217769"/>
            <a:chOff x="838200" y="5318272"/>
            <a:chExt cx="10515600" cy="121776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9ACDDDB-1B82-E368-52C5-3111B034B622}"/>
                </a:ext>
              </a:extLst>
            </p:cNvPr>
            <p:cNvSpPr txBox="1"/>
            <p:nvPr/>
          </p:nvSpPr>
          <p:spPr>
            <a:xfrm>
              <a:off x="838200" y="5318272"/>
              <a:ext cx="10515600" cy="121776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>
                  <a:effectLst/>
                  <a:ea typeface="Times New Roman" panose="02020603050405020304" pitchFamily="18" charset="0"/>
                </a:rPr>
                <a:t>Интервью со специалистом ФНС </a:t>
              </a:r>
              <a:r>
                <a:rPr lang="ru-RU" sz="2400" dirty="0"/>
                <a:t> </a:t>
              </a:r>
              <a:r>
                <a:rPr lang="ru-RU" sz="2400" b="1" dirty="0"/>
                <a:t>«</a:t>
              </a:r>
              <a:r>
                <a:rPr lang="ru-RU" sz="2400" b="1" i="0" dirty="0">
                  <a:solidFill>
                    <a:srgbClr val="000000"/>
                  </a:solidFill>
                  <a:effectLst/>
                </a:rPr>
                <a:t>Нюансы сдачи персонифицированных сведений по физлицам</a:t>
              </a:r>
              <a:r>
                <a:rPr lang="ru-RU" sz="2400" b="1" dirty="0"/>
                <a:t>» </a:t>
              </a:r>
              <a:r>
                <a:rPr lang="ru-RU" sz="2400" dirty="0"/>
                <a:t>в </a:t>
              </a:r>
              <a:r>
                <a:rPr lang="ru-RU" sz="2400" kern="0" dirty="0">
                  <a:effectLst/>
                  <a:ea typeface="Times New Roman" panose="02020603050405020304" pitchFamily="18" charset="0"/>
                </a:rPr>
                <a:t>ГК, 2023, № 6, </a:t>
              </a:r>
              <a:r>
                <a:rPr lang="ru-RU" sz="2400" u="sng" dirty="0">
                  <a:solidFill>
                    <a:srgbClr val="0000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https://glavkniga.ru/elver/2023/6/6389</a:t>
              </a:r>
              <a:endParaRPr lang="ru-RU" sz="2400" b="1" dirty="0"/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05BE6E31-000C-9789-20E3-0877EAF70135}"/>
                </a:ext>
              </a:extLst>
            </p:cNvPr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>
                <a:extLst>
                  <a:ext uri="{FF2B5EF4-FFF2-40B4-BE49-F238E27FC236}">
                    <a16:creationId xmlns:a16="http://schemas.microsoft.com/office/drawing/2014/main" id="{8EF9BF40-8479-2BD6-E8E0-8B6E366535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8FBC3726-D7A6-D2CE-D1A5-5B0D91ABA0E3}"/>
                  </a:ext>
                </a:extLst>
              </p:cNvPr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962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000" b="1" dirty="0">
                <a:solidFill>
                  <a:srgbClr val="50236E"/>
                </a:solidFill>
              </a:rPr>
              <a:t>Новые контрольные соотношения к РСВ</a:t>
            </a:r>
            <a:r>
              <a:rPr lang="ru-RU" sz="4400" b="1" dirty="0">
                <a:solidFill>
                  <a:srgbClr val="50236E"/>
                </a:solidFill>
              </a:rPr>
              <a:t> </a:t>
            </a:r>
          </a:p>
          <a:p>
            <a:r>
              <a:rPr lang="ru-RU" b="1" dirty="0"/>
              <a:t>Документ: </a:t>
            </a:r>
            <a:r>
              <a:rPr lang="ru-RU" dirty="0"/>
              <a:t>Письмо ФНС от 28.05.2024 № ПА-4-11/5994@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/>
              <a:t>СНИЛС и ФИО сотрудников с базами данных ЦУН АИС (это подсистема «Централизованный учет налогоплательщиков» АИС «Налог-3») ИФНС будет сверять не только в отношении сотрудников компании (раздел 3 РСВ), но и для членов КФХ (подраздел 1 раздела 2 РСВ) – КС 0.25.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ИФНС сверит с</a:t>
            </a:r>
            <a:r>
              <a:rPr lang="ru-RU" dirty="0"/>
              <a:t>о своими базами данных ИНН и ОГРНИП предпринимателя, указанные на титульном листе РСВ – КС 0.48.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Новые КС для тех, кто сдает РСВ с несколькими подразделами: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/>
              <a:t>Количество подр.1 р.1 СВ по значению поля 001 = 1 (КС 1.240);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/>
              <a:t>Количество подр.3 р.1 СВ при значении поля 001 «1 или 2» = 1 (КС 1.241)</a:t>
            </a:r>
          </a:p>
        </p:txBody>
      </p:sp>
    </p:spTree>
    <p:extLst>
      <p:ext uri="{BB962C8B-B14F-4D97-AF65-F5344CB8AC3E}">
        <p14:creationId xmlns:p14="http://schemas.microsoft.com/office/powerpoint/2010/main" val="393753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dirty="0"/>
              <a:t>Если число подразделов больше 1, то ИФНС потребует представить пояснения или внести исправления. Это нужно сделать в течение 5 рабочих дней.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/>
              <a:t>Уточнили КС 1.154 по сверке среднесписочной численности на титульном листе с количеством застрахованных лиц в подразделе 1 раздела 1: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dirty="0"/>
              <a:t>Значение поля «Среднесписочная численность (чел.)» титульного листа &lt;= гр. 1 стр. 010 подр.1 р. 1 СВ </a:t>
            </a:r>
            <a:r>
              <a:rPr lang="ru-RU" b="1" dirty="0"/>
              <a:t>+ гр. 1 стр. 010 подр.4 р. 1 СВ (добавили)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dirty="0"/>
              <a:t>Это соотношения применяют к плательщикам, у которых нет обособленных подразделений. </a:t>
            </a: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86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u-RU" dirty="0"/>
              <a:t>РСВ и ПСВ: новые КС и отражение спорных выплат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r>
              <a:rPr lang="ru-RU" sz="3000" b="1" dirty="0">
                <a:solidFill>
                  <a:srgbClr val="50236E"/>
                </a:solidFill>
              </a:rPr>
              <a:t>Страховые взносы с «обеденной» компенсации работникам  </a:t>
            </a:r>
          </a:p>
          <a:p>
            <a:r>
              <a:rPr lang="ru-RU" b="1" dirty="0"/>
              <a:t>Документ: </a:t>
            </a:r>
            <a:r>
              <a:rPr lang="ru-RU" dirty="0"/>
              <a:t>Письмо Минфина от 26.02.2024 № 03-15-06/16331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Работодатель </a:t>
            </a:r>
            <a:r>
              <a:rPr lang="ru-RU" dirty="0"/>
              <a:t>на основании ЛНА выплачивает работникам компенсации на питание.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/>
              <a:t>Минфин указал, что по НК компенсационные выплаты, в том числе связанные с возмещением расходов на оплату питания, его оплатой или его бесплатным предоставлением, освобождаются от обложения взносами. Но это относится только к компенсациям, которые работодатель обязан выплачивать по требованию закона.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Раз </a:t>
            </a:r>
            <a:r>
              <a:rPr lang="ru-RU" dirty="0"/>
              <a:t>работодатель компенсирует своим сотрудникам стоимость питания исключительно по собственной инициативе, то с суммы такой компенсации нужно платить страховые взносы.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Есть суды о том, что с компенсаций на питание не нужно начислять взносы на травматизм (</a:t>
            </a:r>
            <a:r>
              <a:rPr lang="ru-RU" dirty="0"/>
              <a:t>Постановление 17 ААС от 23.04.2024 № 17АП-2597/2024-АК).</a:t>
            </a:r>
          </a:p>
        </p:txBody>
      </p:sp>
    </p:spTree>
    <p:extLst>
      <p:ext uri="{BB962C8B-B14F-4D97-AF65-F5344CB8AC3E}">
        <p14:creationId xmlns:p14="http://schemas.microsoft.com/office/powerpoint/2010/main" val="257910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u-RU" dirty="0"/>
              <a:t>РСВ и ПСВ: новые КС и отражение спорных выплат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r>
              <a:rPr lang="ru-RU" sz="3000" b="1" dirty="0">
                <a:solidFill>
                  <a:srgbClr val="50236E"/>
                </a:solidFill>
              </a:rPr>
              <a:t>Взносы с компенсации аренды автомобиля в командировке </a:t>
            </a:r>
          </a:p>
          <a:p>
            <a:r>
              <a:rPr lang="ru-RU" b="1" dirty="0"/>
              <a:t>Документ: </a:t>
            </a:r>
            <a:r>
              <a:rPr lang="ru-RU" dirty="0"/>
              <a:t>Письмо Минфина от 27.04.24 № 03-04-06/40114.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/>
              <a:t>Если командированный сотрудник арендует автомобиль только для поездок из аэропорта (вокзала) до места назначения и обратно, то компенсируемая стоимость аренды не облагается страховыми взносами (а также НДФЛ). Ведь по  п. 2 ст. 422 НК РФ освобождаются от обложения взносами компенсационные выплаты, связанные с командировками работников, в том числе расходы на проезд до места назначения и обратно.</a:t>
            </a:r>
          </a:p>
          <a:p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/>
              <a:t>Во всех остальных ситуациях, например, если работник использует арендованный автомобиль для поездок по городу, со стоимости аренды придется начислять страховые взносы и НДФЛ в общем порядке.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73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                                                                                         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Пониженные тарифы взносов у МСП</a:t>
            </a:r>
          </a:p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>
              <a:lnSpc>
                <a:spcPct val="85000"/>
              </a:lnSpc>
            </a:pPr>
            <a:endParaRPr lang="ru-RU" dirty="0"/>
          </a:p>
          <a:p>
            <a:pPr>
              <a:lnSpc>
                <a:spcPct val="85000"/>
              </a:lnSpc>
            </a:pPr>
            <a:r>
              <a:rPr lang="ru-RU" b="1" dirty="0"/>
              <a:t>Компании и ИП из сферы общепита </a:t>
            </a:r>
            <a:r>
              <a:rPr lang="ru-RU" dirty="0"/>
              <a:t>с 01.01.2024 могут применять тариф взносов 15%, если выполняются такие условия (п. 13.1 ст. 427 НК РФ):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деятельность по предоставлению продуктов питания и напитков является основной – класс 56 по ОКВЭД указан как основной вид деятельности в ЕГРЮЛ или ЕГРИП по состоянию на 1-е число месяца, в котором сведения об организации или ИП вносятся в реестр субъектов МСП;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ССЧ работников, по данным реестра МСП не превышает 1500 человек;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ü"/>
            </a:pPr>
            <a:r>
              <a:rPr lang="ru-RU" dirty="0"/>
              <a:t>выполняются условия для освобождения от НДС (подп. 38 п. 3 ст. 149 НК РФ).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1597473"/>
            <a:ext cx="10515600" cy="1631216"/>
            <a:chOff x="787484" y="2202671"/>
            <a:chExt cx="10515600" cy="163121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515600" cy="1631216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800" b="1" dirty="0">
                <a:solidFill>
                  <a:srgbClr val="E6E0EB"/>
                </a:solidFill>
              </a:endParaRPr>
            </a:p>
            <a:p>
              <a:pPr fontAlgn="base"/>
              <a:r>
                <a:rPr lang="ru-RU" sz="2400" b="1" dirty="0"/>
                <a:t>Применение тарифа 15% – это обязанность</a:t>
              </a:r>
              <a:r>
                <a:rPr lang="ru-RU" sz="2400" dirty="0"/>
                <a:t>, отказаться от пониженного тарифа нельзя (Письма ФНС от 17.07.2023 № ЗГ-3-11/9234, Минфина от 03.06.2021 № 03-15-05/43471)</a:t>
              </a:r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91828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996495"/>
            <a:ext cx="10669403" cy="5605227"/>
          </a:xfrm>
        </p:spPr>
        <p:txBody>
          <a:bodyPr>
            <a:noAutofit/>
          </a:bodyPr>
          <a:lstStyle/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Кого включать в ПСВ и раздел 3 РСВ </a:t>
            </a:r>
            <a:endParaRPr lang="ru-RU" sz="3000" dirty="0">
              <a:solidFill>
                <a:srgbClr val="50236E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198563"/>
              </p:ext>
            </p:extLst>
          </p:nvPr>
        </p:nvGraphicFramePr>
        <p:xfrm>
          <a:off x="838198" y="1595956"/>
          <a:ext cx="10669403" cy="4834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4766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6474637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287819"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физлица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Включать ли в ПСВ и раздел 3 РСВ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2791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 – гражданин РФ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2791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Работник, уволившийся в отчетном месяце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49241"/>
                  </a:ext>
                </a:extLst>
              </a:tr>
              <a:tr h="5712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Бывший работник, который в отчетном месяце уже не работал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7461"/>
                  </a:ext>
                </a:extLst>
              </a:tr>
              <a:tr h="2791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– единственный учредитель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16391"/>
                  </a:ext>
                </a:extLst>
              </a:tr>
              <a:tr h="2791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НКО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Нет, если работает бесплатно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108270"/>
                  </a:ext>
                </a:extLst>
              </a:tr>
              <a:tr h="3553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 или подрядчик по ГПД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Да, если предмет договора – выполнение работ или оказание услуг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571206">
                <a:tc rowSpan="2">
                  <a:txBody>
                    <a:bodyPr/>
                    <a:lstStyle/>
                    <a:p>
                      <a:pPr marL="0" indent="0" algn="l"/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Иностранец, с которым заключен трудовой договор или ГПД (за исключением временно пребывающих ВКС)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Да, если он на территории РФ выполняет трудовые обязанности или по ГПД выполняет работы или оказывает услуги</a:t>
                      </a: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  <a:tr h="662061">
                <a:tc vMerge="1">
                  <a:txBody>
                    <a:bodyPr/>
                    <a:lstStyle/>
                    <a:p>
                      <a:pPr marL="0" indent="0" algn="just"/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DD4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Нет, если он за границей выполняет трудовые обязанности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или по ГПД выполняет работы или оказывает услуги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060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69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/>
              <a:t>РСВ и ПСВ: новые КС и отражение спорных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1000596"/>
            <a:ext cx="10798875" cy="5375602"/>
          </a:xfrm>
        </p:spPr>
        <p:txBody>
          <a:bodyPr>
            <a:noAutofit/>
          </a:bodyPr>
          <a:lstStyle/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Кого включать в ПСВ и раздел 3 РСВ </a:t>
            </a:r>
            <a:endParaRPr lang="ru-RU" sz="3000" dirty="0">
              <a:solidFill>
                <a:srgbClr val="50236E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526754"/>
              </p:ext>
            </p:extLst>
          </p:nvPr>
        </p:nvGraphicFramePr>
        <p:xfrm>
          <a:off x="838198" y="1549401"/>
          <a:ext cx="10462148" cy="4175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363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6174785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69635">
                <a:tc>
                  <a:txBody>
                    <a:bodyPr/>
                    <a:lstStyle/>
                    <a:p>
                      <a:pPr indent="0" algn="ctr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физлица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Включать ли в ПСВ и раздел 3 РСВ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616123">
                <a:tc rowSpan="2"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Высококвалифицированный специалист (ВКС), временно пребывающий на территории РФ, работающий по трудовому договору или ГПД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Да, если ВКС из стран ЕАЭС: Белоруссии, Казахстана, Армении и Киргизии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62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Нет, если ВКС не из стран ЕАЭС.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49241"/>
                  </a:ext>
                </a:extLst>
              </a:tr>
              <a:tr h="564625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Да, по договору:</a:t>
                      </a:r>
                    </a:p>
                    <a:p>
                      <a:pPr marL="285750" indent="-28575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авторского заказа;</a:t>
                      </a:r>
                    </a:p>
                    <a:p>
                      <a:pPr marL="285750" indent="-28575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 отчуждении исключительного права на произведения науки, литературы, искусства;</a:t>
                      </a:r>
                    </a:p>
                    <a:p>
                      <a:pPr marL="285750" indent="-285750"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 предоставлении права использования произведения науки, литературы, искусства.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7461"/>
                  </a:ext>
                </a:extLst>
              </a:tr>
              <a:tr h="317031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Арендодатель автомобиля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16391"/>
                  </a:ext>
                </a:extLst>
              </a:tr>
              <a:tr h="296663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Член совета директоров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108270"/>
                  </a:ext>
                </a:extLst>
              </a:tr>
              <a:tr h="57422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Самозанятый, с которыми заключен ГПД на выполнение работ или оказание услуг</a:t>
                      </a:r>
                    </a:p>
                  </a:txBody>
                  <a:tcPr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Нет. Исключение – самозанятый не выдал организации чек</a:t>
                      </a:r>
                      <a:r>
                        <a:rPr lang="ru-RU" sz="18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338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9284</TotalTime>
  <Words>884</Words>
  <Application>Microsoft Office PowerPoint</Application>
  <PresentationFormat>Широкоэкранный</PresentationFormat>
  <Paragraphs>126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1224</cp:revision>
  <dcterms:created xsi:type="dcterms:W3CDTF">2022-05-22T12:20:38Z</dcterms:created>
  <dcterms:modified xsi:type="dcterms:W3CDTF">2024-07-09T08:27:22Z</dcterms:modified>
</cp:coreProperties>
</file>